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sldIdLst>
    <p:sldId id="483" r:id="rId4"/>
    <p:sldId id="256" r:id="rId5"/>
    <p:sldId id="269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6" r:id="rId14"/>
    <p:sldId id="347" r:id="rId15"/>
    <p:sldId id="454" r:id="rId16"/>
    <p:sldId id="348" r:id="rId17"/>
    <p:sldId id="351" r:id="rId18"/>
    <p:sldId id="350" r:id="rId19"/>
    <p:sldId id="349" r:id="rId20"/>
    <p:sldId id="352" r:id="rId21"/>
    <p:sldId id="354" r:id="rId22"/>
    <p:sldId id="355" r:id="rId23"/>
    <p:sldId id="356" r:id="rId24"/>
    <p:sldId id="266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386" r:id="rId33"/>
    <p:sldId id="385" r:id="rId34"/>
    <p:sldId id="387" r:id="rId35"/>
    <p:sldId id="388" r:id="rId36"/>
    <p:sldId id="390" r:id="rId37"/>
    <p:sldId id="389" r:id="rId38"/>
    <p:sldId id="456" r:id="rId39"/>
    <p:sldId id="393" r:id="rId40"/>
    <p:sldId id="457" r:id="rId41"/>
    <p:sldId id="458" r:id="rId42"/>
    <p:sldId id="392" r:id="rId43"/>
    <p:sldId id="459" r:id="rId44"/>
    <p:sldId id="394" r:id="rId45"/>
    <p:sldId id="395" r:id="rId46"/>
    <p:sldId id="396" r:id="rId47"/>
    <p:sldId id="391" r:id="rId48"/>
    <p:sldId id="377" r:id="rId49"/>
    <p:sldId id="257" r:id="rId50"/>
    <p:sldId id="274" r:id="rId51"/>
    <p:sldId id="273" r:id="rId52"/>
    <p:sldId id="258" r:id="rId53"/>
    <p:sldId id="275" r:id="rId54"/>
    <p:sldId id="278" r:id="rId55"/>
    <p:sldId id="276" r:id="rId56"/>
    <p:sldId id="277" r:id="rId57"/>
    <p:sldId id="462" r:id="rId58"/>
    <p:sldId id="279" r:id="rId59"/>
    <p:sldId id="281" r:id="rId60"/>
    <p:sldId id="280" r:id="rId61"/>
    <p:sldId id="282" r:id="rId62"/>
    <p:sldId id="283" r:id="rId63"/>
    <p:sldId id="325" r:id="rId64"/>
    <p:sldId id="286" r:id="rId65"/>
    <p:sldId id="288" r:id="rId66"/>
    <p:sldId id="287" r:id="rId67"/>
    <p:sldId id="289" r:id="rId68"/>
    <p:sldId id="290" r:id="rId69"/>
    <p:sldId id="291" r:id="rId70"/>
    <p:sldId id="292" r:id="rId71"/>
    <p:sldId id="293" r:id="rId72"/>
    <p:sldId id="294" r:id="rId73"/>
    <p:sldId id="463" r:id="rId74"/>
    <p:sldId id="295" r:id="rId75"/>
    <p:sldId id="464" r:id="rId76"/>
    <p:sldId id="297" r:id="rId77"/>
    <p:sldId id="296" r:id="rId78"/>
    <p:sldId id="298" r:id="rId79"/>
    <p:sldId id="366" r:id="rId80"/>
    <p:sldId id="367" r:id="rId81"/>
    <p:sldId id="368" r:id="rId82"/>
    <p:sldId id="369" r:id="rId83"/>
    <p:sldId id="370" r:id="rId84"/>
    <p:sldId id="371" r:id="rId85"/>
    <p:sldId id="372" r:id="rId86"/>
    <p:sldId id="373" r:id="rId87"/>
    <p:sldId id="374" r:id="rId88"/>
    <p:sldId id="465" r:id="rId89"/>
    <p:sldId id="375" r:id="rId90"/>
    <p:sldId id="376" r:id="rId91"/>
    <p:sldId id="429" r:id="rId92"/>
    <p:sldId id="430" r:id="rId93"/>
    <p:sldId id="431" r:id="rId94"/>
    <p:sldId id="432" r:id="rId95"/>
    <p:sldId id="433" r:id="rId96"/>
    <p:sldId id="434" r:id="rId97"/>
    <p:sldId id="435" r:id="rId98"/>
    <p:sldId id="436" r:id="rId99"/>
    <p:sldId id="467" r:id="rId100"/>
    <p:sldId id="437" r:id="rId101"/>
    <p:sldId id="466" r:id="rId102"/>
    <p:sldId id="468" r:id="rId103"/>
    <p:sldId id="438" r:id="rId104"/>
    <p:sldId id="469" r:id="rId105"/>
    <p:sldId id="439" r:id="rId106"/>
    <p:sldId id="470" r:id="rId107"/>
    <p:sldId id="440" r:id="rId108"/>
    <p:sldId id="471" r:id="rId109"/>
    <p:sldId id="441" r:id="rId110"/>
    <p:sldId id="442" r:id="rId111"/>
    <p:sldId id="443" r:id="rId112"/>
    <p:sldId id="444" r:id="rId113"/>
    <p:sldId id="445" r:id="rId114"/>
    <p:sldId id="472" r:id="rId115"/>
    <p:sldId id="446" r:id="rId116"/>
    <p:sldId id="447" r:id="rId117"/>
    <p:sldId id="448" r:id="rId118"/>
    <p:sldId id="449" r:id="rId119"/>
    <p:sldId id="450" r:id="rId120"/>
    <p:sldId id="357" r:id="rId121"/>
    <p:sldId id="358" r:id="rId122"/>
    <p:sldId id="473" r:id="rId123"/>
    <p:sldId id="359" r:id="rId124"/>
    <p:sldId id="360" r:id="rId125"/>
    <p:sldId id="474" r:id="rId126"/>
    <p:sldId id="361" r:id="rId127"/>
    <p:sldId id="475" r:id="rId128"/>
    <p:sldId id="362" r:id="rId129"/>
    <p:sldId id="363" r:id="rId130"/>
    <p:sldId id="476" r:id="rId131"/>
    <p:sldId id="364" r:id="rId132"/>
    <p:sldId id="365" r:id="rId133"/>
    <p:sldId id="477" r:id="rId134"/>
    <p:sldId id="478" r:id="rId135"/>
    <p:sldId id="399" r:id="rId136"/>
    <p:sldId id="400" r:id="rId137"/>
    <p:sldId id="402" r:id="rId138"/>
    <p:sldId id="451" r:id="rId139"/>
    <p:sldId id="479" r:id="rId140"/>
    <p:sldId id="480" r:id="rId141"/>
    <p:sldId id="452" r:id="rId142"/>
    <p:sldId id="453" r:id="rId143"/>
    <p:sldId id="401" r:id="rId144"/>
    <p:sldId id="403" r:id="rId145"/>
    <p:sldId id="404" r:id="rId146"/>
    <p:sldId id="405" r:id="rId147"/>
    <p:sldId id="406" r:id="rId148"/>
    <p:sldId id="407" r:id="rId149"/>
    <p:sldId id="408" r:id="rId150"/>
    <p:sldId id="482" r:id="rId151"/>
    <p:sldId id="409" r:id="rId152"/>
    <p:sldId id="481" r:id="rId153"/>
    <p:sldId id="299" r:id="rId154"/>
    <p:sldId id="300" r:id="rId155"/>
    <p:sldId id="301" r:id="rId156"/>
    <p:sldId id="302" r:id="rId157"/>
    <p:sldId id="303" r:id="rId158"/>
    <p:sldId id="304" r:id="rId159"/>
    <p:sldId id="305" r:id="rId160"/>
    <p:sldId id="306" r:id="rId161"/>
    <p:sldId id="307" r:id="rId162"/>
    <p:sldId id="308" r:id="rId163"/>
    <p:sldId id="309" r:id="rId164"/>
    <p:sldId id="310" r:id="rId165"/>
    <p:sldId id="311" r:id="rId166"/>
    <p:sldId id="312" r:id="rId167"/>
    <p:sldId id="313" r:id="rId168"/>
    <p:sldId id="314" r:id="rId169"/>
    <p:sldId id="315" r:id="rId1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8" autoAdjust="0"/>
    <p:restoredTop sz="94660"/>
  </p:normalViewPr>
  <p:slideViewPr>
    <p:cSldViewPr>
      <p:cViewPr>
        <p:scale>
          <a:sx n="60" d="100"/>
          <a:sy n="60" d="100"/>
        </p:scale>
        <p:origin x="-1528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38" Type="http://schemas.openxmlformats.org/officeDocument/2006/relationships/slide" Target="slides/slide135.xml"/><Relationship Id="rId154" Type="http://schemas.openxmlformats.org/officeDocument/2006/relationships/slide" Target="slides/slide151.xml"/><Relationship Id="rId159" Type="http://schemas.openxmlformats.org/officeDocument/2006/relationships/slide" Target="slides/slide156.xml"/><Relationship Id="rId170" Type="http://schemas.openxmlformats.org/officeDocument/2006/relationships/slide" Target="slides/slide167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144" Type="http://schemas.openxmlformats.org/officeDocument/2006/relationships/slide" Target="slides/slide141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60" Type="http://schemas.openxmlformats.org/officeDocument/2006/relationships/slide" Target="slides/slide157.xml"/><Relationship Id="rId165" Type="http://schemas.openxmlformats.org/officeDocument/2006/relationships/slide" Target="slides/slide16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slide" Target="slides/slide13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55" Type="http://schemas.openxmlformats.org/officeDocument/2006/relationships/slide" Target="slides/slide152.xml"/><Relationship Id="rId171" Type="http://schemas.openxmlformats.org/officeDocument/2006/relationships/presProps" Target="presProps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45" Type="http://schemas.openxmlformats.org/officeDocument/2006/relationships/slide" Target="slides/slide142.xml"/><Relationship Id="rId161" Type="http://schemas.openxmlformats.org/officeDocument/2006/relationships/slide" Target="slides/slide158.xml"/><Relationship Id="rId166" Type="http://schemas.openxmlformats.org/officeDocument/2006/relationships/slide" Target="slides/slide16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151" Type="http://schemas.openxmlformats.org/officeDocument/2006/relationships/slide" Target="slides/slide148.xml"/><Relationship Id="rId156" Type="http://schemas.openxmlformats.org/officeDocument/2006/relationships/slide" Target="slides/slide153.xml"/><Relationship Id="rId164" Type="http://schemas.openxmlformats.org/officeDocument/2006/relationships/slide" Target="slides/slide161.xml"/><Relationship Id="rId169" Type="http://schemas.openxmlformats.org/officeDocument/2006/relationships/slide" Target="slides/slide16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72" Type="http://schemas.openxmlformats.org/officeDocument/2006/relationships/viewProps" Target="viewProps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167" Type="http://schemas.openxmlformats.org/officeDocument/2006/relationships/slide" Target="slides/slide164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162" Type="http://schemas.openxmlformats.org/officeDocument/2006/relationships/slide" Target="slides/slide15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157" Type="http://schemas.openxmlformats.org/officeDocument/2006/relationships/slide" Target="slides/slide15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slide" Target="slides/slide149.xml"/><Relationship Id="rId173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168" Type="http://schemas.openxmlformats.org/officeDocument/2006/relationships/slide" Target="slides/slide16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163" Type="http://schemas.openxmlformats.org/officeDocument/2006/relationships/slide" Target="slides/slide160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openxmlformats.org/officeDocument/2006/relationships/slide" Target="slides/slide15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3" Type="http://schemas.openxmlformats.org/officeDocument/2006/relationships/slide" Target="slides/slide150.xml"/><Relationship Id="rId17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2400" y="6477000"/>
            <a:ext cx="1135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Copyrights apply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26899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fi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fi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fif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fif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fif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fif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fif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fif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fif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fif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f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fif"/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f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f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f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f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f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fi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f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f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f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f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fi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fi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fi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fi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fi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fi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077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5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6: Provide BP readings to patient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525963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patients the SBP/DBP readings both verbally and in writing.</a:t>
            </a:r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800600"/>
            <a:ext cx="1981200" cy="10357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72400" y="-64892"/>
            <a:ext cx="158333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</a:t>
            </a:r>
            <a:endParaRPr lang="en-US" sz="115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4313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172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edema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sudden and rapid weight gain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&gt;5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/week [2.3 kg/week])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facial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edema are more common in women who develop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preeclampsia</a:t>
            </a:r>
          </a:p>
          <a:p>
            <a:pPr lvl="1"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Abruptio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placentae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360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laboratory findings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Proteinuria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≥0.3 g protein in a 24-hour urine specimen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urine protein to creatinine ratio ≥0.3 mg protein/mg creatinine (some clinicians opt to confirm presence of ≥0.3 g protein with a 24-hour collection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1"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 ≥2+ (30 mg/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on a paper test strip dipped into a fresh, clean voided midstream urine specimen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318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laboratory findings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</a:p>
          <a:p>
            <a:pPr lvl="1"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creatinine level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&gt;1.1 mg/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(97.3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micromol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/L) concentration indicates the severe end of the disease spectrum.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guidelines also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patient's baseline creatinine in the absence of other renal disease as indicative of the severe end of the disease spectrum.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1188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927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Thrombocytopenia 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150,000/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occurs in approximately 20 percent of patients with preeclampsia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severe end of the disease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spectrumis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characterized by a platelet count less than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100,000/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Thrombocytopenia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most common coagulation abnormality in preeclampsia.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Microangiopathic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endothelial injury and activation result in formation of platelet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fibrin thrombi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microvasculature.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platelet consumption leads to thrombocytopenia; immune mechanisms may also play a role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832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Hemolysis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Schistocytes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helmet cells on the peripheral blood smear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microangiopathic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hemolysis, which is a finding in severe disease.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Elevation in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serum indirect bilirubin level also suggests hemolysis.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lactate dehydrogenase are usually related to liver dysfunction but can be due to hemolysis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both.</a:t>
            </a:r>
          </a:p>
          <a:p>
            <a:pPr>
              <a:lnSpc>
                <a:spcPct val="170000"/>
              </a:lnSpc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Hemoconcentration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Hemoconcentration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result from contraction of the intravascular space secondary to vasospasm as well as capillary leaking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Hematocrit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increases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(range 36 to 43 percent in one study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hemolysis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hemoconcentration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occur concurrently, the effects on hematocrit may negate each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other,resulting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normal value.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548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chemistries 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chemistries are normal, except at the severe end of the disease spectrum, which is characterized by elevated transaminase levels (defined 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twice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limit of normal for the local laboratory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lvl="1" indent="0">
              <a:lnSpc>
                <a:spcPct val="170000"/>
              </a:lnSpc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Abnormalities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liver chemistries are due to reduced hepatic blood flow, potentially resulting in ischemia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periportal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hemorrhage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7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Periportal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sinusoidal fibrin deposition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microvesicular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fat deposition also occur and may affect hepatocyte function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7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serum indirect bilirubin level suggests hemolysis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2829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Coagulation studies 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prothrombin time, partial thromboplastin time, and fibrinogen concentration are not usually affected by preeclampsia unless there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complications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severe thrombocytopenia,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abruptio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placentae, severe bleeding, or severe liver dysfunction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Hyperuricemia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between hyperuricemia and preeclampsia has been known for decades.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is most likely related to a reduction in GFR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increase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serum uric acid is often greater than expected for mild reductions in GFR, leading to the hypothesis that decreased tubular secretion or increased reabsorption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proximal renal tubules plays a role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142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581"/>
            <a:ext cx="8229600" cy="1143000"/>
          </a:xfrm>
        </p:spPr>
        <p:txBody>
          <a:bodyPr/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Troponin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elevated above the normal threshold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clinically indicated, such 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complains of chest pain suggestive of myocardial ischemia or new electrocardiogram changes are observed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sediment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urine sediment is typically benign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Lipids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cholesterol and triglyceride levels are higher than in normotensive pregnant women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Neutrophilia 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 blood count may be slightly higher due to neutrophilia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Hypocalciuria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7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Hypocalciuria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been attributed to increased tubular reabsorption of calcium 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5698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sonographic findings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Fetal ultrasound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Fetal growth restriction (FGR) may be accompanied by oligohydramnios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Uterine and umbilical artery Doppler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Maternal hemodynamic imaging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associated with a highly variable hemodynamic profile, including cardiac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failure</a:t>
            </a:r>
          </a:p>
          <a:p>
            <a:pPr lvl="1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ventricular ejection fraction usually remains within normal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limits</a:t>
            </a:r>
          </a:p>
          <a:p>
            <a:pPr lvl="1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Intravascular volume 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2594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histologic findings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525963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Placenta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Kidney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353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25" y="0"/>
            <a:ext cx="239077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Isolated systolic hypertension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defined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blood pressure ≥130 mmHg systolic and &lt;80 mmHg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diastolic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Isolated diastolic hypertension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defined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blood pressure &lt;130 mmHg systolic and ≥80 mmHg diastolic.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blood pressure ≥130 mmHg systolic and ≥80 mmHg diastolic are considered to have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mixed systolic/diastolic hypertension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79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Preeclampsia: 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</a:t>
            </a:r>
            <a:endParaRPr lang="fa-IR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69987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LOW-DOSE ASPIRIN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Candidates</a:t>
            </a:r>
          </a:p>
          <a:p>
            <a:pPr marL="457200" lvl="1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pregnant women with any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these high risk factors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pregnancy with preeclampsia, especially early onset and with an adverse outcome.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Multifetal gestation.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Chronic hypertension.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 1 or 2 diabetes mellitus.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Chronic kidney disease.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Autoimmune disease with potential vascular complications (antiphospholipid syndrome, systemic lupus erythematosus)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8755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LOW-DOSE ASPIRIN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or more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following moderate risk factors</a:t>
            </a:r>
          </a:p>
          <a:p>
            <a:pPr lvl="2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Nulliparity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Obesity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(body mass index &gt;30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kg/m²).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preeclampsia in mother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sister.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≥35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years.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Sociodemographic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(African American race, low socioeconomic level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previous pregnancy with low birth weight or small for gestational age infant, previous adverse pregnancy outcome 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stillbirth], interval &gt;10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 between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pregnancies).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4114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Timing of initiation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initiate low-dose aspirin for preeclampsia prevention at ≥12 weeks of gestation, and ideally prior to 16 weeks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</a:t>
            </a:r>
          </a:p>
          <a:p>
            <a:pPr lvl="1"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 to 150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</a:p>
          <a:p>
            <a:pPr lvl="1"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Morning versus evening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</a:t>
            </a:r>
          </a:p>
          <a:p>
            <a:pPr lvl="1"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good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</a:p>
          <a:p>
            <a:pPr lvl="1"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Timing of discontinuation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497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 supplementation 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recommend that pregnant women achieve the recommended daily allowance (RDA) for elemental calcium through diet and/or supplements. In the United States, the RDA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forelemental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calcium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mg/day in pregnant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lactating, 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nonpregnant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women 19 to 50 years of age (1300 mg for girls 14 to 18 years of age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1822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324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loss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Statins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Statins are currently contraindicated in pregnancy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Anticoagulation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Vitamin C and 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recommend not prescribing antioxidant supplementation with vitamin C and/or E for prevention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preeclampsia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Vitamin D supplements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Folic acid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supplementation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 oil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supplements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 and energy supplements, protein and energy restriction (in obese women), magnesium supplementation, and salt restriction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Antihypertensive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diuretics) did not reduce the frequency of preeclampsia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improve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fetal or pregnancy outcome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201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"Early pregnancy prediction of preeclampsia"</a:t>
            </a:r>
            <a:endParaRPr lang="fa-I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tests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do not use blood or imaging tests to screen for preeclampsia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Biomarkers</a:t>
            </a:r>
          </a:p>
          <a:p>
            <a:pPr lvl="2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Angiogenic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modulators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PAPP-A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Uterine artery Doppler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velocimetry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Ophthalmic artery Doppler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6542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TESTS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USEFUL FOR PREDICTING PREECLAMPSIA</a:t>
            </a:r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Provocative biophysical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these tests (angiotensin II challenge test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roll-over test [supine pressor test]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isometric exercise test [hand-grip test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currently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being used</a:t>
            </a:r>
          </a:p>
          <a:p>
            <a:pPr>
              <a:lnSpc>
                <a:spcPct val="17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Serum uric acid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hyperuricemia is commonly seen in women with preeclampsia,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serum uric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 concentration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25 weeks of gestation was not useful for predicting which women would develop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preeclampsia</a:t>
            </a:r>
          </a:p>
          <a:p>
            <a:pPr lvl="1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3.5 to 4 mg/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(0.21 to 0.24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for inherited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thrombophilias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for antiphospholipid antibodies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435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Diagnosis Among Patients Whose Primary Finding Is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449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1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hypertension versus preeclampsia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172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occurring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before the 20 week is usually due to chronic hypertension rather than preeclampsia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proteinuria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usually present and increases over time in preeclampsia, occasionally reaching the nephrotic range; by comparison, protein excretion is usually normal or less than 1 g/day in women with chronic hypertension. 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Hypertensive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nephrosclerosis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complication of poorly treated chronic hypertension, is associated with very modest proteinuria (1 to 2 g/day) but rarely occurs in young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3273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77724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46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1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hypertension versus preeclampsia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9209"/>
            <a:ext cx="8229600" cy="5943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Preeclampsia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more common in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nulliparas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multiparas, and it is uncommon in multiparas with previously normotensive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pregnancie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Preeclampsia is more common in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(&gt;40 years) than younger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nulliparas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although older women (nulliparous or multiparous) are also more likely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have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chronic hypertension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886204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hypertension versus superimposed preeclampsia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Reproductive-age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with chronic hypertension typically have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proteinuria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therefore, new proteinuria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suggests development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superimposed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preeclampsia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urate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may also help to distinguish chronic hypertension (urate generally not elevated) from superimposed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preeclampsia(urate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elevated) </a:t>
            </a:r>
          </a:p>
        </p:txBody>
      </p:sp>
    </p:spTree>
    <p:extLst>
      <p:ext uri="{BB962C8B-B14F-4D97-AF65-F5344CB8AC3E}">
        <p14:creationId xmlns:p14="http://schemas.microsoft.com/office/powerpoint/2010/main" val="13709315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Exacerbation of chronic renal disease versus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preeclampsia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evidence suggestive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exacerbation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CKD includes the presence of findings specific for disease activity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complement levels in a patient with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systemic lupus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erythematosus, urinalysis consistent with a proliferative glomerular disorder [red and white cells and/or cellular cast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s]).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urine sediment is not a feature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preeclampsia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elevated creatinine (&gt;1.2 mg/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[106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micromol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/L]) without significant hypertension or proteinuria is suggestive of CKD and would be very atypical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preeclampsia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251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Exacerbation of chronic renal disease versus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preeclampsia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half of pregnancy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worsening hypertension and/or proteinuria is likely due to CKD rather than preeclampsia, which typically develops after 20 weeks and usually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 trimester.</a:t>
            </a:r>
          </a:p>
          <a:p>
            <a:pPr>
              <a:lnSpc>
                <a:spcPct val="17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last half of pregnancy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superimposed preeclampsia should be suspected when there is a significant worsening of hypertension (especially acutely) or development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signs/symptoms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the severe end of the preeclampsia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7489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658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fatty liver of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6388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authors' experience,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fibrinogen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 is the most important laboratory test to differentiate between the two conditions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fibrinogen level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 300 mg/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rule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women with AFLP, whereas in the absence of abruption or massive hemorrhage, it is rare to have a fibrinogen level below 300 mg/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preeclampsia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severe features/HELLP.</a:t>
            </a:r>
          </a:p>
          <a:p>
            <a:pPr>
              <a:lnSpc>
                <a:spcPct val="17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preeclampsia with severe features/HELLP, AFLP typically presents in the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trimester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the diagnosis has been made as early as 22 weeks and as late as four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days after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delivery.</a:t>
            </a:r>
          </a:p>
          <a:p>
            <a:pPr>
              <a:lnSpc>
                <a:spcPct val="17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preeclampsia with severe features/HELLP, the initial symptoms of AFLP are often nonspecific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anorexia, nausea, vomiting, abdominal pain, malaise, and headache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7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patients with AFLP have hypertension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or without proteinuria, possibly due to coexistent preeclampsia; however, hypertension is more common in preeclampsia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severe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features/HELLP than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AFLP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9346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fatty liver of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Low-grade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fever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present in AFLP but does not occur in preeclampsia with severe features/HELLP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AFLP is associated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serious liver dysfunction: Hypoglycemia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(which may be severe), elevated serum ammonia level, and prolongation of the prothrombin time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PT)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activated partial thromboplastin time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aPTT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are common features, while unusual in preeclampsia with severe features/HELLP.</a:t>
            </a:r>
          </a:p>
          <a:p>
            <a:pPr marL="0" indent="0">
              <a:lnSpc>
                <a:spcPct val="17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AFLP is also usually associated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significant renal dysfunction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with preeclampsia with severe features/HELLP.</a:t>
            </a:r>
          </a:p>
        </p:txBody>
      </p:sp>
    </p:spTree>
    <p:extLst>
      <p:ext uri="{BB962C8B-B14F-4D97-AF65-F5344CB8AC3E}">
        <p14:creationId xmlns:p14="http://schemas.microsoft.com/office/powerpoint/2010/main" val="3883571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Thrombotic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microangiopathy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TTP is similar to preeclampsia with severe features/HELLP in that severe thrombocytopenia, severe anemia, and elevated LDH levels are common to both disorders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onset may suggest one disorder over the other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onset of TTP tends to be earlier in gestation than the onset of preeclampsia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severe features/HELLP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percent of TTP in pregnancy occurs in the first trimester,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 in the second trimester, and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 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 trimester/postpartum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whereas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preeclampsia with severe features/HELLP does not occur before 20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weeks of gestation and most cases are diagnosed 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 trimester 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preeclampsia before 20 weeks is a characteristic of hereditary TTP.</a:t>
            </a:r>
          </a:p>
        </p:txBody>
      </p:sp>
    </p:spTree>
    <p:extLst>
      <p:ext uri="{BB962C8B-B14F-4D97-AF65-F5344CB8AC3E}">
        <p14:creationId xmlns:p14="http://schemas.microsoft.com/office/powerpoint/2010/main" val="15558223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7086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proteinuria and hypertension prior to onset of laboratory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abnormalities favors the diagnosis of preeclampsia with severe features/HELLP over TTP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TTP, aspartate aminotransferase and alanine aminotransferase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elevated or normal, in contrast to significant elevations in preeclampsia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severe features/HELLP 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TTP,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schistocytes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peripheral smear is often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in preeclampsia with severe features/HELLP (2 to 5 percent versus less than 1 percent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9235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"/>
            <a:ext cx="8229600" cy="69342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always associated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platelet consumption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prolongation of the PT and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aPTT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typically absent.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Moderate to severe platelet consumption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characteristic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HELLP and is often present in severe preeclampsia, and, like TTP, prolongation of the PT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aPTT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typically absent in both.</a:t>
            </a:r>
          </a:p>
          <a:p>
            <a:pPr>
              <a:lnSpc>
                <a:spcPct val="17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TTP,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LDH levels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markedly elevated (often &gt;1000 IU/L and as high as 2000 or 3000 IU/L) [27], whereas they are usually modestly increased in preeclampsia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severe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features/HELLP, although fulminant cases can have LDH levels that are as high as those seen in TTP.</a:t>
            </a:r>
          </a:p>
          <a:p>
            <a:pPr>
              <a:lnSpc>
                <a:spcPct val="17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ADAMTS13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deficiency (activity &lt;10 percent) is consistent with a diagnosis of TTP but not of preeclampsia with severe features/HELLP; however, this testing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take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days, and in patients with a presumptive diagnosis of TTP, urgent therapy with PEX should be initiated. Early involvement of the consulting hematologist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assist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diagnosis and management, including transfer to a facility capable of performing PEX, is advise</a:t>
            </a:r>
          </a:p>
        </p:txBody>
      </p:sp>
    </p:spTree>
    <p:extLst>
      <p:ext uri="{BB962C8B-B14F-4D97-AF65-F5344CB8AC3E}">
        <p14:creationId xmlns:p14="http://schemas.microsoft.com/office/powerpoint/2010/main" val="20164409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Hemolytic-uremic syndrome (HUS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HUS, kidney injury is much more prominent: 71 percent of patients required dialysis at diagnosis in one series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HUS, the liver is not severely affected (transaminases may be normal or mildly elevated)</a:t>
            </a:r>
          </a:p>
        </p:txBody>
      </p:sp>
    </p:spTree>
    <p:extLst>
      <p:ext uri="{BB962C8B-B14F-4D97-AF65-F5344CB8AC3E}">
        <p14:creationId xmlns:p14="http://schemas.microsoft.com/office/powerpoint/2010/main" val="24807713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762000"/>
            <a:ext cx="18453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ABPM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09800"/>
            <a:ext cx="620706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Systemic lupus erythematosus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 flares are likely to be associated with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hypocomplementemia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increased titers of anti-DNA antibodies; in comparison, complement levels are usually, but not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always, normal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increased in preeclampsia.</a:t>
            </a:r>
          </a:p>
          <a:p>
            <a:pPr>
              <a:lnSpc>
                <a:spcPct val="17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 renal flares are often associated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 in proteinuria and/or hematuria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significant elevations in serum creatinine level whereas hypertension,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present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may be less pronounced compared with preeclampsia with severe features/HELLP.</a:t>
            </a:r>
          </a:p>
          <a:p>
            <a:pPr>
              <a:lnSpc>
                <a:spcPct val="17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9971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Systemic lupus erythematosus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hemolytic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anemia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relatively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(most patients have anemia of chronic disease) whereas it is common in preeclampsia with severe features/HELLP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Thrombocytopenia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common to both SLE and preeclampsia with severe features/HELLP: Mild thrombocytopenia (platelet counts between 100,000 and 150,000/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been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noted in 25 to 50 percent of patients with SLE; platelet counts &lt;50,000/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occur in approximately 10 percent of SLE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</a:p>
          <a:p>
            <a:pPr>
              <a:lnSpc>
                <a:spcPct val="17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onset,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accelerated hypertension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more likely to be due to preeclampsia with severe features/HELLP than to an SLE flare. </a:t>
            </a:r>
          </a:p>
        </p:txBody>
      </p:sp>
    </p:spTree>
    <p:extLst>
      <p:ext uri="{BB962C8B-B14F-4D97-AF65-F5344CB8AC3E}">
        <p14:creationId xmlns:p14="http://schemas.microsoft.com/office/powerpoint/2010/main" val="22904846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marL="0" indent="0">
              <a:lnSpc>
                <a:spcPct val="17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440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Preeclampsia With Features Of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Disease</a:t>
            </a:r>
            <a:endParaRPr lang="fa-I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approach: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Delivery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Expectant management of selected cases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9153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Preeclampsia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Features Of Severe Disease</a:t>
            </a:r>
            <a:endParaRPr lang="fa-I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 pregnancies(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≥37+0 weeks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Delivery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Preterm pregnancies: Expectant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34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weeks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34+0 to 36+6 weeks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745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of expectant management</a:t>
            </a:r>
            <a:endParaRPr lang="fa-I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Inpatient versus outpatient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follow-up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blood pressure and treatment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fetal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fetal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well-being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Antenatal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corticosteroids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Timing of delivery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401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Contraindications to beginning or continuing expectant management </a:t>
            </a:r>
            <a:endParaRPr lang="fa-I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Fetal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Abnormal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fetal testing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nonreactive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nonstress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 or low biophysical profile score; growth restriction with absent/reversed diastolic flow on umbilical artery Doppler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abnormal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ductus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venosus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waveform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expectant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may be reasonable in the absence of other maternal and fetal criteria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Oligohydramnios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(amniotic fluid index &lt;5.0 cm or single deepest vertical pocket &lt;2.0 cm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Fetus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expectation for survival at the time of maternal diagnosis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lethal anomaly, extreme prematurity).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7356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Contraindications to beginning or continuing expectant management </a:t>
            </a:r>
            <a:endParaRPr lang="fa-I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Fetal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Fetal demise.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fetal weight less than the fifth percentile for gestational age. Although ACOG considered fetal growth restriction defined as an estimated weight &lt;10 percentile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indication for delivery in the past, in the setting of normal fetal parameters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amniotic fluid volume, Doppler findings, antenatal fetal testing), in 2019 they suggested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continuation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expectant management may be reasonable in the absence of other maternal and fetal criteria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87774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Maternal</a:t>
            </a:r>
            <a:r>
              <a:rPr lang="en-US" dirty="0"/>
              <a:t>:</a:t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Hemodynamic instability (shock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hypertension unresponsive to medical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therapy.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severe disease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headache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incapacitating, "the worst headache of my life") or persistent progressive headache (despite a dose of an analgesic),characteristic vision abnormalities, or epigastric/right upper quadrant pain unresponsive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analgesics.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deficit or altered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sensorium.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Pulmonary edema.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Kidney failure.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Stroke.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Myocardial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infarction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9559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Myocardial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infarction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abnormalities, such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as: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Aminotransferases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over 6 to 12 hours and reaching levels twice the upper limit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in platelet count to &lt;100,000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microL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Coagulopathy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absence of an alternative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worsening renal dysfunction (serum creatinine &gt;1.1 mg/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twice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baseline)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 for immediate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delivery.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HELLP syndrome</a:t>
            </a:r>
          </a:p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Eclampsia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7160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ABPM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50292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diagnostic criteria were suggested by the 2017 ACC/AHA guidelines; meeting one or more of these criteria using ABPM qualifies as confirmation of hypertension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24-hour mean of ≥125 mmHg systolic or ≥75 mmHg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diastolic</a:t>
            </a:r>
          </a:p>
          <a:p>
            <a:pPr lvl="1">
              <a:lnSpc>
                <a:spcPct val="17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Daytime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(awake) mean of ≥130 mmHg systolic or ≥80 mmHg diastolic</a:t>
            </a:r>
          </a:p>
          <a:p>
            <a:pPr lvl="1">
              <a:lnSpc>
                <a:spcPct val="17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Nighttime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(asleep) mean of ≥110 mmHg systolic or ≥65 mmHg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diastolic</a:t>
            </a:r>
          </a:p>
          <a:p>
            <a:pPr lvl="1">
              <a:lnSpc>
                <a:spcPct val="170000"/>
              </a:lnSpc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find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daytime (awake)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of ≥130 mmHg systolic or ≥80 mmHg diastolic to be the most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these definitions.</a:t>
            </a:r>
          </a:p>
          <a:p>
            <a:pPr>
              <a:lnSpc>
                <a:spcPct val="170000"/>
              </a:lnSpc>
            </a:pP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0360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Obstetric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Placental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abruption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Preterm labor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Preterm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prelabor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rupture of membranes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5621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Intrapartum Management</a:t>
            </a:r>
            <a:endParaRPr lang="fa-I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1054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delivery</a:t>
            </a:r>
          </a:p>
          <a:p>
            <a:pPr lvl="1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route of delivery is based on standard obstetric indications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Intrapartum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</a:p>
          <a:p>
            <a:pPr lvl="1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maternal-fetal monitoring is indicated intrapartum to identify worsening hypertension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Fluids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 balance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(input versus urine output plus estimated insensible losses [usually 30 to 50 mL/hour]) should be monitored closely to avoid excessive fluid administration,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</a:t>
            </a:r>
          </a:p>
          <a:p>
            <a:pPr lvl="1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labetalol (avoid in patients with asthma) or hydralazine or,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commonly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nifedipine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Seizure prophylaxis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839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Magnesium sulfate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Contraindications </a:t>
            </a:r>
            <a:endParaRPr lang="en-US" dirty="0" smtClean="0"/>
          </a:p>
          <a:p>
            <a:r>
              <a:rPr lang="en-US" dirty="0" smtClean="0"/>
              <a:t>Regimen</a:t>
            </a:r>
          </a:p>
          <a:p>
            <a:pPr lvl="1"/>
            <a:r>
              <a:rPr lang="en-US" dirty="0" smtClean="0"/>
              <a:t>Timing</a:t>
            </a:r>
          </a:p>
          <a:p>
            <a:pPr lvl="1"/>
            <a:r>
              <a:rPr lang="en-US" dirty="0" smtClean="0"/>
              <a:t>Dosing</a:t>
            </a:r>
          </a:p>
          <a:p>
            <a:pPr lvl="2"/>
            <a:r>
              <a:rPr lang="en-US" dirty="0"/>
              <a:t>Dosing in renal </a:t>
            </a:r>
            <a:r>
              <a:rPr lang="en-US" dirty="0" smtClean="0"/>
              <a:t>insufficiency</a:t>
            </a:r>
          </a:p>
          <a:p>
            <a:r>
              <a:rPr lang="en-US" dirty="0"/>
              <a:t>When to check magnesium </a:t>
            </a:r>
            <a:r>
              <a:rPr lang="en-US" dirty="0" smtClean="0"/>
              <a:t>levels</a:t>
            </a:r>
          </a:p>
          <a:p>
            <a:pPr lvl="1"/>
            <a:r>
              <a:rPr lang="en-US" dirty="0"/>
              <a:t>A seizure while receiving magnesium </a:t>
            </a:r>
            <a:r>
              <a:rPr lang="en-US" dirty="0" smtClean="0"/>
              <a:t>sulfate.</a:t>
            </a:r>
          </a:p>
          <a:p>
            <a:pPr lvl="1"/>
            <a:r>
              <a:rPr lang="en-US" dirty="0" smtClean="0"/>
              <a:t>Renal </a:t>
            </a:r>
            <a:r>
              <a:rPr lang="en-US" dirty="0"/>
              <a:t>insufficiency (creatinine &gt;1.1 mg/</a:t>
            </a:r>
            <a:r>
              <a:rPr lang="en-US" dirty="0" err="1"/>
              <a:t>dL</a:t>
            </a:r>
            <a:r>
              <a:rPr lang="en-US" dirty="0"/>
              <a:t> [110 </a:t>
            </a:r>
            <a:r>
              <a:rPr lang="en-US" dirty="0" err="1"/>
              <a:t>micromol</a:t>
            </a:r>
            <a:r>
              <a:rPr lang="en-US" dirty="0"/>
              <a:t>/L]). </a:t>
            </a:r>
            <a:endParaRPr lang="en-US" dirty="0" smtClean="0"/>
          </a:p>
          <a:p>
            <a:pPr lvl="1"/>
            <a:r>
              <a:rPr lang="en-US" dirty="0" smtClean="0"/>
              <a:t>Clinical </a:t>
            </a:r>
            <a:r>
              <a:rPr lang="en-US" dirty="0"/>
              <a:t>signs/symptoms suggestive of magnesium toxicity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12462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371600"/>
            <a:ext cx="6196405" cy="4351469"/>
          </a:xfrm>
        </p:spPr>
        <p:txBody>
          <a:bodyPr/>
          <a:lstStyle/>
          <a:p>
            <a:r>
              <a:rPr lang="en-US" dirty="0"/>
              <a:t>Maternal side effects</a:t>
            </a:r>
            <a:endParaRPr lang="fa-IR" dirty="0"/>
          </a:p>
          <a:p>
            <a:endParaRPr lang="en-US" dirty="0" smtClean="0"/>
          </a:p>
          <a:p>
            <a:pPr lvl="1"/>
            <a:r>
              <a:rPr lang="en-US" dirty="0" smtClean="0"/>
              <a:t>Signs </a:t>
            </a:r>
            <a:r>
              <a:rPr lang="en-US" dirty="0"/>
              <a:t>of magnesium </a:t>
            </a:r>
            <a:r>
              <a:rPr lang="en-US" dirty="0" smtClean="0"/>
              <a:t>toxicity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Antidote</a:t>
            </a:r>
          </a:p>
          <a:p>
            <a:pPr lvl="1"/>
            <a:endParaRPr lang="en-US" dirty="0" smtClean="0"/>
          </a:p>
          <a:p>
            <a:r>
              <a:rPr lang="en-US" dirty="0"/>
              <a:t>Fetal and neonatal effects from magnesium sulfate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Drug interactions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524797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>
            <a:noAutofit/>
          </a:bodyPr>
          <a:lstStyle/>
          <a:p>
            <a:r>
              <a:rPr lang="en-US" sz="3600" dirty="0"/>
              <a:t>Management of thrombocytopenia </a:t>
            </a:r>
            <a:r>
              <a:rPr lang="fa-IR" sz="3600" dirty="0"/>
              <a:t/>
            </a:r>
            <a:br>
              <a:rPr lang="fa-IR" sz="3600" dirty="0"/>
            </a:b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Platelet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transfusion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should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used to normalize the platelet count in nonbleeding patients,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long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platelet count is above 10,000 to 20,000/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Glucocorticoid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therapy does not appear to be effective for significantly raising the platelet count in women with preeclampsia, although available data are limited 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171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>
            <a:normAutofit/>
          </a:bodyPr>
          <a:lstStyle/>
          <a:p>
            <a:r>
              <a:rPr lang="en-US" sz="4400" dirty="0"/>
              <a:t>Analgesia and anesthesia</a:t>
            </a:r>
            <a:r>
              <a:rPr lang="fa-IR" sz="4400" dirty="0"/>
              <a:t/>
            </a:r>
            <a:br>
              <a:rPr lang="fa-IR" sz="4400" dirty="0"/>
            </a:br>
            <a:endParaRPr lang="fa-I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Neuraxial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are generally safe and effective in women with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preeclampsia</a:t>
            </a:r>
          </a:p>
          <a:p>
            <a:pPr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 concerns associated with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anesthesia (for cesarean delivery) are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failed intubation because of oropharyngeal edema,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transient spike in blood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during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intubation as a response to noxious stimuli, and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hypotension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anesthetic-induced reduction in cardiac output and systemic vascular resistance. 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7334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/>
              <a:t>Cranial imaging 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26721"/>
            <a:ext cx="8229600" cy="45259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those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either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unremitting headache or neurologic signs/symptoms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consult the neurology service.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152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POSTPARTUM CARE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postpartum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</a:p>
          <a:p>
            <a:pPr lvl="1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monitor vital signs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hours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the patient remains on magnesium sulfate,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laboratory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platelet count, creatinine, liver transaminases)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until two consecutive sets of data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normal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trending to normal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7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Postpartum patients receiving both magnesium and opioids are at a higher risk for cardiopulmonary depression.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controlled with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effective dose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opioid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with preeclampsia receiving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gentamicin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were at significantly increased risk of acute kidney injury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9975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POSTPARTUM CARE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postpartum onset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preeclampsia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suggest administration of magnesium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sulfate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with (1)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new-onset hypertension and headache or blurred vision or (2) severe hypertension.</a:t>
            </a:r>
            <a:endParaRPr 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PROGNOSIS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Recurrence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recurrence</a:t>
            </a:r>
          </a:p>
        </p:txBody>
      </p:sp>
    </p:spTree>
    <p:extLst>
      <p:ext uri="{BB962C8B-B14F-4D97-AF65-F5344CB8AC3E}">
        <p14:creationId xmlns:p14="http://schemas.microsoft.com/office/powerpoint/2010/main" val="15907634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of related obstetric complications</a:t>
            </a:r>
            <a:r>
              <a:rPr lang="fa-I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a-I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maternal risks of pregnancy-associated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failure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Coronary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disease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CVD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nonpregnant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individuals, they recommend initiating antihypertensive drug treatment for those with stage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hypertension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&gt;130/80 mmHg) and 10-year CVD risk ≥10 percent; initiation of a moderate or high intensity statin in individuals with hyperlipidemia is based on 10-year CVD risk≥7.5 percent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mellitus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support a change in standard screening guideline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and end-stage kidney disease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Subclinical hypothyroidism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Cancer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759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ABPM should be considered in the following circumstances:</a:t>
            </a:r>
            <a:endParaRPr lang="fa-I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Suspected episodic hypertension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pheochromocytoma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therapeutic response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blood pressure control) in patients who are known to have a substantial white coat effect)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Hypotensive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while taking antihypertensive medications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Autonomic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dysfunction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Suspected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masked hypertension</a:t>
            </a:r>
          </a:p>
          <a:p>
            <a:pPr>
              <a:lnSpc>
                <a:spcPct val="170000"/>
              </a:lnSpc>
            </a:pPr>
            <a:endParaRPr lang="fa-I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499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Eclampsia</a:t>
            </a:r>
          </a:p>
        </p:txBody>
      </p:sp>
    </p:spTree>
    <p:extLst>
      <p:ext uri="{BB962C8B-B14F-4D97-AF65-F5344CB8AC3E}">
        <p14:creationId xmlns:p14="http://schemas.microsoft.com/office/powerpoint/2010/main" val="404172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Eclampsia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new-onset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generalized, tonic-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clonic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seizures or coma in a woman with preeclampsia (including HELLP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syndrome)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gestational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757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 Of Seizures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model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hypertension causes a breakdown of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autoregulatory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of the cerebral circulation, leading 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hyperperfusion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endothelial dysfunction,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vasogenic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and/or cytotoxic edema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6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model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hypertension causes activation of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autoregulatory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system, leading to vasoconstriction of cerebral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vessels,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hypoperfusion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localized ischemia, endothelial dysfunction,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vasogenic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and/or cytotoxic edema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Cerebral inflammation may also play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482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 (75 percent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Headache (persistent frontal or occipital headaches or thunderclap headaches) (66 percent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disturbances (scotomata, loss of vision [cortical blindness], blurred vision, diplopia, visual field defects 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homonymous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hemianopsia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photophobia) (27 percent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upper quadrant or epigastric pain (25 percent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Asymptomatic (25 percent)</a:t>
            </a:r>
          </a:p>
        </p:txBody>
      </p:sp>
    </p:spTree>
    <p:extLst>
      <p:ext uri="{BB962C8B-B14F-4D97-AF65-F5344CB8AC3E}">
        <p14:creationId xmlns:p14="http://schemas.microsoft.com/office/powerpoint/2010/main" val="39168097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physical examination, neurologic findings may include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brisk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tendon reflexes (clonus),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perception deficits,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deficits,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status/memory deficits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cranial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nerve deficits</a:t>
            </a:r>
          </a:p>
        </p:txBody>
      </p:sp>
    </p:spTree>
    <p:extLst>
      <p:ext uri="{BB962C8B-B14F-4D97-AF65-F5344CB8AC3E}">
        <p14:creationId xmlns:p14="http://schemas.microsoft.com/office/powerpoint/2010/main" val="27682258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</a:t>
            </a:r>
            <a:r>
              <a:rPr lang="en-US" dirty="0" err="1"/>
              <a:t>eclamptic</a:t>
            </a:r>
            <a:r>
              <a:rPr lang="en-US" dirty="0"/>
              <a:t> seizures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generalized tonic-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clonic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seizure</a:t>
            </a:r>
          </a:p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abrupt loss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consciousness</a:t>
            </a:r>
          </a:p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muscles of the arms, legs, chest, and back then become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stiff</a:t>
            </a:r>
          </a:p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postictal phase begins once the twitching movements end.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woman is initially in a deep sleep, breathing deeply, and then gradually wakes up, often complaining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headache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begin to recover responsiveness within 10 to 20 minutes after the generalized convulsion.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neurologic deficits are generally absent</a:t>
            </a:r>
          </a:p>
        </p:txBody>
      </p:sp>
    </p:spTree>
    <p:extLst>
      <p:ext uri="{BB962C8B-B14F-4D97-AF65-F5344CB8AC3E}">
        <p14:creationId xmlns:p14="http://schemas.microsoft.com/office/powerpoint/2010/main" val="26867765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Fetal response to eclampsia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Fetal bradycardia for at least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to five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minutes</a:t>
            </a:r>
          </a:p>
          <a:p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fetal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tachycardia and loss of fetal heart rate variability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sometimes with transient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decelerations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nonreassuring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pattern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frequent, recurrent decelerations for more than 10 to 15 minutes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despite maternal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fetal resuscitative interventions suggests the possibility of an occult abruption</a:t>
            </a:r>
          </a:p>
        </p:txBody>
      </p:sp>
    </p:spTree>
    <p:extLst>
      <p:ext uri="{BB962C8B-B14F-4D97-AF65-F5344CB8AC3E}">
        <p14:creationId xmlns:p14="http://schemas.microsoft.com/office/powerpoint/2010/main" val="3397873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Gestational age at onset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antepartum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intrapartum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Postpartum(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one week of delivery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979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Neuroimaging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Neurohistopathology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Electroencephalography </a:t>
            </a:r>
          </a:p>
        </p:txBody>
      </p:sp>
    </p:spTree>
    <p:extLst>
      <p:ext uri="{BB962C8B-B14F-4D97-AF65-F5344CB8AC3E}">
        <p14:creationId xmlns:p14="http://schemas.microsoft.com/office/powerpoint/2010/main" val="32603670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of maternal hypoxia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trauma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severe hypertension, if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recurrent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seizures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prompt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delivery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5427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points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Systolic blood pressure readings in the left and right arms should be roughly equivalent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discrepancy of more than 15 mmHg may indicate subclavian stenosis and, hence, peripheral arterial disease.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significant difference in blood pressure between the two arms,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two should be used for measurement at subsequent visits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0326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Administration of magnesium sulfate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Therapeutic magnesium level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and side effects</a:t>
            </a:r>
          </a:p>
        </p:txBody>
      </p:sp>
    </p:spTree>
    <p:extLst>
      <p:ext uri="{BB962C8B-B14F-4D97-AF65-F5344CB8AC3E}">
        <p14:creationId xmlns:p14="http://schemas.microsoft.com/office/powerpoint/2010/main" val="21041726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recurrent seizures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cases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refractory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magnesium sulfate (patient is still seizing at 20 minutes after the bolus or more than two recurrences), a health care provider can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administer</a:t>
            </a:r>
          </a:p>
          <a:p>
            <a:pPr lvl="1">
              <a:lnSpc>
                <a:spcPct val="16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Sodiumamobarbital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(250 mg IV over three minutes),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thiopental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phenytoin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(1250 mg IV at a rate of 50 mg/minute)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epilepticus</a:t>
            </a:r>
          </a:p>
        </p:txBody>
      </p:sp>
    </p:spTree>
    <p:extLst>
      <p:ext uri="{BB962C8B-B14F-4D97-AF65-F5344CB8AC3E}">
        <p14:creationId xmlns:p14="http://schemas.microsoft.com/office/powerpoint/2010/main" val="10828512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POSTPARTUM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 of magnesium sulfate therapy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postpartum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Driving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Neurology follow-up</a:t>
            </a:r>
          </a:p>
        </p:txBody>
      </p:sp>
    </p:spTree>
    <p:extLst>
      <p:ext uri="{BB962C8B-B14F-4D97-AF65-F5344CB8AC3E}">
        <p14:creationId xmlns:p14="http://schemas.microsoft.com/office/powerpoint/2010/main" val="9719786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PREGNANCY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Maternal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intracerebral hemorrhage, transient blindness, and cardiorespiratory arrest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Hepatocellular damage, renal dysfunction,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coagulopathy,hypertension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neurologic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abnormalities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Maternal mortality rates of 0 to 14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Fetal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neonatal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Preterm delivery,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abruptio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placentae, and intrauterine asphyxia</a:t>
            </a:r>
          </a:p>
        </p:txBody>
      </p:sp>
    </p:spTree>
    <p:extLst>
      <p:ext uri="{BB962C8B-B14F-4D97-AF65-F5344CB8AC3E}">
        <p14:creationId xmlns:p14="http://schemas.microsoft.com/office/powerpoint/2010/main" val="42398758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 of future pregnancies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Abruptio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placentae (2.5 to 6.5 versus 0.4 to 1.3 percent of the general obstetric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Preterm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delivery (15 to 21 versus 12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percent)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Fetal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restriction (12 to 23 versus 10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percent)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Perinatal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mortality (4.6 to 16.5 versus 1 percent</a:t>
            </a:r>
          </a:p>
        </p:txBody>
      </p:sp>
    </p:spTree>
    <p:extLst>
      <p:ext uri="{BB962C8B-B14F-4D97-AF65-F5344CB8AC3E}">
        <p14:creationId xmlns:p14="http://schemas.microsoft.com/office/powerpoint/2010/main" val="19548327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maternal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cardiovascular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seizure disorder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prevalence of white matter lesions </a:t>
            </a:r>
          </a:p>
        </p:txBody>
      </p:sp>
    </p:spTree>
    <p:extLst>
      <p:ext uri="{BB962C8B-B14F-4D97-AF65-F5344CB8AC3E}">
        <p14:creationId xmlns:p14="http://schemas.microsoft.com/office/powerpoint/2010/main" val="8111248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Eclampsia Be Predicted And Prevented?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480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61956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794" y="76200"/>
            <a:ext cx="6032205" cy="929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2895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326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400"/>
            <a:ext cx="5956300" cy="693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42507"/>
            <a:ext cx="22796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246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0"/>
            <a:ext cx="4775200" cy="678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21735"/>
            <a:ext cx="3657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987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" y="584200"/>
            <a:ext cx="8547100" cy="568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62200" y="1828800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cs typeface="B Titr" panose="00000700000000000000" pitchFamily="2" charset="-78"/>
              </a:rPr>
              <a:t>مدیریت انواع بیماریهای فشار خون در بارداری</a:t>
            </a:r>
            <a:endParaRPr lang="en-US" sz="4000" dirty="0"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4950" y="5029200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Sedigheh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Hantoushzade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of Obstetrics and Gynecology(perinatology)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Tehran University of 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10057589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229600" cy="11430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testing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32718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(including calcium) and serum creatinine (to calculate the estimated glomerular filtration rate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Fasting glucose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Urinalysis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Thyroid-stimulating hormone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Lipid profile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Electrocardiogram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10-year atherosclerotic cardiovascular disease risk (calculator 1)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590800"/>
            <a:ext cx="46101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546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Hypertensive disorders in pregnancy: Approach to differential diagnosis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304800"/>
            <a:ext cx="9753599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214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four major hypertensive disorders that occur in pregnant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Preeclampsia/eclampsia/HELLP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syndrome (Hemolysis, Elevated Liver enzymes, Low Platelets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Gestational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Preeclampsia superimposed on chronic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553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ANTIHYPERTENSIVE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OPTIONS</a:t>
            </a:r>
            <a:endParaRPr lang="fa-IR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53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antihypertensive drugs cross the placenta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210978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options </a:t>
            </a:r>
            <a:endParaRPr lang="fa-I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drugs are effective antihypertensive agents with an acceptable safety profile in pregnancy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choice of drug depends on the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acuity and severity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hypertension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whether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parenteral or oral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therapy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appropriate.</a:t>
            </a:r>
          </a:p>
          <a:p>
            <a:pPr>
              <a:lnSpc>
                <a:spcPct val="16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to antihypertensive medication is variable,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generalizations about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comparative efficacy in overall or specific hypertensive populations are difficult to make. 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158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 blockers </a:t>
            </a:r>
            <a:endParaRPr lang="fa-I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 blockers are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widely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used in pregnancy.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Asthma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common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contraindication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bronchospasm may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</a:t>
            </a:r>
          </a:p>
          <a:p>
            <a:pPr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Choice of beta blocker</a:t>
            </a:r>
            <a:endParaRPr lang="fa-I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6379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5287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Labetalol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alpha- and beta-adrenergic blocking activity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hepatotoxicity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metoprolol and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pindolol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acceptable alternative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agents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2400"/>
            <a:ext cx="2787650" cy="15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662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of the safety of beta blockers </a:t>
            </a:r>
            <a:endParaRPr lang="fa-I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preterm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birth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fetal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restriction/small for gestational age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infant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perinatal mortality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neonatal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apnea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bradycardia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hypoglycemia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86200"/>
            <a:ext cx="40068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55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5442"/>
            <a:ext cx="8229600" cy="11430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 channel blockers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Choice of calcium channel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blocker</a:t>
            </a:r>
          </a:p>
          <a:p>
            <a:pPr lvl="1">
              <a:lnSpc>
                <a:spcPct val="12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Nifedipine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most widely used drug in this class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pregnancy</a:t>
            </a:r>
          </a:p>
          <a:p>
            <a:pPr lvl="1">
              <a:lnSpc>
                <a:spcPct val="12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Amlodipine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widely used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nonpregnant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individuals with hypertension, there are sparse data on its use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pregnancy</a:t>
            </a:r>
          </a:p>
          <a:p>
            <a:pPr lvl="1">
              <a:lnSpc>
                <a:spcPct val="12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Nondihydropyridine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calcium antagonists, such as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verapamil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diltiazem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have been used as well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of safety of calcium channel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blockers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stillbirth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preterm birth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CHD 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029200"/>
            <a:ext cx="3314915" cy="170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341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7637"/>
            <a:ext cx="8229600" cy="54403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blood pressure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Systolic &lt;120 mmHg and diastolic &lt;80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mmHg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Elevated blood pressure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Systolic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to 129 mmHg and diastolic &lt;80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mmHg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1 – Systolic 130 to 139 mmHg or diastolic 80 to 89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mmHg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2 – Systolic at least 140 mmHg or diastolic at least 90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mmHg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there is a disparity in category between the systolic and diastolic pressures, the higher value determines the stage</a:t>
            </a:r>
          </a:p>
        </p:txBody>
      </p:sp>
    </p:spTree>
    <p:extLst>
      <p:ext uri="{BB962C8B-B14F-4D97-AF65-F5344CB8AC3E}">
        <p14:creationId xmlns:p14="http://schemas.microsoft.com/office/powerpoint/2010/main" val="17182001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Hydralazine 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Intravenous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hydralazine has been widely used for many years for treatment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severe hypertension in pregnancy and is an acceptable antihypertensive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setting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hypotensive response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intravenous hydralazine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less predictable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that seen with labetalol.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hydralazine can be taken orally,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causes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reflex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tachycardia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 retention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limit its usefulness in pregnancy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8564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11430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Methyldopa 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widely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pregnant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safety for the fetus has been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demonstrated,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it is only a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antihypertensive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 and has a slow onset of action (three to six hours).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will not achieve blood pressure goals on this oral agent or are bothered by its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sedative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effect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high doses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trials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Control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Hypertension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Pregnancy Study [CHIPS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utilized this agent and demonstrated that women treated with methyldopa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have had better outcomes compared with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those treated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labetalol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although these data may be biased by residual confounding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4802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Thiazide diuretics 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Diuretics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generally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used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pregnancy except for treatment of pulmonary edema.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thiazide diuretics has been a source of controversy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decades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although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guidelines suggest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these agents can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 in women with chronic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 who were taking them prior to pregnancy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6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Significant volume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depletion is not likely in this setting since most of the fluid loss occurs within the first two weeks of use, assuming that drug dose and dietary sodium intake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relatively constant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6144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Clonidine 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Clonidine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mechanism of action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methyldopa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can be an effective drug for treatment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severe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 in pregnancy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has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bothersome side effects and the possibility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rebound hypertension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it is stopped suddenly, so other agents are preferred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Prescribed clonidine for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patients in whom methyldopa, labetalol,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nifedipine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could not be used. 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clonidine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available as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transdermal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patch, it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particularly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for patients who cannot take an oral antihypertensive drug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4270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962400"/>
            <a:ext cx="4579760" cy="23932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 to avoid in pregnancy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 inhibitors, ARBs, direct renin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inhibitors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Mineralocorticoid receptor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antagonists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Nitroprusside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289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options during breastfeeding 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093" y="2778862"/>
            <a:ext cx="3790507" cy="38505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 blockers and alpha/beta </a:t>
            </a:r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blockers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 channel blockers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 inhibitors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Diuretics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Methyldopa and hydralazine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925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drug and dosing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47"/>
            <a:ext cx="92964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7613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therapy of severe hypertension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First-line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Labetalol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recommend intravenous labetalol for first-line therapy because it is effective, has a rapid onset of action, and a good safety profile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Asthma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contraindication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Hydralazine</a:t>
            </a:r>
          </a:p>
          <a:p>
            <a:pPr lvl="1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Nifedipine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034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229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3763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6120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70037"/>
            <a:ext cx="8229600" cy="45259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Checklist for accurate measurement of blood pressure</a:t>
            </a:r>
            <a:endParaRPr lang="fa-I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95800"/>
            <a:ext cx="8153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409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Nifedipine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extended-release tablet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(30 mg), which lasts 24 hours and is known as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nifedipine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XL or CR or ER.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formulation is less likely to result in a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and severe fall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pressure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the short-acting capsule and provides antihypertensive effects over several hours.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blood pressure is not achieved in 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to two hours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another dose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administered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intermediate-acting tablet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 or 20 mg; in some countries,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known as </a:t>
            </a:r>
            <a:r>
              <a:rPr lang="en-US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nifedipine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retard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which has a more delayed onset and is usually prescribed two or three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 a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day.</a:t>
            </a:r>
          </a:p>
          <a:p>
            <a:endParaRPr lang="fa-I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379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immediate-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releaserapid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-acting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capsule (10 mg), which lowers blood pressure within 30 to 60 minutes.</a:t>
            </a:r>
          </a:p>
          <a:p>
            <a:pPr lvl="1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United States, the US Food and Drug Administration/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packageinsert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notes that "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Nifedipine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capsules should not be used for the acute reduction of blood pressure"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0">
              <a:lnSpc>
                <a:spcPct val="17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dose is 10 mg orally initially; if target blood pressure is not achieved in 20 minutes, administer 10 to 20 mg depending on initial response and repeat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bloodpressure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minutes later.</a:t>
            </a:r>
          </a:p>
          <a:p>
            <a:pPr>
              <a:lnSpc>
                <a:spcPct val="17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target blood pressure is still not achieved, administer another 10 to 20 mg depending on previous responses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blood pressure is still not achieved in 20 minutes, then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another agent </a:t>
            </a:r>
          </a:p>
        </p:txBody>
      </p:sp>
    </p:spTree>
    <p:extLst>
      <p:ext uri="{BB962C8B-B14F-4D97-AF65-F5344CB8AC3E}">
        <p14:creationId xmlns:p14="http://schemas.microsoft.com/office/powerpoint/2010/main" val="15294741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blood pressure 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arterial pressure by no more than 25 percent over two hours to achieve target blood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pressuresof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130 to 150 mmHg systolic and 80 to 100 mmHg diastolic.</a:t>
            </a:r>
            <a:endParaRPr lang="fa-I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124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 refractory to first-line acute therapy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Nicardipine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initial dose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nicardipine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5 mg/hour intravenously by infusion pump and can be increased to a maximum of 15 mg/hour.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Esmolol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reasonable dose is 250 to 500 mcg/kg over one minute, then initiate intravenous infusion at 25 to 50 mcg/kg per minute; titrate incrementally up to a maximum of 300mcg/kg per minute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Nitroglycerin</a:t>
            </a:r>
          </a:p>
          <a:p>
            <a:pPr lvl="1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may be given as an intravenous infusion of 5 mcg/minute and gradually increased every three to five minutes to a maximum dose of 100 mcg/minute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Nitroprusside</a:t>
            </a:r>
          </a:p>
          <a:p>
            <a:pPr lvl="1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reasonable dose is 0.25 to 10 mcg/kg per minute as an intravenous infusion for as short a time as possible and not to exceed2 mcg/kg per minute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731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oral therapy of severe hypertension in resource-limited areas</a:t>
            </a:r>
            <a:endParaRPr lang="fa-I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some parts of the world, oral therapy is available, but access to parenteral therapy is limited.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nifedipine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oral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nifedipine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retard, oral labetalol, and oral methyldopa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been used successfully when parenteral therapy was not possible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5832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Nonpharmacologic interventions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Bedrest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for level of activity should be individualized;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ct val="120000"/>
              </a:lnSpc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 a woman with stable chronic hypertension early in pregnancy is unlikely to benefit from limited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activity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while a woman with newly diagnosed preeclampsia in the third trimester may have more stable blood pressure if she limits physical activity while being managed as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anoutpatient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Diet 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6038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hypertension</a:t>
            </a:r>
            <a:endParaRPr lang="fa-IR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5463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457200"/>
            <a:ext cx="8229600" cy="11430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chronic hypertension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pregnant women, chronic hypertension (also called preexisting hypertension) can be defined as hypertension known to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before conception or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firstrecognized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20 weeks of gestation. 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with a previous pregnancy complicated by gestational hypertension, hypertension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persists 12 or more weeks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post-delivery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considered chronic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05188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pressure criteria for hypertension in pregnancy are systolic blood pressure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≥140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mmHg, diastolic blood pressure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≥90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mmHg, or both.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 is defined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systolic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pressure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≥160 mmHg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diastolic blood pressure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≥110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mmHg, or both</a:t>
            </a:r>
          </a:p>
        </p:txBody>
      </p:sp>
      <p:sp>
        <p:nvSpPr>
          <p:cNvPr id="4" name="TextBox 3" hidden="1"/>
          <p:cNvSpPr txBox="1"/>
          <p:nvPr/>
        </p:nvSpPr>
        <p:spPr>
          <a:xfrm rot="19379105">
            <a:off x="1175273" y="3073485"/>
            <a:ext cx="6975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hypertension</a:t>
            </a:r>
            <a:endParaRPr lang="en-US" sz="5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DEFINITION/DIAGNOSTIC CRITERIA</a:t>
            </a:r>
          </a:p>
        </p:txBody>
      </p:sp>
    </p:spTree>
    <p:extLst>
      <p:ext uri="{BB962C8B-B14F-4D97-AF65-F5344CB8AC3E}">
        <p14:creationId xmlns:p14="http://schemas.microsoft.com/office/powerpoint/2010/main" val="20742278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DEFINITION/DIAGNOSTIC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pregnant women who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present for prenatal care in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trimester without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 pregnancy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pressure measurements for comparison,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diagnosis of chronic hypertension can be missed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the normal physiologic decrease in blood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between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and 19 weeks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gestation: systolic and diastolic blood pressures are approximately 5 to 10 mmHg below baseline at this time.</a:t>
            </a:r>
          </a:p>
        </p:txBody>
      </p:sp>
    </p:spTree>
    <p:extLst>
      <p:ext uri="{BB962C8B-B14F-4D97-AF65-F5344CB8AC3E}">
        <p14:creationId xmlns:p14="http://schemas.microsoft.com/office/powerpoint/2010/main" val="17042055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1: Properly prepare the patient</a:t>
            </a:r>
            <a:endParaRPr lang="fa-I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the patient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chair (feet on floor, back supported) for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&gt;5 minutes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should avoid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caffeine, exercise, and smoking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at least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minutes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before measurement.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patient has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emptied their bladder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Neither the patient nor the observer should talk during the rest period or during the measurement.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 all clothing covering the location of cuff placement.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made while the patient is sitting or lying on an examining table do not fulfill these criteria.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714999"/>
            <a:ext cx="1981200" cy="10357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43708" y="-304800"/>
            <a:ext cx="158333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  <a:endParaRPr lang="en-US" sz="115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20257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Risks of chronic hypertension in pregnancy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714517"/>
              </p:ext>
            </p:extLst>
          </p:nvPr>
        </p:nvGraphicFramePr>
        <p:xfrm>
          <a:off x="457200" y="2743200"/>
          <a:ext cx="82296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Maternal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Fetal/neonatal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Severe hypertension</a:t>
                      </a:r>
                    </a:p>
                    <a:p>
                      <a:r>
                        <a:rPr lang="en-US" dirty="0" smtClean="0"/>
                        <a:t>Superimposed preeclampsia</a:t>
                      </a:r>
                    </a:p>
                    <a:p>
                      <a:r>
                        <a:rPr lang="en-US" dirty="0" smtClean="0"/>
                        <a:t>Abruption</a:t>
                      </a:r>
                    </a:p>
                    <a:p>
                      <a:r>
                        <a:rPr lang="en-US" dirty="0" smtClean="0"/>
                        <a:t>Cesarean delivery</a:t>
                      </a:r>
                    </a:p>
                    <a:p>
                      <a:r>
                        <a:rPr lang="en-US" dirty="0" smtClean="0"/>
                        <a:t>Postpartum hemorrhage</a:t>
                      </a:r>
                    </a:p>
                    <a:p>
                      <a:r>
                        <a:rPr lang="en-US" dirty="0" smtClean="0"/>
                        <a:t>Renal insufficiency/failure</a:t>
                      </a:r>
                    </a:p>
                    <a:p>
                      <a:r>
                        <a:rPr lang="en-US" dirty="0" smtClean="0"/>
                        <a:t>Stroke</a:t>
                      </a:r>
                    </a:p>
                    <a:p>
                      <a:r>
                        <a:rPr lang="en-US" dirty="0" smtClean="0"/>
                        <a:t>Myocardial infarction</a:t>
                      </a:r>
                    </a:p>
                    <a:p>
                      <a:r>
                        <a:rPr lang="en-US" dirty="0" smtClean="0"/>
                        <a:t>Pulmonary edema</a:t>
                      </a:r>
                    </a:p>
                    <a:p>
                      <a:r>
                        <a:rPr lang="en-US" dirty="0" smtClean="0"/>
                        <a:t>Death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Fetal growth restriction/small for gestational age infant</a:t>
                      </a:r>
                    </a:p>
                    <a:p>
                      <a:r>
                        <a:rPr lang="en-US" dirty="0" smtClean="0"/>
                        <a:t>Preterm delivery</a:t>
                      </a:r>
                    </a:p>
                    <a:p>
                      <a:r>
                        <a:rPr lang="en-US" dirty="0" smtClean="0"/>
                        <a:t>Congenital anomalies</a:t>
                      </a:r>
                    </a:p>
                    <a:p>
                      <a:r>
                        <a:rPr lang="en-US" dirty="0" smtClean="0"/>
                        <a:t>Stillbirth</a:t>
                      </a:r>
                    </a:p>
                    <a:p>
                      <a:r>
                        <a:rPr lang="en-US" dirty="0" smtClean="0"/>
                        <a:t>Neonatal death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550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PRECONCEPTION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Counseling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for heightened maternal and fetal surveillance, and likely need for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frequent obstetric visits and possibly hospitalization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511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 of secondary causes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Urine protein/creatinine ratio or 24-hour urine protein</a:t>
            </a:r>
          </a:p>
        </p:txBody>
      </p:sp>
    </p:spTree>
    <p:extLst>
      <p:ext uri="{BB962C8B-B14F-4D97-AF65-F5344CB8AC3E}">
        <p14:creationId xmlns:p14="http://schemas.microsoft.com/office/powerpoint/2010/main" val="32087906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Cardiac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pressure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Angiotensin converting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enzyme inhibitors and angiotensin receptor blockers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avoided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Labetalol and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nifedipine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good fetal safety profile and are first-line options.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Methyldopa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considered safe in pregnancy but may be less effective in controlling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pressures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5716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Modifiable 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loss in overweight and obese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patients,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smoking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cessation in smokers,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for sedentary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individuals,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dietary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sodium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restriction, Dietary Approaches to Stop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Hypertension[DASH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diet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492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620000" cy="5334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33400"/>
            <a:ext cx="2819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722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" y="1295400"/>
            <a:ext cx="8280198" cy="478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PRENATAL CARE AND DELIVERY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288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clinical evaluation and laboratory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Urine protein/creatinine ratio or 24-hour urine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transaminases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(Aspartate Aminotransferase And Alanine Aminotransferase)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Platelet Count As A Baseline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Electrolytes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renal dysfunction.</a:t>
            </a:r>
          </a:p>
        </p:txBody>
      </p:sp>
    </p:spTree>
    <p:extLst>
      <p:ext uri="{BB962C8B-B14F-4D97-AF65-F5344CB8AC3E}">
        <p14:creationId xmlns:p14="http://schemas.microsoft.com/office/powerpoint/2010/main" val="7552419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clinical evaluation and laboratory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blood pressure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Heart rate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general physical examination, including cardiopulmonary auscultation and evaluation for any signs of cardiac dysfunction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cyanosis, hepatomegaly, jugular venous distention, pulmonary edema)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6118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Transthoracic echocardiography or twelve-lead electrocardiogram are suggested for women with 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Long-standing hypertension, based on age 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Poorly controlled hypertension for more than four years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5575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28600"/>
            <a:ext cx="8610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 Use proper technique for BP measurements</a:t>
            </a:r>
            <a:endParaRPr lang="fa-I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74381"/>
            <a:ext cx="8229600" cy="54102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BP measurement device that has been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ensure that the device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calibrated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periodically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6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patient's arm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resting on a desk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6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the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cuff on the patient's upper arm at the level of the right atrium (the midpoint of the sternum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6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correct cuff size, such that the bladder encircles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 of the arm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note if a larger- or smaller-than-normal cuff size is used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6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Either the stethoscope diaphragm or bell may be used for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auscultatory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readings.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96200" y="-64892"/>
            <a:ext cx="158333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  <a:endParaRPr lang="en-US" sz="115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667" y="2133600"/>
            <a:ext cx="1981200" cy="10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67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 an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ultrasound examination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first trimester or wait until the time of the 18- to 20-week fetal anatomic survey depends on the clinician's confidence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menstrual dates. </a:t>
            </a:r>
          </a:p>
        </p:txBody>
      </p:sp>
    </p:spTree>
    <p:extLst>
      <p:ext uri="{BB962C8B-B14F-4D97-AF65-F5344CB8AC3E}">
        <p14:creationId xmlns:p14="http://schemas.microsoft.com/office/powerpoint/2010/main" val="40706940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Low-dose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aspirin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Excessive gestational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gain should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increased adiposity is strongly associated with higher blood pressure.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3365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pressure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Non-severe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not on antihypertensive therapy and without end-organ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Patients on antihypertensive therapy and without end-organ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end-organ disease </a:t>
            </a:r>
          </a:p>
        </p:txBody>
      </p:sp>
    </p:spTree>
    <p:extLst>
      <p:ext uri="{BB962C8B-B14F-4D97-AF65-F5344CB8AC3E}">
        <p14:creationId xmlns:p14="http://schemas.microsoft.com/office/powerpoint/2010/main" val="24805863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Choice of drug and dosing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" y="2590800"/>
            <a:ext cx="85471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928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drug and dosing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47"/>
            <a:ext cx="92964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1574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229600" cy="58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0643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8161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of selected medical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181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recommends not initiating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 therapy for mild chronic hypertension in pregnancy (&gt;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140/90 mmHg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&lt;160/110 mmHg) given the limited evidence for a clear benefit and safety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  <a:p>
            <a:pPr>
              <a:lnSpc>
                <a:spcPct val="17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guidelines recommend offering treatment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systolic blood pressure ≥140 mmHg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diastolic blood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mmHg, with goal blood pressures of &lt;135/85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mmHg</a:t>
            </a:r>
          </a:p>
          <a:p>
            <a:pPr>
              <a:lnSpc>
                <a:spcPct val="17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ISSHP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recommends pharmacologic therapy to keep blood pressures in the range of 110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140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mmHg/80 to 85 mmHg during pregnancy</a:t>
            </a:r>
          </a:p>
          <a:p>
            <a:pPr>
              <a:lnSpc>
                <a:spcPct val="17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518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for fetal growth restriction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to monitor fetal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well-being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fetal kick counts 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Non-stress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BPPs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Doppler ultrasound</a:t>
            </a:r>
          </a:p>
        </p:txBody>
      </p:sp>
    </p:spTree>
    <p:extLst>
      <p:ext uri="{BB962C8B-B14F-4D97-AF65-F5344CB8AC3E}">
        <p14:creationId xmlns:p14="http://schemas.microsoft.com/office/powerpoint/2010/main" val="30510752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Timing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ACOG suggested the following approach for delivery of women with chronic hypertension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≥38+0 to 39+6 weeks of gestation for women not requiring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≥37+0 to 39+0 weeks for women with hypertension controlled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34+0 to 36+6 weeks for women with severe hypertension that is difficult to control</a:t>
            </a:r>
          </a:p>
        </p:txBody>
      </p:sp>
    </p:spTree>
    <p:extLst>
      <p:ext uri="{BB962C8B-B14F-4D97-AF65-F5344CB8AC3E}">
        <p14:creationId xmlns:p14="http://schemas.microsoft.com/office/powerpoint/2010/main" val="6600442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4632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3: Take the proper measurements needed for diagnosis and treatment of elevated BP/hypertension</a:t>
            </a:r>
            <a:endParaRPr lang="fa-I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7836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first visit, record BP 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arms. Use the arm that gives the higher reading for subsequent readings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6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measurements by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 to 2 minutes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6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auscultatory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determinations, use a palpated estimate of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pulse obliteration pressure to estimate SBP. Inflate the cuff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to 30 mmHg above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level for 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auscultatory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determination of the BP level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6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auscultatory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readings, deflate the cuff pressure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mmHg per second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listen for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Korotkoff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sounds</a:t>
            </a:r>
          </a:p>
          <a:p>
            <a:pPr>
              <a:lnSpc>
                <a:spcPct val="160000"/>
              </a:lnSpc>
            </a:pP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590800"/>
            <a:ext cx="1981200" cy="10357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72400" y="-64892"/>
            <a:ext cx="158333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</a:t>
            </a:r>
            <a:endParaRPr lang="en-US" sz="115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3064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Intrapartum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Intrapartum magnesium sulfate therapy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goal of intrapartum blood pressure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status (fluid intake and output)</a:t>
            </a:r>
          </a:p>
        </p:txBody>
      </p:sp>
    </p:spTree>
    <p:extLst>
      <p:ext uri="{BB962C8B-B14F-4D97-AF65-F5344CB8AC3E}">
        <p14:creationId xmlns:p14="http://schemas.microsoft.com/office/powerpoint/2010/main" val="578656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superimposed preeclampsia</a:t>
            </a:r>
          </a:p>
        </p:txBody>
      </p:sp>
    </p:spTree>
    <p:extLst>
      <p:ext uri="{BB962C8B-B14F-4D97-AF65-F5344CB8AC3E}">
        <p14:creationId xmlns:p14="http://schemas.microsoft.com/office/powerpoint/2010/main" val="28483413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with superimposed preeclampsia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Definition/diagnostic criteria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Sudden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blood pressure that was previously well-controlled or a need for a rapid escalation of antihypertensive medications to control blood pressure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onset of proteinuria or a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sudden increase in proteinuria in a woman with known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pre-pregnancy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early pregnancy proteinuria. A sudden increase in proteinuria 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precisely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defined by various societies or in the existing literature. </a:t>
            </a:r>
          </a:p>
        </p:txBody>
      </p:sp>
    </p:spTree>
    <p:extLst>
      <p:ext uri="{BB962C8B-B14F-4D97-AF65-F5344CB8AC3E}">
        <p14:creationId xmlns:p14="http://schemas.microsoft.com/office/powerpoint/2010/main" val="17989615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495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presence of any of the following severe features of preeclampsia supports the diagnosis of superimposed preeclampsia with severe features: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Severely elevated blood pressure despite increasing antihypertensive therapy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Thrombocytopenia (platelet count &lt;100,000/microliter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Elevated transaminases (two times the upper limit of the normal concentration for a particular laboratory) or severe persistent right upper quadrant or epigastric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 unresponsive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medication and not accounted for by alternative diagnoses, or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New-onset or worsening renal insufficiency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Pulmonary edema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Persistent cerebral or visual disturbances</a:t>
            </a:r>
          </a:p>
        </p:txBody>
      </p:sp>
    </p:spTree>
    <p:extLst>
      <p:ext uri="{BB962C8B-B14F-4D97-AF65-F5344CB8AC3E}">
        <p14:creationId xmlns:p14="http://schemas.microsoft.com/office/powerpoint/2010/main" val="41066357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 with superimposed preeclampsia should initially be monitored in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inpatient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setting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Betamethasone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Timing and indications for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superimposed preeclampsia are based on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gestational age, disease severity, progression of disease, and results of ongoing assessment of maternal and fetal well-being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Magnesium sulfate 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2606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 and risk factors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Superimposed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preeclampsia develops 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to 40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 of pregnant women with chronic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long-standing, severe, or secondary hypertension; obesity; Black race; history of preeclampsia; 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smoking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159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POSTPARTUM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Analgesia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pressure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Referral for primary care </a:t>
            </a:r>
          </a:p>
        </p:txBody>
      </p:sp>
    </p:spTree>
    <p:extLst>
      <p:ext uri="{BB962C8B-B14F-4D97-AF65-F5344CB8AC3E}">
        <p14:creationId xmlns:p14="http://schemas.microsoft.com/office/powerpoint/2010/main" val="35715209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Gestational Hypertension</a:t>
            </a:r>
            <a:endParaRPr lang="fa-IR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8803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AND PROVISIONAL DIAGNOSIS</a:t>
            </a:r>
            <a:endParaRPr lang="fa-I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Gestational hypertension is a clinical diagnosis defined by the new onset of hypertension (defined as systolic blood pressure ≥140mmHg and/or diastolic blood pressure ≥90 mmHg)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≥20 weeks of gestation in the absence of proteinuria or new signs of end-organ dysfunction</a:t>
            </a:r>
            <a:endParaRPr lang="fa-I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0349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PREVALENCE 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Gestational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 is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common cause of hypertension during pregnancy.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to 17 percent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healthy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nulliparous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women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to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percent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multiparous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women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26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4: Properly document accurate BP readings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 SBP and DBP. If using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auscultatory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technique, record SBP and DBP as onset of the first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Korotkoff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sound and disappearance of all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Korotkoff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sounds, respectively, using the nearest even number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the time of most recent BP medication taken before measurements</a:t>
            </a:r>
          </a:p>
          <a:p>
            <a:pPr marL="0" indent="0">
              <a:lnSpc>
                <a:spcPct val="150000"/>
              </a:lnSpc>
              <a:buNone/>
            </a:pP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486400"/>
            <a:ext cx="1981200" cy="10357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96108" y="458550"/>
            <a:ext cx="158333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endParaRPr lang="en-US" sz="115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16580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 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are similar to those for preeclampsia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4988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EVALUATION</a:t>
            </a:r>
            <a:endParaRPr lang="fa-I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protein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excretion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features of severe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 out other causes of acute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 laboratory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severity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fetal well-being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7721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Of Progression To Preeclampsia</a:t>
            </a:r>
            <a:endParaRPr lang="fa-I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Gestational age less than 34 weeks at diagnosis (sensitivity 85 percent, specificity 60 percent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systolic blood pressure &gt;135 mmHg on 24 hour blood pressure monitoring (sensitivity 61 percent, specificity 76 percent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Elevated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serum uric acid level (&gt;5.2 mg/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[0.309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mmol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/L]) (sensitivity 88 percent, specificity 93 percent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Abnormal uterine artery Doppler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velocimetry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elevated serum levels of anti-angiogenic markers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sFlt-1),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proangiogenic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placental growth factor,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vascular resistance (&gt;1340 dyne seconds/cm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493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fa-I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pressure less than 160/110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mmHg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lnSpc>
                <a:spcPct val="17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of care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lnSpc>
                <a:spcPct val="17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education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counseling</a:t>
            </a:r>
          </a:p>
          <a:p>
            <a:pPr marL="971550" lvl="1" indent="-514350">
              <a:lnSpc>
                <a:spcPct val="17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of physical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</a:p>
          <a:p>
            <a:pPr marL="971550" lvl="1" indent="-514350">
              <a:lnSpc>
                <a:spcPct val="17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Low-dose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aspirin</a:t>
            </a:r>
          </a:p>
          <a:p>
            <a:pPr marL="971550" lvl="1" indent="-514350">
              <a:lnSpc>
                <a:spcPct val="17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Maternal blood pressure and laboratory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</a:p>
          <a:p>
            <a:pPr marL="971550" lvl="1" indent="-514350">
              <a:lnSpc>
                <a:spcPct val="17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Fetal assessment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lnSpc>
                <a:spcPct val="17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Antihypertensive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</a:p>
          <a:p>
            <a:pPr marL="971550" lvl="1" indent="-514350">
              <a:lnSpc>
                <a:spcPct val="17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Antenatal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corticosteroids</a:t>
            </a:r>
          </a:p>
          <a:p>
            <a:pPr marL="971550" lvl="1" indent="-514350">
              <a:lnSpc>
                <a:spcPct val="17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Timing of delivery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lnSpc>
                <a:spcPct val="17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ntrapartum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059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pressure greater than 160/110 mmHg </a:t>
            </a:r>
            <a:endParaRPr lang="fa-I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develop severe gestational hypertension have rates of pregnancy complications comparable to those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preeclampsia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severe features, and thus,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ACOG recommends managing these patients similarly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Delivery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maternal stabilization is advised for pregnancies ≥34+0 weeks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177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MATERNAL PROGNOSIS</a:t>
            </a:r>
            <a:endParaRPr lang="fa-I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Postpartum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nonsteroidal anti-inflammatory agents for postpartum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analgesia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Recurrence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prognosis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hypertension later in life, and also with development of diseases related to hypertension(cardiovascular disease, hyperlipidemia, chronic kidney disease, diabetes mellitus) 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070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Preeclampsia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2710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Preeclampsia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progressive, multisystem disorder characterized by new-onset hypertension and end-organ dysfunction in the last half of pregnancy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662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</a:t>
            </a:r>
            <a:endParaRPr lang="fa-I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past history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preeclampsia</a:t>
            </a:r>
          </a:p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Preexisting medical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</a:p>
          <a:p>
            <a:pPr lvl="1">
              <a:lnSpc>
                <a:spcPct val="17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Pregestational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diabetes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Chronic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systemic lupus erythematosus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antiphospholipid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syndrome</a:t>
            </a:r>
          </a:p>
          <a:p>
            <a:pPr lvl="1">
              <a:lnSpc>
                <a:spcPct val="17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Prepregnancy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overweight or obesity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kidney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</a:p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Multifetal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pregnancy</a:t>
            </a:r>
          </a:p>
          <a:p>
            <a:pPr>
              <a:lnSpc>
                <a:spcPct val="17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Nulliparity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family history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preeclampsia</a:t>
            </a:r>
          </a:p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 pregnancy complications associated with placental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insufficiency</a:t>
            </a:r>
          </a:p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maternal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</a:p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assisted reproductive technology </a:t>
            </a:r>
          </a:p>
          <a:p>
            <a:pPr>
              <a:lnSpc>
                <a:spcPct val="170000"/>
              </a:lnSpc>
            </a:pP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489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PRESENTATION</a:t>
            </a:r>
            <a:endParaRPr lang="fa-I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presentation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Rare and atypical presentations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9606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11430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5: Average the readings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25963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an average of ≥2 readings obtained on ≥2 occasions to estimate the individual's level of BP.</a:t>
            </a:r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257800"/>
            <a:ext cx="1981200" cy="10357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88653" y="228600"/>
            <a:ext cx="158333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</a:t>
            </a:r>
            <a:endParaRPr lang="en-US" sz="115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68003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presentation 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New-onset hypertension and proteinuria at ≥34 weeks of gestation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Persistent and/or severe headache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 abnormalities (scotomata, photophobia, blurred vision, or temporary blindness [rare])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 abdominal, retrosternal, or epigastric pain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Altered mental status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dyspnea, orthopnea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0419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Rare and atypical presentations</a:t>
            </a:r>
            <a:endParaRPr lang="fa-I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Onset &lt;20 weeks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Onset or exacerbation of symptoms &gt;2 days postpartum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features of preeclampsia without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Isolated proteinuria 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868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EVALUATION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 assessment of blood pressure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tests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blood count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platelets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Serum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chemistries (aspartate aminotransferase [AST], alanine aminotransferase [ALT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Urinary protein determination (protein to creatinine ratio in a random urine specimen or 24-hour urine collection for total protein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856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324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fetal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</a:p>
          <a:p>
            <a:pPr lvl="1">
              <a:lnSpc>
                <a:spcPct val="17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nonstress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 or biophysical profile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Ultrasound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indicated to evaluate amniotic fluid volume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estimate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fetal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Neurology consultation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neurologic deficits/abnormal neurologic examination,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ocular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andsymptoms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severe persistent headache that does not respond to repeat doses of acetaminophen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routine management of preeclampsia.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angiogenic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</a:p>
          <a:p>
            <a:pPr lvl="1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antiangiogenic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 soluble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-like tyrosine kinase-1 (sFlt-1), and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angiogenic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placental growth factor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PlGF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157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SPECTRUM OF DISEASE</a:t>
            </a:r>
            <a:endParaRPr lang="fa-I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clinical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laboratory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sonographic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histologic findings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7924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clinical findings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Epigastric, upper abdominal, or retrosternal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Neurologic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Headache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temporal, frontal, occipital, or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diffuse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Acetaminophen is commonly used to treat headache. Doses ≤2 g/day can be administered to women with mild hepatic or renal insufficiency, but it is contraindicated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patientswith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severe hepatic or renal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impairment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021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19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clinical findings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lnSpc>
                <a:spcPct val="170000"/>
              </a:lnSpc>
              <a:buFont typeface="Arial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</a:p>
          <a:p>
            <a:pPr marL="742950" lvl="2" indent="-342900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caused,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retinal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arteriolar spasm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impaired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cerebrovascular autoregulation, and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cerebral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edema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blurred vision,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photopsia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(flashing lights or sparks), and scotomata (dark areas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gaps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visual field)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Diplopia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amaurosis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fugax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(blindness in one or both eyes) may also occur. 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disturbances in preeclampsia may be manifestations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084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19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clinical findings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blindness is rare and typically transient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Blindness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to retinal pathology, such as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retinal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artery or vein occlusion,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retinal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detachment,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nerve damage,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retinal artery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spasm, and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retinal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ischemia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2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permanent</a:t>
            </a:r>
            <a:endParaRPr lang="fa-I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4062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172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Neurologic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2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hemorrhagic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preceded by severe headache and severe and fluctuating blood pressure levels, but ischemic strokes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occur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hyperreflexia</a:t>
            </a:r>
          </a:p>
          <a:p>
            <a:pPr lvl="2">
              <a:lnSpc>
                <a:spcPct val="12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Sustained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ankle clonus may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Seizure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Pulmonary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edema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etiology of pulmonary edema in preeclampsia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multifactorial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1104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229600" cy="6172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Oliguria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transient oliguria (less than 100 mL over 4 hours) in labor or the first 24 hours postpartum.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severe end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spectrum may have urine output &lt;500 mL/24 hours.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Oliguria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preeclampsia is due to contraction of the intravascular space secondary to vasospasm, leading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increased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 sodium and water retention, as well as intrarenal vasospasm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glomerular filtration rate (GFR) may fall by over 25 percent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056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7694</Words>
  <Application>Microsoft Office PowerPoint</Application>
  <PresentationFormat>On-screen Show (4:3)</PresentationFormat>
  <Paragraphs>890</Paragraphs>
  <Slides>167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167</vt:i4>
      </vt:variant>
    </vt:vector>
  </HeadingPairs>
  <TitlesOfParts>
    <vt:vector size="170" baseType="lpstr">
      <vt:lpstr>Office Theme</vt:lpstr>
      <vt:lpstr>Pushpin</vt:lpstr>
      <vt:lpstr>Executive</vt:lpstr>
      <vt:lpstr>PowerPoint Presentation</vt:lpstr>
      <vt:lpstr>PowerPoint Presentation</vt:lpstr>
      <vt:lpstr>DEFINITIONS</vt:lpstr>
      <vt:lpstr>PowerPoint Presentation</vt:lpstr>
      <vt:lpstr>Step 1: Properly prepare the patient</vt:lpstr>
      <vt:lpstr>Step 2: Use proper technique for BP measurements</vt:lpstr>
      <vt:lpstr>Step 3: Take the proper measurements needed for diagnosis and treatment of elevated BP/hypertension</vt:lpstr>
      <vt:lpstr>Step 4: Properly document accurate BP readings</vt:lpstr>
      <vt:lpstr>Step 5: Average the readings</vt:lpstr>
      <vt:lpstr>Step 6: Provide BP readings to patient</vt:lpstr>
      <vt:lpstr>PowerPoint Presentation</vt:lpstr>
      <vt:lpstr>PowerPoint Presentation</vt:lpstr>
      <vt:lpstr>PowerPoint Presentation</vt:lpstr>
      <vt:lpstr>ABPM</vt:lpstr>
      <vt:lpstr>ABPM should be considered in the following circumstances:</vt:lpstr>
      <vt:lpstr>Key points</vt:lpstr>
      <vt:lpstr>PowerPoint Presentation</vt:lpstr>
      <vt:lpstr>PowerPoint Presentation</vt:lpstr>
      <vt:lpstr>PowerPoint Presentation</vt:lpstr>
      <vt:lpstr>Laboratory testing</vt:lpstr>
      <vt:lpstr>PowerPoint Presentation</vt:lpstr>
      <vt:lpstr>PowerPoint Presentation</vt:lpstr>
      <vt:lpstr>PowerPoint Presentation</vt:lpstr>
      <vt:lpstr>PowerPoint Presentation</vt:lpstr>
      <vt:lpstr>Drug options </vt:lpstr>
      <vt:lpstr>Beta blockers </vt:lpstr>
      <vt:lpstr>PowerPoint Presentation</vt:lpstr>
      <vt:lpstr>Evidence of the safety of beta blockers </vt:lpstr>
      <vt:lpstr>Calcium channel blockers</vt:lpstr>
      <vt:lpstr>Hydralazine </vt:lpstr>
      <vt:lpstr>Methyldopa </vt:lpstr>
      <vt:lpstr>Thiazide diuretics </vt:lpstr>
      <vt:lpstr>Clonidine </vt:lpstr>
      <vt:lpstr>Drugs to avoid in pregnancy</vt:lpstr>
      <vt:lpstr>Drug options during breastfeeding </vt:lpstr>
      <vt:lpstr>Choice of drug and dosing</vt:lpstr>
      <vt:lpstr>Acute therapy of severe hypertension</vt:lpstr>
      <vt:lpstr>PowerPoint Presentation</vt:lpstr>
      <vt:lpstr>PowerPoint Presentation</vt:lpstr>
      <vt:lpstr>Nifedipine</vt:lpstr>
      <vt:lpstr>PowerPoint Presentation</vt:lpstr>
      <vt:lpstr>Target blood pressure </vt:lpstr>
      <vt:lpstr>Hypertension refractory to first-line acute therapy </vt:lpstr>
      <vt:lpstr>Acute oral therapy of severe hypertension in resource-limited areas</vt:lpstr>
      <vt:lpstr>Nonpharmacologic interventions</vt:lpstr>
      <vt:lpstr>chronic hypertension</vt:lpstr>
      <vt:lpstr> chronic hypertension</vt:lpstr>
      <vt:lpstr>DEFINITION/DIAGNOSTIC CRITERIA</vt:lpstr>
      <vt:lpstr>DEFINITION/DIAGNOSTIC CRITERIA</vt:lpstr>
      <vt:lpstr>Risks of chronic hypertension in pregnancy</vt:lpstr>
      <vt:lpstr>PRECONCEPTION CARE</vt:lpstr>
      <vt:lpstr>PowerPoint Presentation</vt:lpstr>
      <vt:lpstr>PowerPoint Presentation</vt:lpstr>
      <vt:lpstr>Modifiable risk factors</vt:lpstr>
      <vt:lpstr>PowerPoint Presentation</vt:lpstr>
      <vt:lpstr>PowerPoint Presentation</vt:lpstr>
      <vt:lpstr>Baseline clinical evaluation and laboratory testing</vt:lpstr>
      <vt:lpstr>Baseline clinical evaluation and laboratory testing</vt:lpstr>
      <vt:lpstr>PowerPoint Presentation</vt:lpstr>
      <vt:lpstr>PowerPoint Presentation</vt:lpstr>
      <vt:lpstr>PowerPoint Presentation</vt:lpstr>
      <vt:lpstr>Blood pressure management</vt:lpstr>
      <vt:lpstr>PowerPoint Presentation</vt:lpstr>
      <vt:lpstr>Choice of drug and dosing</vt:lpstr>
      <vt:lpstr>PowerPoint Presentation</vt:lpstr>
      <vt:lpstr>PowerPoint Presentation</vt:lpstr>
      <vt:lpstr>Recommendations of selected medical organizations</vt:lpstr>
      <vt:lpstr>Screening for fetal growth restriction</vt:lpstr>
      <vt:lpstr>Delivery</vt:lpstr>
      <vt:lpstr> Intrapartum care</vt:lpstr>
      <vt:lpstr>PowerPoint Presentation</vt:lpstr>
      <vt:lpstr>Women with superimposed preeclampsia</vt:lpstr>
      <vt:lpstr>PowerPoint Presentation</vt:lpstr>
      <vt:lpstr>Management</vt:lpstr>
      <vt:lpstr>Incidence and risk factors  </vt:lpstr>
      <vt:lpstr>POSTPARTUM CARE</vt:lpstr>
      <vt:lpstr>Gestational Hypertension</vt:lpstr>
      <vt:lpstr>DEFINITION AND PROVISIONAL DIAGNOSIS</vt:lpstr>
      <vt:lpstr>PREVALENCE </vt:lpstr>
      <vt:lpstr>RISK FACTORS </vt:lpstr>
      <vt:lpstr>DIAGNOSTIC EVALUATION</vt:lpstr>
      <vt:lpstr>Risk Of Progression To Preeclampsia</vt:lpstr>
      <vt:lpstr>MANAGEMENT</vt:lpstr>
      <vt:lpstr>Blood pressure greater than 160/110 mmHg </vt:lpstr>
      <vt:lpstr>MATERNAL PROGNOSIS</vt:lpstr>
      <vt:lpstr>PowerPoint Presentation</vt:lpstr>
      <vt:lpstr>Preeclampsia</vt:lpstr>
      <vt:lpstr>RISK FACTORS</vt:lpstr>
      <vt:lpstr>CLINICAL PRESENTATION</vt:lpstr>
      <vt:lpstr>Typical presentation </vt:lpstr>
      <vt:lpstr>Rare and atypical presentations</vt:lpstr>
      <vt:lpstr>PATIENT EVALUATION</vt:lpstr>
      <vt:lpstr>PowerPoint Presentation</vt:lpstr>
      <vt:lpstr>SPECTRUM OF DISEASE</vt:lpstr>
      <vt:lpstr>Potential clinical findings </vt:lpstr>
      <vt:lpstr>Potential clinical findings </vt:lpstr>
      <vt:lpstr>Potential clinical findings </vt:lpstr>
      <vt:lpstr>PowerPoint Presentation</vt:lpstr>
      <vt:lpstr>PowerPoint Presentation</vt:lpstr>
      <vt:lpstr>PowerPoint Presentation</vt:lpstr>
      <vt:lpstr>Potential laboratory findings</vt:lpstr>
      <vt:lpstr>Potential laboratory findings</vt:lpstr>
      <vt:lpstr>PowerPoint Presentation</vt:lpstr>
      <vt:lpstr>PowerPoint Presentation</vt:lpstr>
      <vt:lpstr>PowerPoint Presentation</vt:lpstr>
      <vt:lpstr>PowerPoint Presentation</vt:lpstr>
      <vt:lpstr>Other</vt:lpstr>
      <vt:lpstr>Potential sonographic findings </vt:lpstr>
      <vt:lpstr>Potential histologic findings</vt:lpstr>
      <vt:lpstr>PowerPoint Presentation</vt:lpstr>
      <vt:lpstr>LOW-DOSE ASPIRIN </vt:lpstr>
      <vt:lpstr>LOW-DOSE ASPIRIN </vt:lpstr>
      <vt:lpstr>PowerPoint Presentation</vt:lpstr>
      <vt:lpstr>Calcium supplementation </vt:lpstr>
      <vt:lpstr>PowerPoint Presentation</vt:lpstr>
      <vt:lpstr>"Early pregnancy prediction of preeclampsia"</vt:lpstr>
      <vt:lpstr>SCREENING TESTS NOT USEFUL FOR PREDICTING PREECLAMPSIA</vt:lpstr>
      <vt:lpstr>PowerPoint Presentation</vt:lpstr>
      <vt:lpstr>Chronic hypertension versus preeclampsia </vt:lpstr>
      <vt:lpstr>Chronic hypertension versus preeclampsia </vt:lpstr>
      <vt:lpstr>Chronic hypertension versus superimposed preeclampsia </vt:lpstr>
      <vt:lpstr>Exacerbation of chronic renal disease versus preeclampsia</vt:lpstr>
      <vt:lpstr>Exacerbation of chronic renal disease versus preeclampsia</vt:lpstr>
      <vt:lpstr>Acute fatty liver of pregnancy</vt:lpstr>
      <vt:lpstr>Acute fatty liver of pregnancy</vt:lpstr>
      <vt:lpstr>Thrombotic microangiopathy: TTP</vt:lpstr>
      <vt:lpstr>PowerPoint Presentation</vt:lpstr>
      <vt:lpstr>PowerPoint Presentation</vt:lpstr>
      <vt:lpstr>Hemolytic-uremic syndrome (HUS</vt:lpstr>
      <vt:lpstr>Systemic lupus erythematosus</vt:lpstr>
      <vt:lpstr>Systemic lupus erythematosus</vt:lpstr>
      <vt:lpstr>PowerPoint Presentation</vt:lpstr>
      <vt:lpstr>Preeclampsia With Features Of Severe Disease</vt:lpstr>
      <vt:lpstr>Preeclampsia Without Features Of Severe Disease</vt:lpstr>
      <vt:lpstr>Components of expectant management</vt:lpstr>
      <vt:lpstr>Contraindications to beginning or continuing expectant management </vt:lpstr>
      <vt:lpstr>Contraindications to beginning or continuing expectant management </vt:lpstr>
      <vt:lpstr>Maternal: </vt:lpstr>
      <vt:lpstr>PowerPoint Presentation</vt:lpstr>
      <vt:lpstr>Obstetric</vt:lpstr>
      <vt:lpstr>Intrapartum Management</vt:lpstr>
      <vt:lpstr>Magnesium sulfate</vt:lpstr>
      <vt:lpstr>PowerPoint Presentation</vt:lpstr>
      <vt:lpstr>Management of thrombocytopenia  </vt:lpstr>
      <vt:lpstr>Analgesia and anesthesia </vt:lpstr>
      <vt:lpstr>Cranial imaging  </vt:lpstr>
      <vt:lpstr>POSTPARTUM CARE </vt:lpstr>
      <vt:lpstr>POSTPARTUM CARE </vt:lpstr>
      <vt:lpstr>Risk of related obstetric complications </vt:lpstr>
      <vt:lpstr>PowerPoint Presentation</vt:lpstr>
      <vt:lpstr> Eclampsia</vt:lpstr>
      <vt:lpstr>Pathogenesis Of Seizures </vt:lpstr>
      <vt:lpstr>Clinical presentation</vt:lpstr>
      <vt:lpstr>PowerPoint Presentation</vt:lpstr>
      <vt:lpstr>Characteristics of eclamptic seizures</vt:lpstr>
      <vt:lpstr>Fetal response to eclampsia</vt:lpstr>
      <vt:lpstr>Gestational age at onset</vt:lpstr>
      <vt:lpstr>DIAGNOSIS</vt:lpstr>
      <vt:lpstr>MANAGEMENT</vt:lpstr>
      <vt:lpstr>Administration of magnesium sulfate</vt:lpstr>
      <vt:lpstr>Management of recurrent seizures</vt:lpstr>
      <vt:lpstr>POSTPARTUM CARE</vt:lpstr>
      <vt:lpstr>PREGNANCY OUTCOME</vt:lpstr>
      <vt:lpstr>Outcome of future pregnancies</vt:lpstr>
      <vt:lpstr>Long-term maternal health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not book</dc:creator>
  <cp:lastModifiedBy>not book</cp:lastModifiedBy>
  <cp:revision>188</cp:revision>
  <dcterms:created xsi:type="dcterms:W3CDTF">2006-08-16T00:00:00Z</dcterms:created>
  <dcterms:modified xsi:type="dcterms:W3CDTF">2022-07-01T04:05:32Z</dcterms:modified>
</cp:coreProperties>
</file>