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91" r:id="rId3"/>
    <p:sldId id="292" r:id="rId4"/>
    <p:sldId id="294" r:id="rId5"/>
    <p:sldId id="259" r:id="rId6"/>
    <p:sldId id="257" r:id="rId7"/>
    <p:sldId id="258" r:id="rId8"/>
    <p:sldId id="260" r:id="rId9"/>
    <p:sldId id="261" r:id="rId10"/>
    <p:sldId id="262" r:id="rId11"/>
    <p:sldId id="267" r:id="rId12"/>
    <p:sldId id="268" r:id="rId13"/>
    <p:sldId id="269" r:id="rId14"/>
    <p:sldId id="271" r:id="rId15"/>
    <p:sldId id="272" r:id="rId16"/>
    <p:sldId id="305" r:id="rId17"/>
    <p:sldId id="297" r:id="rId18"/>
    <p:sldId id="273" r:id="rId19"/>
    <p:sldId id="288" r:id="rId20"/>
    <p:sldId id="289" r:id="rId21"/>
    <p:sldId id="298" r:id="rId22"/>
    <p:sldId id="276" r:id="rId23"/>
    <p:sldId id="278" r:id="rId24"/>
    <p:sldId id="284" r:id="rId25"/>
    <p:sldId id="282" r:id="rId26"/>
    <p:sldId id="306" r:id="rId27"/>
    <p:sldId id="300" r:id="rId28"/>
    <p:sldId id="301" r:id="rId29"/>
    <p:sldId id="303" r:id="rId30"/>
    <p:sldId id="304"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6" autoAdjust="0"/>
    <p:restoredTop sz="94660"/>
  </p:normalViewPr>
  <p:slideViewPr>
    <p:cSldViewPr snapToGrid="0">
      <p:cViewPr>
        <p:scale>
          <a:sx n="86" d="100"/>
          <a:sy n="86" d="100"/>
        </p:scale>
        <p:origin x="48" y="1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spc="3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Rectangle 6"/>
          <p:cNvSpPr/>
          <p:nvPr/>
        </p:nvSpPr>
        <p:spPr>
          <a:xfrm>
            <a:off x="0" y="0"/>
            <a:ext cx="457200" cy="685800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Date Placeholder 7"/>
          <p:cNvSpPr>
            <a:spLocks noGrp="1"/>
          </p:cNvSpPr>
          <p:nvPr>
            <p:ph type="dt" sz="half" idx="10"/>
          </p:nvPr>
        </p:nvSpPr>
        <p:spPr/>
        <p:txBody>
          <a:bodyPr/>
          <a:lstStyle/>
          <a:p>
            <a:fld id="{726ED139-0480-4198-83E2-68CE0B25BC9B}" type="datetimeFigureOut">
              <a:rPr lang="en-US" dirty="0"/>
              <a:t>1/21/2021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97CE23-3B6A-482C-9BEA-F32A9EB44C40}" type="datetimeFigureOut">
              <a:rPr lang="en-US" dirty="0"/>
              <a:t>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639C8FD-9717-4D78-9D01-4CBD0AC8CAE0}" type="datetimeFigureOut">
              <a:rPr lang="en-US" dirty="0"/>
              <a:t>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082BD47-5F5E-4508-9DFC-0021F20B392D}" type="datetimeFigureOut">
              <a:rPr lang="en-US" dirty="0"/>
              <a:t>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1"/>
            </a:lvl1pPr>
          </a:lstStyle>
          <a:p>
            <a:r>
              <a:rPr lang="en-US" smtClean="0"/>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spc="30" baseline="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7BB23E3-326B-4424-9A50-2CBB9CA4B2E5}" type="datetimeFigureOut">
              <a:rPr lang="en-US" dirty="0"/>
              <a:t>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AA09F6F-C437-48B6-80BB-8E50899C06AF}" type="datetimeFigureOut">
              <a:rPr lang="en-US" dirty="0"/>
              <a:t>1/21/2021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smtClean="0"/>
              <a:t>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A776D14-B85F-4865-804C-5734F9C85CDD}" type="datetimeFigureOut">
              <a:rPr lang="en-US" dirty="0"/>
              <a:t>1/21/2021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
        <p:nvSpPr>
          <p:cNvPr id="11" name="Rectangle 10"/>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8956C38-6601-4688-9146-5E61D8B04598}" type="datetimeFigureOut">
              <a:rPr lang="en-US" dirty="0"/>
              <a:t>1/21/2021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46061E-CDAE-49E3-92CB-288B639C3B6F}" type="datetimeFigureOut">
              <a:rPr lang="en-US" dirty="0"/>
              <a:t>1/21/2021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
        <p:nvSpPr>
          <p:cNvPr id="5" name="Rectangle 4"/>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2800" b="1" baseline="0"/>
            </a:lvl1pPr>
          </a:lstStyle>
          <a:p>
            <a:r>
              <a:rPr lang="en-US" smtClean="0"/>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35E9851-4767-4B63-B36B-F772D06043F2}" type="datetimeFigureOut">
              <a:rPr lang="en-US" dirty="0"/>
              <a:t>1/21/2021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1">
                <a:solidFill>
                  <a:schemeClr val="bg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1292840" cy="512892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400" baseline="0">
                <a:solidFill>
                  <a:schemeClr val="bg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7309A586-BE94-448D-BAE3-D5D323B9149F}" type="datetimeFigureOut">
              <a:rPr lang="en-US" dirty="0"/>
              <a:t>1/21/2021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294198"/>
            <a:ext cx="9692640" cy="1397124"/>
          </a:xfrm>
          <a:prstGeom prst="rect">
            <a:avLst/>
          </a:prstGeom>
        </p:spPr>
        <p:txBody>
          <a:bodyPr vert="horz" lIns="91440" tIns="27432"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accent1">
                    <a:lumMod val="40000"/>
                    <a:lumOff val="60000"/>
                  </a:schemeClr>
                </a:solidFill>
              </a:defRPr>
            </a:lvl1pPr>
          </a:lstStyle>
          <a:p>
            <a:fld id="{ADDEAF24-54CC-4408-99B3-A70A172EFF44}" type="datetimeFigureOut">
              <a:rPr lang="en-US" dirty="0"/>
              <a:t>1/21/2021</a:t>
            </a:fld>
            <a:endParaRPr lang="en-US"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accent1">
                    <a:lumMod val="40000"/>
                    <a:lumOff val="60000"/>
                  </a:schemeClr>
                </a:solidFill>
              </a:defRPr>
            </a:lvl1pPr>
          </a:lstStyle>
          <a:p>
            <a:endParaRPr lang="en-US" dirty="0"/>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accent1">
                    <a:lumMod val="60000"/>
                    <a:lumOff val="40000"/>
                  </a:schemeClr>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4400" b="1" kern="1200" spc="-50" baseline="0">
          <a:solidFill>
            <a:schemeClr val="accent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Antenatal Fetal Surveillance</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81789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9695" y="1557251"/>
            <a:ext cx="9746396" cy="804630"/>
          </a:xfrm>
        </p:spPr>
        <p:txBody>
          <a:bodyPr>
            <a:normAutofit fontScale="90000"/>
          </a:bodyPr>
          <a:lstStyle/>
          <a:p>
            <a:r>
              <a:rPr lang="en-US" dirty="0"/>
              <a:t/>
            </a:r>
            <a:br>
              <a:rPr lang="en-US" dirty="0"/>
            </a:br>
            <a:r>
              <a:rPr lang="en-US" dirty="0" smtClean="0"/>
              <a:t/>
            </a:r>
            <a:br>
              <a:rPr lang="en-US" dirty="0" smtClean="0"/>
            </a:br>
            <a:r>
              <a:rPr lang="en-US" dirty="0" smtClean="0"/>
              <a:t>The </a:t>
            </a:r>
            <a:r>
              <a:rPr lang="en-US" dirty="0"/>
              <a:t>FHR response to hypoxemia depends on the cause:</a:t>
            </a:r>
            <a:br>
              <a:rPr lang="en-US" dirty="0"/>
            </a:br>
            <a:endParaRPr lang="en-US" dirty="0"/>
          </a:p>
        </p:txBody>
      </p:sp>
      <p:sp>
        <p:nvSpPr>
          <p:cNvPr id="3" name="Content Placeholder 2"/>
          <p:cNvSpPr>
            <a:spLocks noGrp="1"/>
          </p:cNvSpPr>
          <p:nvPr>
            <p:ph idx="1"/>
          </p:nvPr>
        </p:nvSpPr>
        <p:spPr>
          <a:xfrm>
            <a:off x="1261872" y="1828800"/>
            <a:ext cx="8595360" cy="4882342"/>
          </a:xfrm>
        </p:spPr>
        <p:txBody>
          <a:bodyPr>
            <a:normAutofit/>
          </a:bodyPr>
          <a:lstStyle/>
          <a:p>
            <a:endParaRPr lang="en-US" dirty="0" smtClean="0"/>
          </a:p>
          <a:p>
            <a:r>
              <a:rPr lang="en-US" dirty="0" smtClean="0"/>
              <a:t>Transient fetal hypoxemia associated with uterine contractions can cause late decelerations. </a:t>
            </a:r>
          </a:p>
          <a:p>
            <a:r>
              <a:rPr lang="en-US" dirty="0" smtClean="0"/>
              <a:t>Stimulation </a:t>
            </a:r>
            <a:r>
              <a:rPr lang="en-US" dirty="0"/>
              <a:t>of </a:t>
            </a:r>
            <a:r>
              <a:rPr lang="en-US" b="1" dirty="0"/>
              <a:t>chemoreceptors</a:t>
            </a:r>
            <a:r>
              <a:rPr lang="en-US" dirty="0"/>
              <a:t> in the fetal carotid arteries and aortic arch leads to reflex vasoconstriction of blood vessels in </a:t>
            </a:r>
            <a:r>
              <a:rPr lang="en-US" dirty="0" err="1"/>
              <a:t>nonvital</a:t>
            </a:r>
            <a:r>
              <a:rPr lang="en-US" dirty="0"/>
              <a:t> peripheral areas so more blood flow is available to vital organs (</a:t>
            </a:r>
            <a:r>
              <a:rPr lang="en-US" dirty="0" err="1"/>
              <a:t>eg</a:t>
            </a:r>
            <a:r>
              <a:rPr lang="en-US" dirty="0"/>
              <a:t>, adrenal glands, heart, brain</a:t>
            </a:r>
            <a:r>
              <a:rPr lang="en-US" dirty="0" smtClean="0"/>
              <a:t>).</a:t>
            </a:r>
          </a:p>
          <a:p>
            <a:r>
              <a:rPr lang="en-US" dirty="0" smtClean="0"/>
              <a:t> </a:t>
            </a:r>
            <a:r>
              <a:rPr lang="en-US" dirty="0"/>
              <a:t>Vasoconstriction causes elevated fetal blood pressure and, in turn, stimulation of </a:t>
            </a:r>
            <a:r>
              <a:rPr lang="en-US" b="1" dirty="0"/>
              <a:t>baroreceptors</a:t>
            </a:r>
            <a:r>
              <a:rPr lang="en-US" dirty="0"/>
              <a:t> in the fetal carotid arteries and aortic arch, resulting in </a:t>
            </a:r>
            <a:r>
              <a:rPr lang="en-US" dirty="0" err="1"/>
              <a:t>vagally</a:t>
            </a:r>
            <a:r>
              <a:rPr lang="en-US" dirty="0"/>
              <a:t> mediated slowing of FHR shortly after the beginning of the contraction.</a:t>
            </a:r>
          </a:p>
          <a:p>
            <a:r>
              <a:rPr lang="en-US" dirty="0" err="1" smtClean="0"/>
              <a:t>Chemoreceptors</a:t>
            </a:r>
            <a:r>
              <a:rPr lang="en-US" dirty="0" err="1" smtClean="0">
                <a:sym typeface="Wingdings" panose="05000000000000000000" pitchFamily="2" charset="2"/>
              </a:rPr>
              <a:t>tachycardiaBaroreceptorsvagal</a:t>
            </a:r>
            <a:r>
              <a:rPr lang="en-US" dirty="0" smtClean="0">
                <a:sym typeface="Wingdings" panose="05000000000000000000" pitchFamily="2" charset="2"/>
              </a:rPr>
              <a:t> </a:t>
            </a:r>
            <a:r>
              <a:rPr lang="en-US" dirty="0" err="1" smtClean="0">
                <a:sym typeface="Wingdings" panose="05000000000000000000" pitchFamily="2" charset="2"/>
              </a:rPr>
              <a:t>stimulationbradychardia</a:t>
            </a:r>
            <a:endParaRPr lang="en-US" dirty="0"/>
          </a:p>
          <a:p>
            <a:endParaRPr lang="en-US" dirty="0"/>
          </a:p>
        </p:txBody>
      </p:sp>
    </p:spTree>
    <p:extLst>
      <p:ext uri="{BB962C8B-B14F-4D97-AF65-F5344CB8AC3E}">
        <p14:creationId xmlns:p14="http://schemas.microsoft.com/office/powerpoint/2010/main" val="24458584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Indications </a:t>
            </a:r>
          </a:p>
        </p:txBody>
      </p:sp>
      <p:sp>
        <p:nvSpPr>
          <p:cNvPr id="3" name="Content Placeholder 2"/>
          <p:cNvSpPr>
            <a:spLocks noGrp="1"/>
          </p:cNvSpPr>
          <p:nvPr>
            <p:ph idx="1"/>
          </p:nvPr>
        </p:nvSpPr>
        <p:spPr/>
        <p:txBody>
          <a:bodyPr>
            <a:normAutofit lnSpcReduction="10000"/>
          </a:bodyPr>
          <a:lstStyle/>
          <a:p>
            <a:r>
              <a:rPr lang="en-US" b="1" dirty="0" smtClean="0">
                <a:solidFill>
                  <a:srgbClr val="7030A0"/>
                </a:solidFill>
              </a:rPr>
              <a:t>Diabetes</a:t>
            </a:r>
            <a:r>
              <a:rPr lang="en-US" dirty="0" smtClean="0"/>
              <a:t> </a:t>
            </a:r>
            <a:r>
              <a:rPr lang="en-US" dirty="0" smtClean="0">
                <a:sym typeface="Wingdings" panose="05000000000000000000" pitchFamily="2" charset="2"/>
              </a:rPr>
              <a:t></a:t>
            </a:r>
            <a:r>
              <a:rPr lang="en-US" dirty="0" smtClean="0"/>
              <a:t> </a:t>
            </a:r>
            <a:r>
              <a:rPr lang="en-US" dirty="0"/>
              <a:t>Preexisting or gestational diabetes treated with </a:t>
            </a:r>
            <a:r>
              <a:rPr lang="en-US" dirty="0" err="1"/>
              <a:t>antihyperglycemic</a:t>
            </a:r>
            <a:r>
              <a:rPr lang="en-US" dirty="0"/>
              <a:t> drugs. </a:t>
            </a:r>
            <a:endParaRPr lang="en-US" dirty="0" smtClean="0"/>
          </a:p>
          <a:p>
            <a:pPr marL="0" indent="0">
              <a:buNone/>
            </a:pPr>
            <a:r>
              <a:rPr lang="en-US" dirty="0" smtClean="0"/>
              <a:t> Gestational </a:t>
            </a:r>
            <a:r>
              <a:rPr lang="en-US" dirty="0"/>
              <a:t>diabetes in which glucose levels are normal on </a:t>
            </a:r>
            <a:r>
              <a:rPr lang="en-US" dirty="0" smtClean="0"/>
              <a:t>    nutritional </a:t>
            </a:r>
            <a:r>
              <a:rPr lang="en-US" dirty="0"/>
              <a:t>therapy does not appear to be associated with an increased risk of stillbirth, so antepartum fetal testing can be </a:t>
            </a:r>
            <a:r>
              <a:rPr lang="en-US" dirty="0" smtClean="0"/>
              <a:t>omitted</a:t>
            </a:r>
          </a:p>
          <a:p>
            <a:r>
              <a:rPr lang="en-US" b="1" dirty="0" smtClean="0">
                <a:solidFill>
                  <a:srgbClr val="7030A0"/>
                </a:solidFill>
              </a:rPr>
              <a:t>Hypertensive </a:t>
            </a:r>
            <a:r>
              <a:rPr lang="en-US" b="1" dirty="0">
                <a:solidFill>
                  <a:srgbClr val="7030A0"/>
                </a:solidFill>
              </a:rPr>
              <a:t>disorders </a:t>
            </a:r>
            <a:r>
              <a:rPr lang="en-US" dirty="0" smtClean="0">
                <a:sym typeface="Wingdings" panose="05000000000000000000" pitchFamily="2" charset="2"/>
              </a:rPr>
              <a:t></a:t>
            </a:r>
          </a:p>
          <a:p>
            <a:pPr marL="0" indent="0">
              <a:buNone/>
            </a:pPr>
            <a:r>
              <a:rPr lang="en-US" dirty="0">
                <a:sym typeface="Wingdings" panose="05000000000000000000" pitchFamily="2" charset="2"/>
              </a:rPr>
              <a:t> </a:t>
            </a:r>
            <a:r>
              <a:rPr lang="en-US" dirty="0" smtClean="0">
                <a:sym typeface="Wingdings" panose="05000000000000000000" pitchFamily="2" charset="2"/>
              </a:rPr>
              <a:t>   </a:t>
            </a:r>
            <a:r>
              <a:rPr lang="en-US" dirty="0" smtClean="0"/>
              <a:t>Chronic </a:t>
            </a:r>
            <a:r>
              <a:rPr lang="en-US" dirty="0"/>
              <a:t>hypertension or pregnancy-induced </a:t>
            </a:r>
            <a:r>
              <a:rPr lang="en-US" dirty="0" smtClean="0"/>
              <a:t>hypertension</a:t>
            </a:r>
          </a:p>
          <a:p>
            <a:r>
              <a:rPr lang="en-US" b="1" dirty="0" smtClean="0">
                <a:solidFill>
                  <a:srgbClr val="7030A0"/>
                </a:solidFill>
              </a:rPr>
              <a:t>Fetal </a:t>
            </a:r>
            <a:r>
              <a:rPr lang="en-US" b="1" dirty="0">
                <a:solidFill>
                  <a:srgbClr val="7030A0"/>
                </a:solidFill>
              </a:rPr>
              <a:t>growth restriction </a:t>
            </a:r>
            <a:endParaRPr lang="en-US" b="1" dirty="0" smtClean="0">
              <a:solidFill>
                <a:srgbClr val="7030A0"/>
              </a:solidFill>
            </a:endParaRPr>
          </a:p>
          <a:p>
            <a:r>
              <a:rPr lang="en-US" b="1" dirty="0" smtClean="0">
                <a:solidFill>
                  <a:srgbClr val="7030A0"/>
                </a:solidFill>
              </a:rPr>
              <a:t>Twin </a:t>
            </a:r>
            <a:r>
              <a:rPr lang="en-US" b="1" dirty="0">
                <a:solidFill>
                  <a:srgbClr val="7030A0"/>
                </a:solidFill>
              </a:rPr>
              <a:t>pregnancy </a:t>
            </a:r>
          </a:p>
          <a:p>
            <a:r>
              <a:rPr lang="en-US" b="1" dirty="0" err="1" smtClean="0">
                <a:solidFill>
                  <a:srgbClr val="7030A0"/>
                </a:solidFill>
              </a:rPr>
              <a:t>Postterm</a:t>
            </a:r>
            <a:r>
              <a:rPr lang="en-US" b="1" dirty="0" smtClean="0">
                <a:solidFill>
                  <a:srgbClr val="7030A0"/>
                </a:solidFill>
              </a:rPr>
              <a:t> </a:t>
            </a:r>
            <a:r>
              <a:rPr lang="en-US" b="1" dirty="0">
                <a:solidFill>
                  <a:srgbClr val="7030A0"/>
                </a:solidFill>
              </a:rPr>
              <a:t>pregnancy </a:t>
            </a:r>
            <a:r>
              <a:rPr lang="en-US" dirty="0" smtClean="0">
                <a:sym typeface="Wingdings" panose="05000000000000000000" pitchFamily="2" charset="2"/>
              </a:rPr>
              <a:t></a:t>
            </a:r>
            <a:r>
              <a:rPr lang="en-US" dirty="0" smtClean="0"/>
              <a:t> </a:t>
            </a:r>
            <a:r>
              <a:rPr lang="en-US" dirty="0"/>
              <a:t>Testing may be initiated at estimated gestational age of 39 to 40 weeks in a </a:t>
            </a:r>
            <a:r>
              <a:rPr lang="en-US" dirty="0" err="1"/>
              <a:t>suboptimally</a:t>
            </a:r>
            <a:r>
              <a:rPr lang="en-US" dirty="0"/>
              <a:t> dated pregnancy </a:t>
            </a:r>
          </a:p>
          <a:p>
            <a:endParaRPr lang="en-US" dirty="0"/>
          </a:p>
        </p:txBody>
      </p:sp>
    </p:spTree>
    <p:extLst>
      <p:ext uri="{BB962C8B-B14F-4D97-AF65-F5344CB8AC3E}">
        <p14:creationId xmlns:p14="http://schemas.microsoft.com/office/powerpoint/2010/main" val="16999890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261872" y="1136074"/>
            <a:ext cx="8595360" cy="5044064"/>
          </a:xfrm>
        </p:spPr>
        <p:txBody>
          <a:bodyPr>
            <a:normAutofit/>
          </a:bodyPr>
          <a:lstStyle/>
          <a:p>
            <a:r>
              <a:rPr lang="en-US" b="1" dirty="0" smtClean="0">
                <a:solidFill>
                  <a:srgbClr val="7030A0"/>
                </a:solidFill>
              </a:rPr>
              <a:t>Decreased </a:t>
            </a:r>
            <a:r>
              <a:rPr lang="en-US" b="1" dirty="0">
                <a:solidFill>
                  <a:srgbClr val="7030A0"/>
                </a:solidFill>
              </a:rPr>
              <a:t>fetal activity </a:t>
            </a:r>
            <a:endParaRPr lang="en-US" b="1" dirty="0" smtClean="0">
              <a:solidFill>
                <a:srgbClr val="7030A0"/>
              </a:solidFill>
            </a:endParaRPr>
          </a:p>
          <a:p>
            <a:r>
              <a:rPr lang="en-US" b="1" dirty="0" smtClean="0">
                <a:solidFill>
                  <a:srgbClr val="7030A0"/>
                </a:solidFill>
              </a:rPr>
              <a:t>Systemic </a:t>
            </a:r>
            <a:r>
              <a:rPr lang="en-US" b="1" dirty="0">
                <a:solidFill>
                  <a:srgbClr val="7030A0"/>
                </a:solidFill>
              </a:rPr>
              <a:t>lupus </a:t>
            </a:r>
            <a:r>
              <a:rPr lang="en-US" b="1" dirty="0" smtClean="0">
                <a:solidFill>
                  <a:srgbClr val="7030A0"/>
                </a:solidFill>
              </a:rPr>
              <a:t>erythematosus</a:t>
            </a:r>
            <a:endParaRPr lang="en-US" b="1" dirty="0">
              <a:solidFill>
                <a:srgbClr val="7030A0"/>
              </a:solidFill>
            </a:endParaRPr>
          </a:p>
          <a:p>
            <a:r>
              <a:rPr lang="en-US" b="1" dirty="0" smtClean="0">
                <a:solidFill>
                  <a:srgbClr val="7030A0"/>
                </a:solidFill>
              </a:rPr>
              <a:t>Antiphospholipid </a:t>
            </a:r>
            <a:r>
              <a:rPr lang="en-US" b="1" dirty="0">
                <a:solidFill>
                  <a:srgbClr val="7030A0"/>
                </a:solidFill>
              </a:rPr>
              <a:t>syndrome </a:t>
            </a:r>
            <a:endParaRPr lang="en-US" b="1" dirty="0" smtClean="0">
              <a:solidFill>
                <a:srgbClr val="7030A0"/>
              </a:solidFill>
            </a:endParaRPr>
          </a:p>
          <a:p>
            <a:r>
              <a:rPr lang="en-US" b="1" dirty="0" smtClean="0">
                <a:solidFill>
                  <a:srgbClr val="7030A0"/>
                </a:solidFill>
              </a:rPr>
              <a:t>Sickle </a:t>
            </a:r>
            <a:r>
              <a:rPr lang="en-US" b="1" dirty="0">
                <a:solidFill>
                  <a:srgbClr val="7030A0"/>
                </a:solidFill>
              </a:rPr>
              <a:t>cell disease </a:t>
            </a:r>
            <a:endParaRPr lang="en-US" b="1" dirty="0" smtClean="0">
              <a:solidFill>
                <a:srgbClr val="7030A0"/>
              </a:solidFill>
            </a:endParaRPr>
          </a:p>
          <a:p>
            <a:r>
              <a:rPr lang="en-US" b="1" dirty="0" err="1" smtClean="0">
                <a:solidFill>
                  <a:srgbClr val="7030A0"/>
                </a:solidFill>
              </a:rPr>
              <a:t>Alloimmunization</a:t>
            </a:r>
            <a:r>
              <a:rPr lang="en-US" b="1" dirty="0" smtClean="0">
                <a:solidFill>
                  <a:srgbClr val="7030A0"/>
                </a:solidFill>
              </a:rPr>
              <a:t> </a:t>
            </a:r>
          </a:p>
          <a:p>
            <a:r>
              <a:rPr lang="en-US" b="1" dirty="0" smtClean="0">
                <a:solidFill>
                  <a:srgbClr val="7030A0"/>
                </a:solidFill>
              </a:rPr>
              <a:t>Oligohydramnios </a:t>
            </a:r>
            <a:r>
              <a:rPr lang="en-US" b="1" dirty="0">
                <a:solidFill>
                  <a:srgbClr val="7030A0"/>
                </a:solidFill>
              </a:rPr>
              <a:t>or </a:t>
            </a:r>
            <a:r>
              <a:rPr lang="en-US" b="1" dirty="0" smtClean="0">
                <a:solidFill>
                  <a:srgbClr val="7030A0"/>
                </a:solidFill>
              </a:rPr>
              <a:t>polyhydramnios</a:t>
            </a:r>
          </a:p>
          <a:p>
            <a:r>
              <a:rPr lang="en-US" b="1" dirty="0">
                <a:solidFill>
                  <a:srgbClr val="7030A0"/>
                </a:solidFill>
              </a:rPr>
              <a:t>Prior fetal demise </a:t>
            </a:r>
            <a:endParaRPr lang="en-US" b="1" dirty="0" smtClean="0">
              <a:solidFill>
                <a:srgbClr val="7030A0"/>
              </a:solidFill>
            </a:endParaRPr>
          </a:p>
          <a:p>
            <a:r>
              <a:rPr lang="en-US" b="1" dirty="0">
                <a:solidFill>
                  <a:srgbClr val="7030A0"/>
                </a:solidFill>
              </a:rPr>
              <a:t>Preterm </a:t>
            </a:r>
            <a:r>
              <a:rPr lang="en-US" b="1" dirty="0" err="1">
                <a:solidFill>
                  <a:srgbClr val="7030A0"/>
                </a:solidFill>
              </a:rPr>
              <a:t>prelabor</a:t>
            </a:r>
            <a:r>
              <a:rPr lang="en-US" b="1" dirty="0">
                <a:solidFill>
                  <a:srgbClr val="7030A0"/>
                </a:solidFill>
              </a:rPr>
              <a:t> rupture of membranes </a:t>
            </a:r>
            <a:r>
              <a:rPr lang="en-US" dirty="0" smtClean="0">
                <a:sym typeface="Wingdings" panose="05000000000000000000" pitchFamily="2" charset="2"/>
              </a:rPr>
              <a:t></a:t>
            </a:r>
            <a:r>
              <a:rPr lang="en-US" dirty="0" smtClean="0"/>
              <a:t>The </a:t>
            </a:r>
            <a:r>
              <a:rPr lang="en-US" dirty="0"/>
              <a:t>goal of antenatal testing in this setting is early recognition of </a:t>
            </a:r>
            <a:r>
              <a:rPr lang="en-US" b="1" dirty="0" err="1"/>
              <a:t>intraamniotic</a:t>
            </a:r>
            <a:r>
              <a:rPr lang="en-US" b="1" dirty="0"/>
              <a:t> infection necessitating delivery</a:t>
            </a:r>
          </a:p>
          <a:p>
            <a:endParaRPr lang="en-US" dirty="0"/>
          </a:p>
          <a:p>
            <a:endParaRPr lang="en-US" dirty="0"/>
          </a:p>
        </p:txBody>
      </p:sp>
    </p:spTree>
    <p:extLst>
      <p:ext uri="{BB962C8B-B14F-4D97-AF65-F5344CB8AC3E}">
        <p14:creationId xmlns:p14="http://schemas.microsoft.com/office/powerpoint/2010/main" val="28979584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19695" y="459972"/>
            <a:ext cx="8837537" cy="5720166"/>
          </a:xfrm>
        </p:spPr>
        <p:txBody>
          <a:bodyPr>
            <a:normAutofit/>
          </a:bodyPr>
          <a:lstStyle/>
          <a:p>
            <a:r>
              <a:rPr lang="en-US" sz="2400" b="1" dirty="0" smtClean="0">
                <a:solidFill>
                  <a:srgbClr val="7030A0"/>
                </a:solidFill>
              </a:rPr>
              <a:t>Other</a:t>
            </a:r>
            <a:r>
              <a:rPr lang="en-US" b="1" dirty="0" smtClean="0">
                <a:solidFill>
                  <a:srgbClr val="7030A0"/>
                </a:solidFill>
              </a:rPr>
              <a:t> </a:t>
            </a:r>
            <a:r>
              <a:rPr lang="en-US" dirty="0" smtClean="0">
                <a:sym typeface="Wingdings" panose="05000000000000000000" pitchFamily="2" charset="2"/>
              </a:rPr>
              <a:t></a:t>
            </a:r>
            <a:r>
              <a:rPr lang="en-US" dirty="0" smtClean="0"/>
              <a:t>Nonimmune </a:t>
            </a:r>
            <a:r>
              <a:rPr lang="en-US" dirty="0"/>
              <a:t>hydrops, maternal cyanotic heart disease, poorly controlled maternal hyperthyroidism, and maternal vascular diseases are associated with an increased risk of fetal </a:t>
            </a:r>
            <a:r>
              <a:rPr lang="en-US" dirty="0" smtClean="0"/>
              <a:t>demise</a:t>
            </a:r>
          </a:p>
          <a:p>
            <a:pPr marL="0" indent="0">
              <a:buNone/>
            </a:pPr>
            <a:endParaRPr lang="en-US" dirty="0" smtClean="0"/>
          </a:p>
          <a:p>
            <a:r>
              <a:rPr lang="en-US" sz="2400" b="1" i="1" dirty="0" smtClean="0">
                <a:solidFill>
                  <a:srgbClr val="7030A0"/>
                </a:solidFill>
              </a:rPr>
              <a:t>Possible </a:t>
            </a:r>
            <a:r>
              <a:rPr lang="en-US" sz="2400" b="1" i="1" dirty="0">
                <a:solidFill>
                  <a:srgbClr val="7030A0"/>
                </a:solidFill>
              </a:rPr>
              <a:t>indications for antenatal testing </a:t>
            </a:r>
            <a:r>
              <a:rPr lang="en-US" sz="2400" b="1" dirty="0" smtClean="0">
                <a:solidFill>
                  <a:srgbClr val="7030A0"/>
                </a:solidFill>
                <a:sym typeface="Wingdings" panose="05000000000000000000" pitchFamily="2" charset="2"/>
              </a:rPr>
              <a:t>??</a:t>
            </a:r>
          </a:p>
          <a:p>
            <a:r>
              <a:rPr lang="en-US" dirty="0" smtClean="0"/>
              <a:t>Advanced </a:t>
            </a:r>
            <a:r>
              <a:rPr lang="en-US" dirty="0"/>
              <a:t>maternal </a:t>
            </a:r>
            <a:r>
              <a:rPr lang="en-US" dirty="0" smtClean="0"/>
              <a:t>age</a:t>
            </a:r>
            <a:endParaRPr lang="en-US" dirty="0"/>
          </a:p>
          <a:p>
            <a:r>
              <a:rPr lang="en-US" dirty="0" smtClean="0"/>
              <a:t>Obesity</a:t>
            </a:r>
            <a:endParaRPr lang="en-US" dirty="0"/>
          </a:p>
          <a:p>
            <a:r>
              <a:rPr lang="en-US" dirty="0"/>
              <a:t>Major fetal structural anomalies </a:t>
            </a:r>
          </a:p>
          <a:p>
            <a:r>
              <a:rPr lang="en-US" dirty="0"/>
              <a:t>Abnormalities in first- and second-trimester maternal biochemical Down syndrome screening results</a:t>
            </a:r>
          </a:p>
          <a:p>
            <a:endParaRPr lang="en-US" dirty="0"/>
          </a:p>
          <a:p>
            <a:endParaRPr lang="en-US" dirty="0"/>
          </a:p>
        </p:txBody>
      </p:sp>
    </p:spTree>
    <p:extLst>
      <p:ext uri="{BB962C8B-B14F-4D97-AF65-F5344CB8AC3E}">
        <p14:creationId xmlns:p14="http://schemas.microsoft.com/office/powerpoint/2010/main" val="28251942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POTENTIAL BENEFITS AND HARMS </a:t>
            </a:r>
          </a:p>
        </p:txBody>
      </p:sp>
      <p:sp>
        <p:nvSpPr>
          <p:cNvPr id="3" name="Content Placeholder 2"/>
          <p:cNvSpPr>
            <a:spLocks noGrp="1"/>
          </p:cNvSpPr>
          <p:nvPr>
            <p:ph idx="1"/>
          </p:nvPr>
        </p:nvSpPr>
        <p:spPr/>
        <p:txBody>
          <a:bodyPr/>
          <a:lstStyle/>
          <a:p>
            <a:r>
              <a:rPr lang="en-US" b="1" dirty="0" smtClean="0"/>
              <a:t>False-positive </a:t>
            </a:r>
            <a:r>
              <a:rPr lang="en-US" dirty="0"/>
              <a:t>tests that lead the provider to unnecessary additional fetal evaluation and/or intervention (particularly iatrogenic preterm birth) is a major potential harm of fetal surveillance. </a:t>
            </a:r>
            <a:r>
              <a:rPr lang="en-US" dirty="0" smtClean="0"/>
              <a:t>(55 </a:t>
            </a:r>
            <a:r>
              <a:rPr lang="en-US" dirty="0"/>
              <a:t>to 90 </a:t>
            </a:r>
            <a:r>
              <a:rPr lang="en-US" dirty="0" smtClean="0"/>
              <a:t>percent)</a:t>
            </a:r>
            <a:endParaRPr lang="en-US" dirty="0"/>
          </a:p>
          <a:p>
            <a:endParaRPr lang="en-US" dirty="0" smtClean="0"/>
          </a:p>
          <a:p>
            <a:endParaRPr lang="en-US" dirty="0"/>
          </a:p>
          <a:p>
            <a:r>
              <a:rPr lang="en-US" b="1" dirty="0" smtClean="0"/>
              <a:t>False-negative</a:t>
            </a:r>
            <a:r>
              <a:rPr lang="en-US" dirty="0" smtClean="0"/>
              <a:t> </a:t>
            </a:r>
            <a:r>
              <a:rPr lang="en-US" dirty="0"/>
              <a:t>tests that do not alert the provider to the need for further fetal evaluation and/or intervention is another potential harm</a:t>
            </a:r>
            <a:r>
              <a:rPr lang="en-US" dirty="0" smtClean="0"/>
              <a:t>.</a:t>
            </a:r>
            <a:r>
              <a:rPr lang="en-US" dirty="0"/>
              <a:t> </a:t>
            </a:r>
            <a:r>
              <a:rPr lang="en-US" dirty="0" smtClean="0"/>
              <a:t>(0.2 </a:t>
            </a:r>
            <a:r>
              <a:rPr lang="en-US" dirty="0"/>
              <a:t>to 0.65 </a:t>
            </a:r>
            <a:r>
              <a:rPr lang="en-US" dirty="0" smtClean="0"/>
              <a:t>percent)</a:t>
            </a:r>
            <a:endParaRPr lang="en-US" dirty="0"/>
          </a:p>
          <a:p>
            <a:endParaRPr lang="en-US" dirty="0"/>
          </a:p>
          <a:p>
            <a:endParaRPr lang="en-US" dirty="0"/>
          </a:p>
        </p:txBody>
      </p:sp>
    </p:spTree>
    <p:extLst>
      <p:ext uri="{BB962C8B-B14F-4D97-AF65-F5344CB8AC3E}">
        <p14:creationId xmlns:p14="http://schemas.microsoft.com/office/powerpoint/2010/main" val="36879276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9353" y="0"/>
            <a:ext cx="10245159" cy="1213658"/>
          </a:xfrm>
        </p:spPr>
        <p:txBody>
          <a:bodyPr/>
          <a:lstStyle/>
          <a:p>
            <a:r>
              <a:rPr lang="en-US" dirty="0" smtClean="0"/>
              <a:t>Timing</a:t>
            </a:r>
            <a:endParaRPr lang="en-US" dirty="0"/>
          </a:p>
        </p:txBody>
      </p:sp>
      <p:sp>
        <p:nvSpPr>
          <p:cNvPr id="3" name="Content Placeholder 2"/>
          <p:cNvSpPr>
            <a:spLocks noGrp="1"/>
          </p:cNvSpPr>
          <p:nvPr>
            <p:ph idx="1"/>
          </p:nvPr>
        </p:nvSpPr>
        <p:spPr>
          <a:xfrm>
            <a:off x="775855" y="1368829"/>
            <a:ext cx="9081377" cy="5841075"/>
          </a:xfrm>
        </p:spPr>
        <p:txBody>
          <a:bodyPr>
            <a:normAutofit/>
          </a:bodyPr>
          <a:lstStyle/>
          <a:p>
            <a:r>
              <a:rPr lang="en-US" dirty="0" smtClean="0"/>
              <a:t>NSTs </a:t>
            </a:r>
            <a:r>
              <a:rPr lang="en-US" dirty="0"/>
              <a:t>and CSTs are initiated at the gestational age that the fetus is believed to be at increased risk of death as long as the age is sufficiently advanced that delivery for perinatal benefit would be considered. For the NST, fetal neurologic maturity should be sufficient to enable FHR acceleration </a:t>
            </a:r>
            <a:r>
              <a:rPr lang="en-US" b="1" dirty="0">
                <a:solidFill>
                  <a:srgbClr val="7030A0"/>
                </a:solidFill>
              </a:rPr>
              <a:t>(typically no earlier than 26 to 28 weeks).</a:t>
            </a:r>
          </a:p>
          <a:p>
            <a:endParaRPr lang="en-US" dirty="0"/>
          </a:p>
        </p:txBody>
      </p:sp>
    </p:spTree>
    <p:extLst>
      <p:ext uri="{BB962C8B-B14F-4D97-AF65-F5344CB8AC3E}">
        <p14:creationId xmlns:p14="http://schemas.microsoft.com/office/powerpoint/2010/main" val="40731078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Frequency </a:t>
            </a:r>
            <a:endParaRPr lang="en-US" dirty="0"/>
          </a:p>
        </p:txBody>
      </p:sp>
      <p:sp>
        <p:nvSpPr>
          <p:cNvPr id="3" name="Content Placeholder 2"/>
          <p:cNvSpPr>
            <a:spLocks noGrp="1"/>
          </p:cNvSpPr>
          <p:nvPr>
            <p:ph idx="1"/>
          </p:nvPr>
        </p:nvSpPr>
        <p:spPr/>
        <p:txBody>
          <a:bodyPr>
            <a:normAutofit/>
          </a:bodyPr>
          <a:lstStyle/>
          <a:p>
            <a:r>
              <a:rPr lang="en-US" dirty="0"/>
              <a:t>There is no high-quality evidence defining the optimal frequency of testing </a:t>
            </a:r>
            <a:r>
              <a:rPr lang="en-US" dirty="0" err="1"/>
              <a:t>Testing</a:t>
            </a:r>
            <a:r>
              <a:rPr lang="en-US" dirty="0"/>
              <a:t> is performed periodically (usually </a:t>
            </a:r>
            <a:r>
              <a:rPr lang="en-US" b="1" dirty="0">
                <a:solidFill>
                  <a:srgbClr val="7030A0"/>
                </a:solidFill>
              </a:rPr>
              <a:t>once weekly, but twice weekly </a:t>
            </a:r>
            <a:r>
              <a:rPr lang="en-US" dirty="0"/>
              <a:t>for some high-risk conditions) as long as the indication for testing persists, </a:t>
            </a:r>
            <a:r>
              <a:rPr lang="en-US" b="1" dirty="0">
                <a:solidFill>
                  <a:srgbClr val="7030A0"/>
                </a:solidFill>
              </a:rPr>
              <a:t>but maternal or fetal deterioration requires reevaluation despite recent normal test </a:t>
            </a:r>
            <a:r>
              <a:rPr lang="en-US" b="1" dirty="0" smtClean="0">
                <a:solidFill>
                  <a:srgbClr val="7030A0"/>
                </a:solidFill>
              </a:rPr>
              <a:t>results</a:t>
            </a:r>
          </a:p>
          <a:p>
            <a:endParaRPr lang="en-US" b="1" dirty="0">
              <a:solidFill>
                <a:srgbClr val="7030A0"/>
              </a:solidFill>
            </a:endParaRPr>
          </a:p>
          <a:p>
            <a:r>
              <a:rPr lang="en-US" dirty="0" smtClean="0"/>
              <a:t>In </a:t>
            </a:r>
            <a:r>
              <a:rPr lang="en-US" dirty="0"/>
              <a:t>most cases a normal NST is predictive of good perinatal outcome for one week (providing the maternal-fetal condition remains stable), except in women with </a:t>
            </a:r>
            <a:r>
              <a:rPr lang="en-US" b="1" dirty="0" smtClean="0">
                <a:solidFill>
                  <a:srgbClr val="7030A0"/>
                </a:solidFill>
              </a:rPr>
              <a:t>insulin dependent </a:t>
            </a:r>
            <a:r>
              <a:rPr lang="en-US" b="1" dirty="0">
                <a:solidFill>
                  <a:srgbClr val="7030A0"/>
                </a:solidFill>
              </a:rPr>
              <a:t>diabetes </a:t>
            </a:r>
            <a:r>
              <a:rPr lang="en-US" dirty="0"/>
              <a:t>or with a postdates pregnancy, in which case NSTs are recommended at </a:t>
            </a:r>
            <a:r>
              <a:rPr lang="en-US" b="1" dirty="0">
                <a:solidFill>
                  <a:srgbClr val="7030A0"/>
                </a:solidFill>
              </a:rPr>
              <a:t>least twice weekly.</a:t>
            </a:r>
          </a:p>
          <a:p>
            <a:endParaRPr lang="en-US" dirty="0"/>
          </a:p>
          <a:p>
            <a:endParaRPr lang="en-US" dirty="0"/>
          </a:p>
        </p:txBody>
      </p:sp>
    </p:spTree>
    <p:extLst>
      <p:ext uri="{BB962C8B-B14F-4D97-AF65-F5344CB8AC3E}">
        <p14:creationId xmlns:p14="http://schemas.microsoft.com/office/powerpoint/2010/main" val="36251266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Technique</a:t>
            </a:r>
            <a:endParaRPr lang="en-US" dirty="0"/>
          </a:p>
        </p:txBody>
      </p:sp>
      <p:sp>
        <p:nvSpPr>
          <p:cNvPr id="3" name="Content Placeholder 2"/>
          <p:cNvSpPr>
            <a:spLocks noGrp="1"/>
          </p:cNvSpPr>
          <p:nvPr>
            <p:ph idx="1"/>
          </p:nvPr>
        </p:nvSpPr>
        <p:spPr/>
        <p:txBody>
          <a:bodyPr/>
          <a:lstStyle/>
          <a:p>
            <a:r>
              <a:rPr lang="en-US" dirty="0" smtClean="0"/>
              <a:t>during </a:t>
            </a:r>
            <a:r>
              <a:rPr lang="en-US" dirty="0"/>
              <a:t>the antenatal period </a:t>
            </a:r>
            <a:r>
              <a:rPr lang="en-US" dirty="0" smtClean="0">
                <a:sym typeface="Wingdings" panose="05000000000000000000" pitchFamily="2" charset="2"/>
              </a:rPr>
              <a:t></a:t>
            </a:r>
            <a:r>
              <a:rPr lang="en-US" dirty="0" smtClean="0"/>
              <a:t>the </a:t>
            </a:r>
            <a:r>
              <a:rPr lang="en-US" dirty="0"/>
              <a:t>uterus is relaxed, i.e., the fetus is not exposed to the “stress” of uterine contractions</a:t>
            </a:r>
            <a:r>
              <a:rPr lang="en-US" dirty="0" smtClean="0"/>
              <a:t>.</a:t>
            </a:r>
          </a:p>
          <a:p>
            <a:endParaRPr lang="en-US" dirty="0"/>
          </a:p>
          <a:p>
            <a:r>
              <a:rPr lang="en-US" dirty="0" smtClean="0"/>
              <a:t> </a:t>
            </a:r>
            <a:r>
              <a:rPr lang="en-US" dirty="0"/>
              <a:t>The woman should empty her bladder </a:t>
            </a:r>
            <a:endParaRPr lang="en-US" dirty="0" smtClean="0"/>
          </a:p>
          <a:p>
            <a:endParaRPr lang="en-US" dirty="0"/>
          </a:p>
          <a:p>
            <a:r>
              <a:rPr lang="en-US" dirty="0" smtClean="0"/>
              <a:t>positioned </a:t>
            </a:r>
            <a:r>
              <a:rPr lang="en-US" dirty="0"/>
              <a:t>on either a bed or a reclining chair in the left lateral recumbent position</a:t>
            </a:r>
            <a:r>
              <a:rPr lang="en-US" dirty="0" smtClean="0"/>
              <a:t>. </a:t>
            </a:r>
          </a:p>
          <a:p>
            <a:endParaRPr lang="en-US" dirty="0"/>
          </a:p>
          <a:p>
            <a:r>
              <a:rPr lang="en-US" dirty="0" smtClean="0"/>
              <a:t>The </a:t>
            </a:r>
            <a:r>
              <a:rPr lang="en-US" dirty="0"/>
              <a:t>recording should last at least 20 minutes.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80801" y="2224434"/>
            <a:ext cx="2143125" cy="2143125"/>
          </a:xfrm>
          <a:prstGeom prst="rect">
            <a:avLst/>
          </a:prstGeom>
        </p:spPr>
      </p:pic>
      <p:sp>
        <p:nvSpPr>
          <p:cNvPr id="5" name="Oval 4"/>
          <p:cNvSpPr/>
          <p:nvPr/>
        </p:nvSpPr>
        <p:spPr>
          <a:xfrm>
            <a:off x="10634750" y="2593571"/>
            <a:ext cx="781396" cy="82573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a:stretch>
            <a:fillRect/>
          </a:stretch>
        </p:blipFill>
        <p:spPr>
          <a:xfrm>
            <a:off x="10503790" y="2510444"/>
            <a:ext cx="1043315" cy="947651"/>
          </a:xfrm>
          <a:prstGeom prst="rect">
            <a:avLst/>
          </a:prstGeom>
        </p:spPr>
      </p:pic>
    </p:spTree>
    <p:extLst>
      <p:ext uri="{BB962C8B-B14F-4D97-AF65-F5344CB8AC3E}">
        <p14:creationId xmlns:p14="http://schemas.microsoft.com/office/powerpoint/2010/main" val="42823765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Reactive tests</a:t>
            </a:r>
            <a:br>
              <a:rPr lang="en-US" dirty="0"/>
            </a:br>
            <a:endParaRPr lang="en-US" dirty="0"/>
          </a:p>
        </p:txBody>
      </p:sp>
      <p:sp>
        <p:nvSpPr>
          <p:cNvPr id="3" name="Content Placeholder 2"/>
          <p:cNvSpPr>
            <a:spLocks noGrp="1"/>
          </p:cNvSpPr>
          <p:nvPr>
            <p:ph idx="1"/>
          </p:nvPr>
        </p:nvSpPr>
        <p:spPr>
          <a:xfrm>
            <a:off x="1102822" y="1047404"/>
            <a:ext cx="8754410" cy="5132733"/>
          </a:xfrm>
        </p:spPr>
        <p:txBody>
          <a:bodyPr>
            <a:normAutofit lnSpcReduction="10000"/>
          </a:bodyPr>
          <a:lstStyle/>
          <a:p>
            <a:endParaRPr lang="en-US" dirty="0"/>
          </a:p>
          <a:p>
            <a:r>
              <a:rPr lang="en-US" dirty="0"/>
              <a:t>Criteria </a:t>
            </a:r>
            <a:r>
              <a:rPr lang="en-US" dirty="0" smtClean="0"/>
              <a:t>—&gt;The </a:t>
            </a:r>
            <a:r>
              <a:rPr lang="en-US" dirty="0"/>
              <a:t>NST is reactive from 32 weeks to term if there are two or more fetal heart rate (FHR) accelerations reaching a peak of at least 15 beats per minute (bpm) above the baseline rate and lasting at least 15 seconds from onset to return to baseline (15 x 15) in a 20-minute </a:t>
            </a:r>
            <a:r>
              <a:rPr lang="en-US" dirty="0" smtClean="0"/>
              <a:t>period </a:t>
            </a:r>
          </a:p>
          <a:p>
            <a:r>
              <a:rPr lang="en-US" dirty="0" smtClean="0"/>
              <a:t>A </a:t>
            </a:r>
            <a:r>
              <a:rPr lang="en-US" dirty="0"/>
              <a:t>reactive test provides reliable evidence of normal fetal oxygenation, regardless of the length of observation time needed to demonstrate </a:t>
            </a:r>
            <a:r>
              <a:rPr lang="en-US" dirty="0" smtClean="0"/>
              <a:t>reactivity</a:t>
            </a:r>
            <a:endParaRPr lang="en-US" dirty="0"/>
          </a:p>
          <a:p>
            <a:endParaRPr lang="en-US" dirty="0"/>
          </a:p>
          <a:p>
            <a:r>
              <a:rPr lang="en-US" dirty="0"/>
              <a:t>Before 32 weeks of gestation </a:t>
            </a:r>
            <a:r>
              <a:rPr lang="en-US" dirty="0" smtClean="0">
                <a:sym typeface="Wingdings" panose="05000000000000000000" pitchFamily="2" charset="2"/>
              </a:rPr>
              <a:t></a:t>
            </a:r>
            <a:r>
              <a:rPr lang="en-US" dirty="0" smtClean="0"/>
              <a:t> </a:t>
            </a:r>
            <a:r>
              <a:rPr lang="en-US" dirty="0"/>
              <a:t>Different criteria have been suggested for gestational ages less than 32 weeks </a:t>
            </a:r>
          </a:p>
          <a:p>
            <a:r>
              <a:rPr lang="en-US" dirty="0" smtClean="0"/>
              <a:t>Before </a:t>
            </a:r>
            <a:r>
              <a:rPr lang="en-US" dirty="0"/>
              <a:t>32 weeks of gestation, a reactive NST may be defined as two accelerations that rise at least 10 bpm above baseline and have a duration of at least 10 seconds (10 x 10) </a:t>
            </a:r>
            <a:endParaRPr lang="en-US" dirty="0" smtClean="0"/>
          </a:p>
        </p:txBody>
      </p:sp>
    </p:spTree>
    <p:extLst>
      <p:ext uri="{BB962C8B-B14F-4D97-AF65-F5344CB8AC3E}">
        <p14:creationId xmlns:p14="http://schemas.microsoft.com/office/powerpoint/2010/main" val="33525874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197033" y="770314"/>
            <a:ext cx="8660199" cy="5409824"/>
          </a:xfrm>
        </p:spPr>
        <p:txBody>
          <a:bodyPr>
            <a:noAutofit/>
          </a:bodyPr>
          <a:lstStyle/>
          <a:p>
            <a:r>
              <a:rPr lang="en-US" sz="2400" dirty="0" smtClean="0"/>
              <a:t>A </a:t>
            </a:r>
            <a:r>
              <a:rPr lang="en-US" sz="2400" b="1" dirty="0">
                <a:solidFill>
                  <a:srgbClr val="FF0000"/>
                </a:solidFill>
              </a:rPr>
              <a:t>negative predictive value </a:t>
            </a:r>
            <a:r>
              <a:rPr lang="en-US" sz="2400" dirty="0"/>
              <a:t>of the test for fetal and neonatal death </a:t>
            </a:r>
            <a:r>
              <a:rPr lang="en-US" sz="2400" b="1" dirty="0">
                <a:solidFill>
                  <a:srgbClr val="FF0000"/>
                </a:solidFill>
              </a:rPr>
              <a:t>is 99% </a:t>
            </a:r>
            <a:r>
              <a:rPr lang="en-US" sz="2400" dirty="0"/>
              <a:t>within one week of testing</a:t>
            </a:r>
            <a:r>
              <a:rPr lang="en-US" sz="2400" dirty="0" smtClean="0"/>
              <a:t>.</a:t>
            </a:r>
          </a:p>
          <a:p>
            <a:r>
              <a:rPr lang="en-US" sz="2400" dirty="0" smtClean="0"/>
              <a:t> </a:t>
            </a:r>
            <a:r>
              <a:rPr lang="en-US" sz="2400" dirty="0"/>
              <a:t>Therefore, a normal tracing meeting the acceleration criteria is sufficient for assurance of fetal well-being and does not warrant any other testing</a:t>
            </a:r>
            <a:r>
              <a:rPr lang="en-US" sz="2400" dirty="0" smtClean="0"/>
              <a:t>.</a:t>
            </a:r>
          </a:p>
          <a:p>
            <a:r>
              <a:rPr lang="en-US" sz="2400" dirty="0" smtClean="0"/>
              <a:t> </a:t>
            </a:r>
            <a:r>
              <a:rPr lang="en-US" sz="2400" b="1" dirty="0">
                <a:solidFill>
                  <a:srgbClr val="7030A0"/>
                </a:solidFill>
              </a:rPr>
              <a:t>If the fetal heart acceleratory response does not meet the criteria after 20 minutes of testing, the recording should continue for another 20 minutes </a:t>
            </a:r>
            <a:r>
              <a:rPr lang="en-US" sz="2400" dirty="0"/>
              <a:t>to account for the average period of non-rapid eye movement sleep when fetal movement and subsequently heart rate variability are reduced. </a:t>
            </a:r>
            <a:endParaRPr lang="en-US" sz="2400" dirty="0" smtClean="0"/>
          </a:p>
          <a:p>
            <a:r>
              <a:rPr lang="en-US" sz="2400" dirty="0" smtClean="0"/>
              <a:t>Note </a:t>
            </a:r>
            <a:r>
              <a:rPr lang="en-US" sz="2400" dirty="0"/>
              <a:t>that this criterion applies to the term or near-term fetus. </a:t>
            </a:r>
          </a:p>
        </p:txBody>
      </p:sp>
    </p:spTree>
    <p:extLst>
      <p:ext uri="{BB962C8B-B14F-4D97-AF65-F5344CB8AC3E}">
        <p14:creationId xmlns:p14="http://schemas.microsoft.com/office/powerpoint/2010/main" val="41918300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(1) fetal movement </a:t>
            </a:r>
            <a:r>
              <a:rPr lang="en-US" dirty="0" smtClean="0"/>
              <a:t>counting</a:t>
            </a:r>
            <a:endParaRPr lang="en-US" dirty="0"/>
          </a:p>
          <a:p>
            <a:r>
              <a:rPr lang="en-US" dirty="0" smtClean="0"/>
              <a:t>(2</a:t>
            </a:r>
            <a:r>
              <a:rPr lang="en-US" dirty="0"/>
              <a:t>) non-stress </a:t>
            </a:r>
            <a:r>
              <a:rPr lang="en-US" dirty="0" smtClean="0"/>
              <a:t>test</a:t>
            </a:r>
          </a:p>
          <a:p>
            <a:r>
              <a:rPr lang="en-US" dirty="0" smtClean="0"/>
              <a:t> </a:t>
            </a:r>
            <a:r>
              <a:rPr lang="en-US" dirty="0"/>
              <a:t>(3) contraction stress </a:t>
            </a:r>
            <a:r>
              <a:rPr lang="en-US" dirty="0" smtClean="0"/>
              <a:t>test</a:t>
            </a:r>
            <a:endParaRPr lang="en-US" dirty="0"/>
          </a:p>
          <a:p>
            <a:r>
              <a:rPr lang="en-US" dirty="0" smtClean="0"/>
              <a:t>(4</a:t>
            </a:r>
            <a:r>
              <a:rPr lang="en-US" dirty="0"/>
              <a:t>) biophysical profile and/or amniotic fluid </a:t>
            </a:r>
            <a:r>
              <a:rPr lang="en-US" dirty="0" smtClean="0"/>
              <a:t>volume</a:t>
            </a:r>
            <a:endParaRPr lang="en-US" dirty="0"/>
          </a:p>
          <a:p>
            <a:r>
              <a:rPr lang="en-US" dirty="0" smtClean="0"/>
              <a:t>(5</a:t>
            </a:r>
            <a:r>
              <a:rPr lang="en-US" dirty="0"/>
              <a:t>) maternal uterine artery Doppler, </a:t>
            </a:r>
            <a:r>
              <a:rPr lang="en-US" dirty="0" smtClean="0"/>
              <a:t>and</a:t>
            </a:r>
          </a:p>
          <a:p>
            <a:r>
              <a:rPr lang="en-US" smtClean="0"/>
              <a:t> </a:t>
            </a:r>
            <a:r>
              <a:rPr lang="en-US" dirty="0"/>
              <a:t>(6) fetal umbilical artery Doppler</a:t>
            </a:r>
            <a:r>
              <a:rPr lang="en-US"/>
              <a:t>. </a:t>
            </a:r>
            <a:endParaRPr lang="en-US" smtClean="0"/>
          </a:p>
          <a:p>
            <a:r>
              <a:rPr lang="en-US" smtClean="0"/>
              <a:t>The </a:t>
            </a:r>
            <a:r>
              <a:rPr lang="en-US" dirty="0"/>
              <a:t>only antenatal surveillance technique recommended for all pregnant women, with and without risk factors, is maternal awareness of fetal movements.</a:t>
            </a:r>
          </a:p>
        </p:txBody>
      </p:sp>
    </p:spTree>
    <p:extLst>
      <p:ext uri="{BB962C8B-B14F-4D97-AF65-F5344CB8AC3E}">
        <p14:creationId xmlns:p14="http://schemas.microsoft.com/office/powerpoint/2010/main" val="10917723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208116" y="554182"/>
            <a:ext cx="8649116" cy="5625955"/>
          </a:xfrm>
        </p:spPr>
        <p:txBody>
          <a:bodyPr>
            <a:normAutofit/>
          </a:bodyPr>
          <a:lstStyle/>
          <a:p>
            <a:r>
              <a:rPr lang="en-US" sz="2400" dirty="0" smtClean="0"/>
              <a:t>Is administration </a:t>
            </a:r>
            <a:r>
              <a:rPr lang="en-US" sz="2400" dirty="0"/>
              <a:t>of </a:t>
            </a:r>
            <a:r>
              <a:rPr lang="en-US" sz="2400" dirty="0" smtClean="0"/>
              <a:t>glucose effective???</a:t>
            </a:r>
          </a:p>
          <a:p>
            <a:endParaRPr lang="en-US" sz="2400" dirty="0"/>
          </a:p>
          <a:p>
            <a:pPr marL="0" indent="0">
              <a:buNone/>
            </a:pPr>
            <a:endParaRPr lang="en-US" sz="2400" dirty="0" smtClean="0"/>
          </a:p>
          <a:p>
            <a:r>
              <a:rPr lang="en-US" sz="2400" dirty="0" smtClean="0"/>
              <a:t>Is the </a:t>
            </a:r>
            <a:r>
              <a:rPr lang="en-US" sz="2400" dirty="0"/>
              <a:t>performance of manual stimulation is recommended as a technique to encourage fetal heart rate accelerations in the </a:t>
            </a:r>
            <a:r>
              <a:rPr lang="en-US" sz="2400" dirty="0" smtClean="0"/>
              <a:t>fetus??</a:t>
            </a:r>
          </a:p>
          <a:p>
            <a:endParaRPr lang="en-US" sz="2400" dirty="0"/>
          </a:p>
          <a:p>
            <a:r>
              <a:rPr lang="en-US" sz="2400" dirty="0" smtClean="0"/>
              <a:t> </a:t>
            </a:r>
            <a:r>
              <a:rPr lang="en-US" sz="2400" dirty="0"/>
              <a:t>Studies in which the NST was used as the primary screening tool have demonstrated that up to 40% of fetuses will not meet the acceleration criteria within 40 minutes of testing. </a:t>
            </a:r>
          </a:p>
        </p:txBody>
      </p:sp>
      <p:pic>
        <p:nvPicPr>
          <p:cNvPr id="4" name="Picture 3"/>
          <p:cNvPicPr>
            <a:picLocks noChangeAspect="1"/>
          </p:cNvPicPr>
          <p:nvPr/>
        </p:nvPicPr>
        <p:blipFill>
          <a:blip r:embed="rId2"/>
          <a:stretch>
            <a:fillRect/>
          </a:stretch>
        </p:blipFill>
        <p:spPr>
          <a:xfrm>
            <a:off x="7298574" y="238297"/>
            <a:ext cx="962889" cy="1028693"/>
          </a:xfrm>
          <a:prstGeom prst="rect">
            <a:avLst/>
          </a:prstGeom>
        </p:spPr>
      </p:pic>
      <p:pic>
        <p:nvPicPr>
          <p:cNvPr id="5" name="Picture 4"/>
          <p:cNvPicPr>
            <a:picLocks noChangeAspect="1"/>
          </p:cNvPicPr>
          <p:nvPr/>
        </p:nvPicPr>
        <p:blipFill>
          <a:blip r:embed="rId3"/>
          <a:stretch>
            <a:fillRect/>
          </a:stretch>
        </p:blipFill>
        <p:spPr>
          <a:xfrm>
            <a:off x="9991261" y="2336846"/>
            <a:ext cx="963251" cy="1030313"/>
          </a:xfrm>
          <a:prstGeom prst="rect">
            <a:avLst/>
          </a:prstGeom>
        </p:spPr>
      </p:pic>
    </p:spTree>
    <p:extLst>
      <p:ext uri="{BB962C8B-B14F-4D97-AF65-F5344CB8AC3E}">
        <p14:creationId xmlns:p14="http://schemas.microsoft.com/office/powerpoint/2010/main" val="37014890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If the fetus lacks accelerations after 40 minutes of testing, the primary care provider should be informed, and the electronic fetal monitoring should be continued. </a:t>
            </a:r>
            <a:endParaRPr lang="en-US" dirty="0" smtClean="0"/>
          </a:p>
          <a:p>
            <a:r>
              <a:rPr lang="en-US" dirty="0" smtClean="0"/>
              <a:t>A </a:t>
            </a:r>
            <a:r>
              <a:rPr lang="en-US" dirty="0"/>
              <a:t>decision should be made to proceed either to </a:t>
            </a:r>
            <a:r>
              <a:rPr lang="en-US" b="1" dirty="0">
                <a:solidFill>
                  <a:srgbClr val="FF0000"/>
                </a:solidFill>
              </a:rPr>
              <a:t>amniotic fluid assessment and or to multiple parameters testing (such as a biophysical profile or contraction stress testing</a:t>
            </a:r>
            <a:r>
              <a:rPr lang="en-US" b="1" dirty="0" smtClean="0">
                <a:solidFill>
                  <a:srgbClr val="FF0000"/>
                </a:solidFill>
              </a:rPr>
              <a:t>).</a:t>
            </a:r>
          </a:p>
          <a:p>
            <a:r>
              <a:rPr lang="en-US" dirty="0" smtClean="0"/>
              <a:t> </a:t>
            </a:r>
            <a:r>
              <a:rPr lang="en-US" dirty="0"/>
              <a:t>Although the use of </a:t>
            </a:r>
            <a:r>
              <a:rPr lang="en-US" dirty="0" err="1"/>
              <a:t>vibroacoustic</a:t>
            </a:r>
            <a:r>
              <a:rPr lang="en-US" dirty="0"/>
              <a:t> stimulation has demonstrated a decrease in both testing time and number of non-reactive antenatal </a:t>
            </a:r>
            <a:r>
              <a:rPr lang="en-US" dirty="0" err="1"/>
              <a:t>cardiotocographs</a:t>
            </a:r>
            <a:r>
              <a:rPr lang="en-US" dirty="0"/>
              <a:t>, its use is not recommended to stimulate fetal heart accelerations, because the predictive reliability and safety of this modality are still unknown</a:t>
            </a:r>
            <a:r>
              <a:rPr lang="en-US" dirty="0" smtClean="0"/>
              <a:t>.</a:t>
            </a:r>
            <a:endParaRPr lang="en-US" dirty="0"/>
          </a:p>
        </p:txBody>
      </p:sp>
    </p:spTree>
    <p:extLst>
      <p:ext uri="{BB962C8B-B14F-4D97-AF65-F5344CB8AC3E}">
        <p14:creationId xmlns:p14="http://schemas.microsoft.com/office/powerpoint/2010/main" val="20517926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136073" y="415636"/>
            <a:ext cx="8721159" cy="6073833"/>
          </a:xfrm>
        </p:spPr>
        <p:txBody>
          <a:bodyPr>
            <a:normAutofit/>
          </a:bodyPr>
          <a:lstStyle/>
          <a:p>
            <a:r>
              <a:rPr lang="en-US" dirty="0"/>
              <a:t>Minimal duration of FHR monitoring </a:t>
            </a:r>
            <a:r>
              <a:rPr lang="en-US" dirty="0" smtClean="0">
                <a:sym typeface="Wingdings" panose="05000000000000000000" pitchFamily="2" charset="2"/>
              </a:rPr>
              <a:t></a:t>
            </a:r>
          </a:p>
          <a:p>
            <a:r>
              <a:rPr lang="en-US" dirty="0" smtClean="0"/>
              <a:t> </a:t>
            </a:r>
            <a:r>
              <a:rPr lang="en-US" dirty="0"/>
              <a:t>The optimal duration of the NST has not been established. Some sources recommend the NST should be continued for at least 20 minutes, even if two qualifying accelerations have been observed before that time </a:t>
            </a:r>
            <a:endParaRPr lang="en-US" dirty="0" smtClean="0"/>
          </a:p>
          <a:p>
            <a:r>
              <a:rPr lang="en-US" dirty="0" smtClean="0"/>
              <a:t>However</a:t>
            </a:r>
            <a:r>
              <a:rPr lang="en-US" dirty="0"/>
              <a:t>, large studies evaluating the predictive value of the NST combined with amniotic fluid volume assessment have not included this </a:t>
            </a:r>
            <a:r>
              <a:rPr lang="en-US" dirty="0" smtClean="0"/>
              <a:t>requirement</a:t>
            </a:r>
            <a:endParaRPr lang="en-US" dirty="0"/>
          </a:p>
          <a:p>
            <a:pPr marL="0" indent="0">
              <a:buNone/>
            </a:pPr>
            <a:endParaRPr lang="en-US" dirty="0"/>
          </a:p>
          <a:p>
            <a:r>
              <a:rPr lang="en-US" b="1" dirty="0">
                <a:solidFill>
                  <a:srgbClr val="7030A0"/>
                </a:solidFill>
              </a:rPr>
              <a:t>Variable, late, or prolonged decelerations observed during antepartum testing require further evaluation</a:t>
            </a:r>
            <a:r>
              <a:rPr lang="en-US" dirty="0"/>
              <a:t>, which might include extended FHR and uterine activity monitoring, ultrasound assessment of fetal growth and anatomy, BPP, amniotic fluid volume, and/or Doppler velocimetry in the setting of fetal growth restriction. </a:t>
            </a:r>
            <a:endParaRPr lang="en-US" dirty="0" smtClean="0"/>
          </a:p>
          <a:p>
            <a:r>
              <a:rPr lang="en-US" dirty="0"/>
              <a:t>intermittent fetal cardiac arrhythmias can also cause decelerations and may be diagnosed by echocardiography. Management depends on the arrhythmia and patient-specific factors</a:t>
            </a:r>
          </a:p>
          <a:p>
            <a:endParaRPr lang="en-US" dirty="0"/>
          </a:p>
        </p:txBody>
      </p:sp>
    </p:spTree>
    <p:extLst>
      <p:ext uri="{BB962C8B-B14F-4D97-AF65-F5344CB8AC3E}">
        <p14:creationId xmlns:p14="http://schemas.microsoft.com/office/powerpoint/2010/main" val="30210600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Nonreactive tests</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a:t>A nonreactive NST usually warrants further evaluation. Some options include:</a:t>
            </a:r>
          </a:p>
          <a:p>
            <a:endParaRPr lang="en-US" dirty="0"/>
          </a:p>
          <a:p>
            <a:pPr marL="0" indent="0">
              <a:buNone/>
            </a:pPr>
            <a:r>
              <a:rPr lang="en-US" dirty="0"/>
              <a:t>●Repeat the test in 30 minutes</a:t>
            </a:r>
          </a:p>
          <a:p>
            <a:endParaRPr lang="en-US" dirty="0"/>
          </a:p>
          <a:p>
            <a:pPr marL="0" indent="0">
              <a:buNone/>
            </a:pPr>
            <a:r>
              <a:rPr lang="en-US" dirty="0"/>
              <a:t>●Perform </a:t>
            </a:r>
            <a:r>
              <a:rPr lang="en-US" dirty="0" err="1"/>
              <a:t>vibroacoustic</a:t>
            </a:r>
            <a:r>
              <a:rPr lang="en-US" dirty="0"/>
              <a:t> stimulation to elicit accelerations</a:t>
            </a:r>
          </a:p>
          <a:p>
            <a:pPr marL="0" indent="0">
              <a:buNone/>
            </a:pPr>
            <a:endParaRPr lang="en-US" dirty="0"/>
          </a:p>
          <a:p>
            <a:pPr marL="0" indent="0">
              <a:buNone/>
            </a:pPr>
            <a:r>
              <a:rPr lang="en-US" dirty="0" smtClean="0"/>
              <a:t>●</a:t>
            </a:r>
            <a:r>
              <a:rPr lang="en-US" dirty="0"/>
              <a:t>Perform a back-up test, (either CST or complete BPP</a:t>
            </a:r>
            <a:r>
              <a:rPr lang="en-US" dirty="0" smtClean="0"/>
              <a:t>)</a:t>
            </a:r>
            <a:endParaRPr lang="en-US" dirty="0"/>
          </a:p>
          <a:p>
            <a:pPr marL="0" indent="0">
              <a:buNone/>
            </a:pPr>
            <a:endParaRPr lang="en-US" dirty="0" smtClean="0"/>
          </a:p>
          <a:p>
            <a:pPr marL="0" indent="0">
              <a:buNone/>
            </a:pPr>
            <a:r>
              <a:rPr lang="en-US" dirty="0" smtClean="0"/>
              <a:t>●</a:t>
            </a:r>
            <a:r>
              <a:rPr lang="en-US" dirty="0"/>
              <a:t>If possible, modify factors potentially causing nonreactive results</a:t>
            </a:r>
          </a:p>
          <a:p>
            <a:endParaRPr lang="en-US" dirty="0"/>
          </a:p>
          <a:p>
            <a:endParaRPr lang="en-US" dirty="0"/>
          </a:p>
        </p:txBody>
      </p:sp>
    </p:spTree>
    <p:extLst>
      <p:ext uri="{BB962C8B-B14F-4D97-AF65-F5344CB8AC3E}">
        <p14:creationId xmlns:p14="http://schemas.microsoft.com/office/powerpoint/2010/main" val="468275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261872" y="559724"/>
            <a:ext cx="8595360" cy="5620414"/>
          </a:xfrm>
        </p:spPr>
        <p:txBody>
          <a:bodyPr>
            <a:normAutofit/>
          </a:bodyPr>
          <a:lstStyle/>
          <a:p>
            <a:r>
              <a:rPr lang="en-US" dirty="0" err="1"/>
              <a:t>Vibroacoustic</a:t>
            </a:r>
            <a:r>
              <a:rPr lang="en-US" dirty="0"/>
              <a:t> stimulation can decrease the number of nonreactive NSTs and shorten test time without reducing the predictive value of a reactive NST. </a:t>
            </a:r>
            <a:endParaRPr lang="en-US" dirty="0" smtClean="0"/>
          </a:p>
          <a:p>
            <a:r>
              <a:rPr lang="en-US" dirty="0" smtClean="0"/>
              <a:t>A </a:t>
            </a:r>
            <a:r>
              <a:rPr lang="en-US" dirty="0" err="1"/>
              <a:t>vibroacoustic</a:t>
            </a:r>
            <a:r>
              <a:rPr lang="en-US" dirty="0"/>
              <a:t> source, typically an artificial larynx, placed on or just above the maternal abdomen, is used to stimulate fetal movement. </a:t>
            </a:r>
            <a:endParaRPr lang="en-US" dirty="0" smtClean="0"/>
          </a:p>
          <a:p>
            <a:r>
              <a:rPr lang="en-US" dirty="0" smtClean="0"/>
              <a:t>There </a:t>
            </a:r>
            <a:r>
              <a:rPr lang="en-US" dirty="0"/>
              <a:t>are no evidence-based standards for performing this procedure. It has been performed as soon as five minutes after initiation of the NST. </a:t>
            </a:r>
            <a:endParaRPr lang="en-US" dirty="0" smtClean="0"/>
          </a:p>
          <a:p>
            <a:r>
              <a:rPr lang="en-US" dirty="0"/>
              <a:t> </a:t>
            </a:r>
            <a:r>
              <a:rPr lang="en-US" dirty="0" smtClean="0"/>
              <a:t>The </a:t>
            </a:r>
            <a:r>
              <a:rPr lang="en-US" dirty="0"/>
              <a:t>American College of Obstetricians and Gynecologists suggests positioning the device on the maternal abdomen and applying a stimulus for one to two seconds </a:t>
            </a:r>
            <a:endParaRPr lang="en-US" dirty="0" smtClean="0"/>
          </a:p>
          <a:p>
            <a:r>
              <a:rPr lang="en-US" dirty="0" smtClean="0"/>
              <a:t>If </a:t>
            </a:r>
            <a:r>
              <a:rPr lang="en-US" dirty="0"/>
              <a:t>no fetal response occurs, the stimulus may be repeated up to three times for progressively longer durations of up to three seconds.</a:t>
            </a:r>
          </a:p>
        </p:txBody>
      </p:sp>
    </p:spTree>
    <p:extLst>
      <p:ext uri="{BB962C8B-B14F-4D97-AF65-F5344CB8AC3E}">
        <p14:creationId xmlns:p14="http://schemas.microsoft.com/office/powerpoint/2010/main" val="26309040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97527" y="421178"/>
            <a:ext cx="9277004" cy="6267795"/>
          </a:xfrm>
        </p:spPr>
        <p:txBody>
          <a:bodyPr>
            <a:normAutofit/>
          </a:bodyPr>
          <a:lstStyle/>
          <a:p>
            <a:r>
              <a:rPr lang="en-US" dirty="0"/>
              <a:t>Transabdominal light stimulation with a halogen light for 10 seconds appears to stimulate the fetus and may be as effective as </a:t>
            </a:r>
            <a:r>
              <a:rPr lang="en-US" dirty="0" err="1"/>
              <a:t>vibroacoustic</a:t>
            </a:r>
            <a:r>
              <a:rPr lang="en-US" dirty="0"/>
              <a:t> stimulation </a:t>
            </a:r>
            <a:endParaRPr lang="en-US" dirty="0" smtClean="0"/>
          </a:p>
          <a:p>
            <a:endParaRPr lang="en-US" dirty="0" smtClean="0"/>
          </a:p>
          <a:p>
            <a:r>
              <a:rPr lang="en-US" dirty="0" smtClean="0"/>
              <a:t>Changing </a:t>
            </a:r>
            <a:r>
              <a:rPr lang="en-US" dirty="0"/>
              <a:t>maternal position does not increase reactivity as long as the woman is tested in a position that does not lead to hypotension from uterine compression of the great vessels </a:t>
            </a:r>
            <a:endParaRPr lang="en-US" dirty="0" smtClean="0"/>
          </a:p>
          <a:p>
            <a:pPr marL="0" indent="0">
              <a:buNone/>
            </a:pPr>
            <a:endParaRPr lang="en-US" dirty="0" smtClean="0"/>
          </a:p>
          <a:p>
            <a:r>
              <a:rPr lang="en-US" dirty="0" smtClean="0"/>
              <a:t>Cocoa </a:t>
            </a:r>
            <a:r>
              <a:rPr lang="en-US" dirty="0"/>
              <a:t>and caffeine consumption may affect fetal movement, but the dose, timing, and effect on NST reactivity have not been </a:t>
            </a:r>
            <a:r>
              <a:rPr lang="en-US" dirty="0" smtClean="0"/>
              <a:t>evaluated</a:t>
            </a:r>
          </a:p>
          <a:p>
            <a:endParaRPr lang="en-US" dirty="0"/>
          </a:p>
          <a:p>
            <a:r>
              <a:rPr lang="en-US" dirty="0" smtClean="0"/>
              <a:t>Maternal </a:t>
            </a:r>
            <a:r>
              <a:rPr lang="en-US" dirty="0"/>
              <a:t>hydration (oral or intravenous) may increase the AFI </a:t>
            </a:r>
            <a:r>
              <a:rPr lang="en-US" dirty="0" smtClean="0"/>
              <a:t>and </a:t>
            </a:r>
            <a:r>
              <a:rPr lang="en-US" dirty="0"/>
              <a:t>decrease the baseline FHR </a:t>
            </a:r>
            <a:r>
              <a:rPr lang="en-US" dirty="0" smtClean="0"/>
              <a:t>,but </a:t>
            </a:r>
            <a:r>
              <a:rPr lang="en-US" dirty="0"/>
              <a:t>there is no evidence that it increases fetal movement or heart rate reactivity.</a:t>
            </a:r>
          </a:p>
          <a:p>
            <a:endParaRPr lang="en-US" dirty="0"/>
          </a:p>
        </p:txBody>
      </p:sp>
    </p:spTree>
    <p:extLst>
      <p:ext uri="{BB962C8B-B14F-4D97-AF65-F5344CB8AC3E}">
        <p14:creationId xmlns:p14="http://schemas.microsoft.com/office/powerpoint/2010/main" val="29424661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1136073" y="379947"/>
            <a:ext cx="9231424" cy="5869841"/>
          </a:xfrm>
          <a:prstGeom prst="rect">
            <a:avLst/>
          </a:prstGeom>
        </p:spPr>
      </p:pic>
      <p:sp>
        <p:nvSpPr>
          <p:cNvPr id="5" name="Rounded Rectangle 4"/>
          <p:cNvSpPr/>
          <p:nvPr/>
        </p:nvSpPr>
        <p:spPr>
          <a:xfrm>
            <a:off x="1862051" y="515389"/>
            <a:ext cx="731520" cy="24384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549682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324494" y="836816"/>
            <a:ext cx="8532737" cy="5343322"/>
          </a:xfrm>
        </p:spPr>
        <p:txBody>
          <a:bodyPr>
            <a:normAutofit/>
          </a:bodyPr>
          <a:lstStyle/>
          <a:p>
            <a:r>
              <a:rPr lang="en-US" sz="2800" dirty="0"/>
              <a:t>For the purpose of clarity and consistency in interpretation, communication, and management, this guideline classifies non-stress tests as (1) normal, (2) atypical, or (3) </a:t>
            </a:r>
            <a:r>
              <a:rPr lang="en-US" sz="2800" dirty="0" smtClean="0"/>
              <a:t>abnormal</a:t>
            </a:r>
          </a:p>
          <a:p>
            <a:pPr marL="0" indent="0">
              <a:buNone/>
            </a:pPr>
            <a:r>
              <a:rPr lang="en-US" sz="2800" dirty="0" smtClean="0"/>
              <a:t> </a:t>
            </a:r>
            <a:endParaRPr lang="en-US" sz="2800" dirty="0" smtClean="0"/>
          </a:p>
          <a:p>
            <a:r>
              <a:rPr lang="en-US" sz="2800" dirty="0" smtClean="0"/>
              <a:t>A </a:t>
            </a:r>
            <a:r>
              <a:rPr lang="en-US" sz="2800" dirty="0"/>
              <a:t>classification of normal refers to what was previously described as a “reactive” NST, and further testing would be undertaken according to the presence of risk factors and the overall clinical situation</a:t>
            </a:r>
          </a:p>
        </p:txBody>
      </p:sp>
    </p:spTree>
    <p:extLst>
      <p:ext uri="{BB962C8B-B14F-4D97-AF65-F5344CB8AC3E}">
        <p14:creationId xmlns:p14="http://schemas.microsoft.com/office/powerpoint/2010/main" val="34486911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08611" y="509848"/>
            <a:ext cx="8848621" cy="5670290"/>
          </a:xfrm>
        </p:spPr>
        <p:txBody>
          <a:bodyPr>
            <a:normAutofit/>
          </a:bodyPr>
          <a:lstStyle/>
          <a:p>
            <a:r>
              <a:rPr lang="en-US" sz="2400" dirty="0" smtClean="0"/>
              <a:t>The </a:t>
            </a:r>
            <a:r>
              <a:rPr lang="en-US" sz="2400" dirty="0"/>
              <a:t>presence of an abnormal non-stress test demands immediate further investigation and possibly </a:t>
            </a:r>
            <a:r>
              <a:rPr lang="en-US" sz="2400" dirty="0" smtClean="0"/>
              <a:t>delivery</a:t>
            </a:r>
            <a:r>
              <a:rPr lang="en-US" sz="2400" dirty="0"/>
              <a:t> </a:t>
            </a:r>
            <a:r>
              <a:rPr lang="en-US" sz="2400" dirty="0" smtClean="0">
                <a:sym typeface="Wingdings" panose="05000000000000000000" pitchFamily="2" charset="2"/>
              </a:rPr>
              <a:t></a:t>
            </a:r>
            <a:endParaRPr lang="en-US" sz="2400" dirty="0" smtClean="0">
              <a:sym typeface="Wingdings" panose="05000000000000000000" pitchFamily="2" charset="2"/>
            </a:endParaRPr>
          </a:p>
          <a:p>
            <a:endParaRPr lang="en-US" sz="2400" dirty="0">
              <a:sym typeface="Wingdings" panose="05000000000000000000" pitchFamily="2" charset="2"/>
            </a:endParaRPr>
          </a:p>
          <a:p>
            <a:r>
              <a:rPr lang="en-US" sz="2400" dirty="0" smtClean="0"/>
              <a:t>initiation </a:t>
            </a:r>
            <a:r>
              <a:rPr lang="en-US" sz="2400" dirty="0"/>
              <a:t>of intrauterine </a:t>
            </a:r>
            <a:r>
              <a:rPr lang="en-US" sz="2400" dirty="0" smtClean="0"/>
              <a:t>resuscitation</a:t>
            </a:r>
          </a:p>
          <a:p>
            <a:r>
              <a:rPr lang="en-US" sz="2400" dirty="0" smtClean="0"/>
              <a:t>consultation </a:t>
            </a:r>
            <a:r>
              <a:rPr lang="en-US" sz="2400" dirty="0"/>
              <a:t>or communication with </a:t>
            </a:r>
            <a:r>
              <a:rPr lang="en-US" sz="2400" dirty="0" smtClean="0"/>
              <a:t>MFM sub-specialist</a:t>
            </a:r>
          </a:p>
          <a:p>
            <a:r>
              <a:rPr lang="en-US" sz="2400" dirty="0" smtClean="0"/>
              <a:t>arrangement </a:t>
            </a:r>
            <a:r>
              <a:rPr lang="en-US" sz="2400" dirty="0"/>
              <a:t>for further </a:t>
            </a:r>
            <a:r>
              <a:rPr lang="en-US" sz="2400" dirty="0" smtClean="0"/>
              <a:t>testing</a:t>
            </a:r>
          </a:p>
          <a:p>
            <a:r>
              <a:rPr lang="en-US" sz="2400" dirty="0" smtClean="0"/>
              <a:t>and/or </a:t>
            </a:r>
            <a:r>
              <a:rPr lang="en-US" sz="2400" dirty="0"/>
              <a:t>consideration of </a:t>
            </a:r>
            <a:r>
              <a:rPr lang="en-US" sz="2400" dirty="0" smtClean="0"/>
              <a:t>delivery</a:t>
            </a:r>
            <a:endParaRPr lang="en-US" sz="2400" dirty="0"/>
          </a:p>
        </p:txBody>
      </p:sp>
    </p:spTree>
    <p:extLst>
      <p:ext uri="{BB962C8B-B14F-4D97-AF65-F5344CB8AC3E}">
        <p14:creationId xmlns:p14="http://schemas.microsoft.com/office/powerpoint/2010/main" val="226535985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41863" y="421178"/>
            <a:ext cx="8815370" cy="5758959"/>
          </a:xfrm>
        </p:spPr>
        <p:txBody>
          <a:bodyPr>
            <a:noAutofit/>
          </a:bodyPr>
          <a:lstStyle/>
          <a:p>
            <a:r>
              <a:rPr lang="en-US" sz="2800" b="1" dirty="0">
                <a:solidFill>
                  <a:srgbClr val="7030A0"/>
                </a:solidFill>
              </a:rPr>
              <a:t>MANAGEMENT OF PREGNANCIES WITH ABNORMAL TEST </a:t>
            </a:r>
            <a:r>
              <a:rPr lang="en-US" sz="2800" b="1" dirty="0" smtClean="0">
                <a:solidFill>
                  <a:srgbClr val="7030A0"/>
                </a:solidFill>
              </a:rPr>
              <a:t>RESULTS</a:t>
            </a:r>
            <a:endParaRPr lang="en-US" sz="2800" b="1" dirty="0">
              <a:solidFill>
                <a:srgbClr val="7030A0"/>
              </a:solidFill>
            </a:endParaRPr>
          </a:p>
          <a:p>
            <a:r>
              <a:rPr lang="en-US" sz="2800" b="1" i="1" dirty="0">
                <a:solidFill>
                  <a:srgbClr val="FF0000"/>
                </a:solidFill>
              </a:rPr>
              <a:t>Transient condition </a:t>
            </a:r>
            <a:r>
              <a:rPr lang="en-US" dirty="0"/>
              <a:t>as cause of abnormal test </a:t>
            </a:r>
            <a:r>
              <a:rPr lang="en-US" dirty="0" smtClean="0">
                <a:sym typeface="Wingdings" panose="05000000000000000000" pitchFamily="2" charset="2"/>
              </a:rPr>
              <a:t></a:t>
            </a:r>
            <a:r>
              <a:rPr lang="en-US" dirty="0" smtClean="0"/>
              <a:t> </a:t>
            </a:r>
          </a:p>
          <a:p>
            <a:r>
              <a:rPr lang="en-US" b="1" dirty="0">
                <a:solidFill>
                  <a:srgbClr val="0070C0"/>
                </a:solidFill>
              </a:rPr>
              <a:t>T</a:t>
            </a:r>
            <a:r>
              <a:rPr lang="en-US" b="1" dirty="0" smtClean="0">
                <a:solidFill>
                  <a:srgbClr val="0070C0"/>
                </a:solidFill>
              </a:rPr>
              <a:t>emporary </a:t>
            </a:r>
            <a:r>
              <a:rPr lang="en-US" b="1" dirty="0">
                <a:solidFill>
                  <a:srgbClr val="0070C0"/>
                </a:solidFill>
              </a:rPr>
              <a:t>maternal condition</a:t>
            </a:r>
            <a:r>
              <a:rPr lang="en-US" dirty="0"/>
              <a:t>, such as diabetic ketoacidosis or acute </a:t>
            </a:r>
            <a:r>
              <a:rPr lang="en-US" dirty="0" err="1" smtClean="0"/>
              <a:t>bronchospasm</a:t>
            </a:r>
            <a:r>
              <a:rPr lang="en-US" dirty="0" err="1" smtClean="0">
                <a:sym typeface="Wingdings" panose="05000000000000000000" pitchFamily="2" charset="2"/>
              </a:rPr>
              <a:t></a:t>
            </a:r>
            <a:r>
              <a:rPr lang="en-US" b="1" dirty="0" err="1" smtClean="0">
                <a:solidFill>
                  <a:srgbClr val="7030A0"/>
                </a:solidFill>
              </a:rPr>
              <a:t>prompt</a:t>
            </a:r>
            <a:r>
              <a:rPr lang="en-US" b="1" dirty="0" smtClean="0">
                <a:solidFill>
                  <a:srgbClr val="7030A0"/>
                </a:solidFill>
              </a:rPr>
              <a:t> </a:t>
            </a:r>
            <a:r>
              <a:rPr lang="en-US" b="1" dirty="0">
                <a:solidFill>
                  <a:srgbClr val="7030A0"/>
                </a:solidFill>
              </a:rPr>
              <a:t>treatment of the maternal condition </a:t>
            </a:r>
            <a:endParaRPr lang="en-US" b="1" dirty="0" smtClean="0">
              <a:solidFill>
                <a:srgbClr val="7030A0"/>
              </a:solidFill>
            </a:endParaRPr>
          </a:p>
          <a:p>
            <a:r>
              <a:rPr lang="en-US" b="1" dirty="0" smtClean="0">
                <a:solidFill>
                  <a:srgbClr val="0070C0"/>
                </a:solidFill>
              </a:rPr>
              <a:t>maternal </a:t>
            </a:r>
            <a:r>
              <a:rPr lang="en-US" b="1" dirty="0">
                <a:solidFill>
                  <a:srgbClr val="0070C0"/>
                </a:solidFill>
              </a:rPr>
              <a:t>medication </a:t>
            </a:r>
            <a:endParaRPr lang="en-US" b="1" dirty="0" smtClean="0">
              <a:solidFill>
                <a:srgbClr val="0070C0"/>
              </a:solidFill>
            </a:endParaRPr>
          </a:p>
          <a:p>
            <a:r>
              <a:rPr lang="en-US" sz="2400" b="1" i="1" dirty="0" smtClean="0">
                <a:solidFill>
                  <a:srgbClr val="FF0000"/>
                </a:solidFill>
              </a:rPr>
              <a:t>Chronic </a:t>
            </a:r>
            <a:r>
              <a:rPr lang="en-US" sz="2400" b="1" i="1" dirty="0">
                <a:solidFill>
                  <a:srgbClr val="FF0000"/>
                </a:solidFill>
              </a:rPr>
              <a:t>condition as cause of abnormal result </a:t>
            </a:r>
            <a:endParaRPr lang="en-US" sz="1800" dirty="0"/>
          </a:p>
          <a:p>
            <a:r>
              <a:rPr lang="en-US" sz="1800" dirty="0" smtClean="0"/>
              <a:t>Given </a:t>
            </a:r>
            <a:r>
              <a:rPr lang="en-US" sz="1800" dirty="0"/>
              <a:t>the high rate of false-positive tests </a:t>
            </a:r>
            <a:r>
              <a:rPr lang="en-US" sz="1800" dirty="0" smtClean="0"/>
              <a:t>and </a:t>
            </a:r>
            <a:r>
              <a:rPr lang="en-US" sz="1800" dirty="0"/>
              <a:t>the high negative predictive value of a normal test, an abnormal test result is generally followed by additional testing with a different </a:t>
            </a:r>
            <a:r>
              <a:rPr lang="en-US" sz="1800" dirty="0" smtClean="0"/>
              <a:t>test</a:t>
            </a:r>
            <a:r>
              <a:rPr lang="en-US" sz="1800" dirty="0" smtClean="0">
                <a:sym typeface="Wingdings" panose="05000000000000000000" pitchFamily="2" charset="2"/>
              </a:rPr>
              <a:t></a:t>
            </a:r>
          </a:p>
          <a:p>
            <a:r>
              <a:rPr lang="en-US" sz="1800" dirty="0" smtClean="0"/>
              <a:t>contraction </a:t>
            </a:r>
            <a:r>
              <a:rPr lang="en-US" sz="1800" dirty="0"/>
              <a:t>stress test [CST] or biophysical profile [BPP] after a nonreactive </a:t>
            </a:r>
            <a:r>
              <a:rPr lang="en-US" sz="1800" dirty="0" err="1"/>
              <a:t>nonstress</a:t>
            </a:r>
            <a:r>
              <a:rPr lang="en-US" sz="1800" dirty="0"/>
              <a:t> test [</a:t>
            </a:r>
            <a:r>
              <a:rPr lang="en-US" sz="1800" dirty="0" smtClean="0"/>
              <a:t>NST]) to provide more information about fetal status. </a:t>
            </a:r>
            <a:endParaRPr lang="en-US" sz="1800" dirty="0"/>
          </a:p>
        </p:txBody>
      </p:sp>
    </p:spTree>
    <p:extLst>
      <p:ext uri="{BB962C8B-B14F-4D97-AF65-F5344CB8AC3E}">
        <p14:creationId xmlns:p14="http://schemas.microsoft.com/office/powerpoint/2010/main" val="24580761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Recommendation</a:t>
            </a:r>
          </a:p>
        </p:txBody>
      </p:sp>
      <p:sp>
        <p:nvSpPr>
          <p:cNvPr id="3" name="Content Placeholder 2"/>
          <p:cNvSpPr>
            <a:spLocks noGrp="1"/>
          </p:cNvSpPr>
          <p:nvPr>
            <p:ph idx="1"/>
          </p:nvPr>
        </p:nvSpPr>
        <p:spPr/>
        <p:txBody>
          <a:bodyPr/>
          <a:lstStyle/>
          <a:p>
            <a:r>
              <a:rPr lang="en-US" sz="2800" b="1" i="1" dirty="0" smtClean="0">
                <a:solidFill>
                  <a:srgbClr val="7030A0"/>
                </a:solidFill>
              </a:rPr>
              <a:t>Fetal </a:t>
            </a:r>
            <a:r>
              <a:rPr lang="en-US" sz="2800" b="1" i="1" dirty="0">
                <a:solidFill>
                  <a:srgbClr val="7030A0"/>
                </a:solidFill>
              </a:rPr>
              <a:t>Movement Counting</a:t>
            </a:r>
          </a:p>
          <a:p>
            <a:r>
              <a:rPr lang="en-US" dirty="0" smtClean="0"/>
              <a:t>1.Daily </a:t>
            </a:r>
            <a:r>
              <a:rPr lang="en-US" dirty="0"/>
              <a:t>monitoring of fetal movements starting at </a:t>
            </a:r>
            <a:r>
              <a:rPr lang="en-US" b="1" dirty="0">
                <a:solidFill>
                  <a:srgbClr val="7030A0"/>
                </a:solidFill>
              </a:rPr>
              <a:t>26 to 32 </a:t>
            </a:r>
            <a:r>
              <a:rPr lang="en-US" dirty="0" smtClean="0"/>
              <a:t>weeks should </a:t>
            </a:r>
            <a:r>
              <a:rPr lang="en-US" dirty="0"/>
              <a:t>be done in all pregnancies </a:t>
            </a:r>
            <a:r>
              <a:rPr lang="en-US" b="1" dirty="0">
                <a:solidFill>
                  <a:srgbClr val="7030A0"/>
                </a:solidFill>
              </a:rPr>
              <a:t>with</a:t>
            </a:r>
            <a:r>
              <a:rPr lang="en-US" dirty="0"/>
              <a:t> risk factors for adverse perinatal outcome. </a:t>
            </a:r>
            <a:endParaRPr lang="en-US" dirty="0" smtClean="0"/>
          </a:p>
          <a:p>
            <a:r>
              <a:rPr lang="en-US" dirty="0" smtClean="0"/>
              <a:t>2.Healthy </a:t>
            </a:r>
            <a:r>
              <a:rPr lang="en-US" dirty="0"/>
              <a:t>pregnant women </a:t>
            </a:r>
            <a:r>
              <a:rPr lang="en-US" b="1" dirty="0">
                <a:solidFill>
                  <a:srgbClr val="7030A0"/>
                </a:solidFill>
              </a:rPr>
              <a:t>without </a:t>
            </a:r>
            <a:r>
              <a:rPr lang="en-US" dirty="0"/>
              <a:t>risk factors for adverse perinatal outcomes should be made aware of the significance of fetal movements in the third trimester and asked to perform a </a:t>
            </a:r>
            <a:r>
              <a:rPr lang="en-US" dirty="0" smtClean="0"/>
              <a:t>fetal movement </a:t>
            </a:r>
            <a:r>
              <a:rPr lang="en-US" dirty="0"/>
              <a:t>count if they perceive decreased movements. </a:t>
            </a:r>
            <a:endParaRPr lang="en-US" dirty="0" smtClean="0"/>
          </a:p>
          <a:p>
            <a:r>
              <a:rPr lang="en-US" dirty="0" smtClean="0"/>
              <a:t>3.Women </a:t>
            </a:r>
            <a:r>
              <a:rPr lang="en-US" dirty="0"/>
              <a:t>who do not perceive </a:t>
            </a:r>
            <a:r>
              <a:rPr lang="en-US" b="1" dirty="0">
                <a:solidFill>
                  <a:srgbClr val="7030A0"/>
                </a:solidFill>
              </a:rPr>
              <a:t>six movements </a:t>
            </a:r>
            <a:r>
              <a:rPr lang="en-US" dirty="0"/>
              <a:t>in an interval of </a:t>
            </a:r>
            <a:r>
              <a:rPr lang="en-US" dirty="0" smtClean="0"/>
              <a:t>two hours </a:t>
            </a:r>
            <a:r>
              <a:rPr lang="en-US" dirty="0"/>
              <a:t>require further antenatal testing and should contact their caregivers or hospital as soon as possible</a:t>
            </a:r>
          </a:p>
          <a:p>
            <a:endParaRPr lang="en-US" dirty="0"/>
          </a:p>
        </p:txBody>
      </p:sp>
    </p:spTree>
    <p:extLst>
      <p:ext uri="{BB962C8B-B14F-4D97-AF65-F5344CB8AC3E}">
        <p14:creationId xmlns:p14="http://schemas.microsoft.com/office/powerpoint/2010/main" val="35778366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1872" y="294198"/>
            <a:ext cx="9692640" cy="991504"/>
          </a:xfrm>
        </p:spPr>
        <p:txBody>
          <a:bodyPr>
            <a:normAutofit/>
          </a:bodyPr>
          <a:lstStyle/>
          <a:p>
            <a:pPr marL="182880" lvl="0" indent="-182880">
              <a:lnSpc>
                <a:spcPct val="95000"/>
              </a:lnSpc>
              <a:spcBef>
                <a:spcPts val="1400"/>
              </a:spcBef>
              <a:spcAft>
                <a:spcPts val="200"/>
              </a:spcAft>
            </a:pPr>
            <a:r>
              <a:rPr lang="en-US" sz="1800" spc="10" dirty="0" smtClean="0">
                <a:solidFill>
                  <a:srgbClr val="FF0000"/>
                </a:solidFill>
                <a:ea typeface="+mn-ea"/>
                <a:cs typeface="+mn-cs"/>
              </a:rPr>
              <a:t>DELIVERY VERSUS FOLLOW-UP</a:t>
            </a:r>
            <a:endParaRPr lang="en-US" dirty="0">
              <a:solidFill>
                <a:srgbClr val="FF0000"/>
              </a:solidFill>
            </a:endParaRPr>
          </a:p>
        </p:txBody>
      </p:sp>
      <p:sp>
        <p:nvSpPr>
          <p:cNvPr id="3" name="Content Placeholder 2"/>
          <p:cNvSpPr>
            <a:spLocks noGrp="1"/>
          </p:cNvSpPr>
          <p:nvPr>
            <p:ph idx="1"/>
          </p:nvPr>
        </p:nvSpPr>
        <p:spPr>
          <a:xfrm>
            <a:off x="1219200" y="1479666"/>
            <a:ext cx="8638032" cy="4700472"/>
          </a:xfrm>
        </p:spPr>
        <p:txBody>
          <a:bodyPr>
            <a:normAutofit fontScale="85000" lnSpcReduction="20000"/>
          </a:bodyPr>
          <a:lstStyle/>
          <a:p>
            <a:r>
              <a:rPr lang="en-US" b="1" dirty="0">
                <a:solidFill>
                  <a:srgbClr val="0070C0"/>
                </a:solidFill>
              </a:rPr>
              <a:t>Gestational age </a:t>
            </a:r>
            <a:endParaRPr lang="en-US" dirty="0" smtClean="0">
              <a:solidFill>
                <a:srgbClr val="0070C0"/>
              </a:solidFill>
            </a:endParaRPr>
          </a:p>
          <a:p>
            <a:r>
              <a:rPr lang="en-US" b="1" dirty="0" smtClean="0">
                <a:solidFill>
                  <a:srgbClr val="0070C0"/>
                </a:solidFill>
              </a:rPr>
              <a:t>Severity </a:t>
            </a:r>
            <a:r>
              <a:rPr lang="en-US" b="1" dirty="0">
                <a:solidFill>
                  <a:srgbClr val="0070C0"/>
                </a:solidFill>
              </a:rPr>
              <a:t>of maternal and fetal disease </a:t>
            </a:r>
            <a:r>
              <a:rPr lang="en-US" dirty="0"/>
              <a:t>(</a:t>
            </a:r>
            <a:r>
              <a:rPr lang="en-US" dirty="0" err="1"/>
              <a:t>eg</a:t>
            </a:r>
            <a:r>
              <a:rPr lang="en-US" dirty="0"/>
              <a:t>, low threshold for delivery for </a:t>
            </a:r>
            <a:r>
              <a:rPr lang="en-US" b="1" dirty="0"/>
              <a:t>hydrops </a:t>
            </a:r>
            <a:r>
              <a:rPr lang="en-US" b="1" dirty="0" err="1"/>
              <a:t>fetalis</a:t>
            </a:r>
            <a:r>
              <a:rPr lang="en-US" dirty="0"/>
              <a:t>, for </a:t>
            </a:r>
            <a:r>
              <a:rPr lang="en-US" b="1" dirty="0"/>
              <a:t>diabetes with poor glycemic control </a:t>
            </a:r>
            <a:r>
              <a:rPr lang="en-US" dirty="0"/>
              <a:t>versus good glycemic control, or for fetal </a:t>
            </a:r>
            <a:r>
              <a:rPr lang="en-US" b="1" dirty="0"/>
              <a:t>growth restriction at 3rd percentile </a:t>
            </a:r>
            <a:r>
              <a:rPr lang="en-US" dirty="0"/>
              <a:t>with oligohydramnios and abnormal umbilical artery Doppler flow versus 10th percentile with normal amniotic fluid volume and normal umbilical artery Doppler flow).</a:t>
            </a:r>
          </a:p>
          <a:p>
            <a:endParaRPr lang="en-US" dirty="0"/>
          </a:p>
          <a:p>
            <a:r>
              <a:rPr lang="en-US" b="1" dirty="0" smtClean="0">
                <a:solidFill>
                  <a:srgbClr val="0070C0"/>
                </a:solidFill>
              </a:rPr>
              <a:t>Progression </a:t>
            </a:r>
            <a:r>
              <a:rPr lang="en-US" b="1" dirty="0">
                <a:solidFill>
                  <a:srgbClr val="0070C0"/>
                </a:solidFill>
              </a:rPr>
              <a:t>of disease </a:t>
            </a:r>
            <a:r>
              <a:rPr lang="en-US" dirty="0"/>
              <a:t>(</a:t>
            </a:r>
            <a:r>
              <a:rPr lang="en-US" dirty="0" err="1"/>
              <a:t>eg</a:t>
            </a:r>
            <a:r>
              <a:rPr lang="en-US" dirty="0"/>
              <a:t>, low threshold for delivery when fetal growth falls from the 10th percentile to the 3rd percentile versus stable or slow but progressive growth).</a:t>
            </a:r>
          </a:p>
          <a:p>
            <a:endParaRPr lang="en-US" dirty="0"/>
          </a:p>
          <a:p>
            <a:r>
              <a:rPr lang="en-US" b="1" dirty="0" smtClean="0">
                <a:solidFill>
                  <a:srgbClr val="0070C0"/>
                </a:solidFill>
              </a:rPr>
              <a:t>Other </a:t>
            </a:r>
            <a:r>
              <a:rPr lang="en-US" b="1" dirty="0">
                <a:solidFill>
                  <a:srgbClr val="0070C0"/>
                </a:solidFill>
              </a:rPr>
              <a:t>available information </a:t>
            </a:r>
            <a:r>
              <a:rPr lang="en-US" dirty="0"/>
              <a:t>(</a:t>
            </a:r>
            <a:r>
              <a:rPr lang="en-US" dirty="0" err="1"/>
              <a:t>eg</a:t>
            </a:r>
            <a:r>
              <a:rPr lang="en-US" dirty="0"/>
              <a:t>, low threshold for delivery when late or variable decelerations, absent variability, or a prolonged deceleration on a nonreactive NST; BPP score 0 versus 4 or 6; absence of accelerations on a positive CST; intrauterine growth restriction with absent or reversed Doppler flow in umbilical artery).</a:t>
            </a:r>
          </a:p>
          <a:p>
            <a:endParaRPr lang="en-US" dirty="0"/>
          </a:p>
        </p:txBody>
      </p:sp>
    </p:spTree>
    <p:extLst>
      <p:ext uri="{BB962C8B-B14F-4D97-AF65-F5344CB8AC3E}">
        <p14:creationId xmlns:p14="http://schemas.microsoft.com/office/powerpoint/2010/main" val="17993298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2115313" y="517630"/>
            <a:ext cx="6900478" cy="5767803"/>
          </a:xfrm>
          <a:prstGeom prst="rect">
            <a:avLst/>
          </a:prstGeom>
        </p:spPr>
      </p:pic>
    </p:spTree>
    <p:extLst>
      <p:ext uri="{BB962C8B-B14F-4D97-AF65-F5344CB8AC3E}">
        <p14:creationId xmlns:p14="http://schemas.microsoft.com/office/powerpoint/2010/main" val="21779004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lstStyle/>
          <a:p>
            <a:r>
              <a:rPr lang="en-US" dirty="0" smtClean="0"/>
              <a:t>Fetal </a:t>
            </a:r>
            <a:r>
              <a:rPr lang="en-US" dirty="0"/>
              <a:t>health is evaluated, in part, by assessment of fetal heart rate patterns. </a:t>
            </a:r>
          </a:p>
          <a:p>
            <a:endParaRPr lang="en-US" dirty="0" smtClean="0"/>
          </a:p>
          <a:p>
            <a:r>
              <a:rPr lang="en-US" dirty="0" smtClean="0"/>
              <a:t>The </a:t>
            </a:r>
            <a:r>
              <a:rPr lang="en-US" dirty="0"/>
              <a:t>primary goal of antepartum fetal surveillance (antepartum testing) with the </a:t>
            </a:r>
            <a:r>
              <a:rPr lang="en-US" dirty="0" smtClean="0"/>
              <a:t>non stress </a:t>
            </a:r>
            <a:r>
              <a:rPr lang="en-US" dirty="0"/>
              <a:t>test (NST) and the contraction stress test (CST) is to identify fetuses at risk of hypoxic injury or death and intervene to prevent these adverse outcomes, if possible. </a:t>
            </a:r>
            <a:endParaRPr lang="en-US" dirty="0" smtClean="0"/>
          </a:p>
          <a:p>
            <a:endParaRPr lang="en-US" dirty="0"/>
          </a:p>
          <a:p>
            <a:r>
              <a:rPr lang="en-US" dirty="0" smtClean="0"/>
              <a:t>The </a:t>
            </a:r>
            <a:r>
              <a:rPr lang="en-US" dirty="0"/>
              <a:t>secondary goal is to identify normally oxygenated fetuses so that pregnancy can be continued safely, and unnecessary intervention can be avoided.</a:t>
            </a:r>
          </a:p>
        </p:txBody>
      </p:sp>
    </p:spTree>
    <p:extLst>
      <p:ext uri="{BB962C8B-B14F-4D97-AF65-F5344CB8AC3E}">
        <p14:creationId xmlns:p14="http://schemas.microsoft.com/office/powerpoint/2010/main" val="14984309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Effect of gestational age on fetal heart rate </a:t>
            </a:r>
          </a:p>
        </p:txBody>
      </p:sp>
      <p:sp>
        <p:nvSpPr>
          <p:cNvPr id="3" name="Content Placeholder 2"/>
          <p:cNvSpPr>
            <a:spLocks noGrp="1"/>
          </p:cNvSpPr>
          <p:nvPr>
            <p:ph idx="1"/>
          </p:nvPr>
        </p:nvSpPr>
        <p:spPr/>
        <p:txBody>
          <a:bodyPr>
            <a:normAutofit fontScale="92500" lnSpcReduction="10000"/>
          </a:bodyPr>
          <a:lstStyle/>
          <a:p>
            <a:r>
              <a:rPr lang="en-US" dirty="0" smtClean="0"/>
              <a:t>The </a:t>
            </a:r>
            <a:r>
              <a:rPr lang="en-US" dirty="0"/>
              <a:t>parasympathetic and sympathetic nervous systems exert a progressively greater influence on the FHR as gestational age advances. </a:t>
            </a:r>
            <a:endParaRPr lang="en-US" dirty="0" smtClean="0"/>
          </a:p>
          <a:p>
            <a:endParaRPr lang="en-US" dirty="0"/>
          </a:p>
          <a:p>
            <a:pPr marL="0" indent="0">
              <a:buNone/>
            </a:pPr>
            <a:endParaRPr lang="en-US" dirty="0" smtClean="0"/>
          </a:p>
          <a:p>
            <a:r>
              <a:rPr lang="en-US" dirty="0" smtClean="0"/>
              <a:t>Parasympathetic </a:t>
            </a:r>
            <a:r>
              <a:rPr lang="en-US" dirty="0"/>
              <a:t>innervation of the heart is mediated primarily by the </a:t>
            </a:r>
            <a:r>
              <a:rPr lang="en-US" dirty="0" err="1"/>
              <a:t>vagus</a:t>
            </a:r>
            <a:r>
              <a:rPr lang="en-US" dirty="0"/>
              <a:t> nerve, which influences the sinoatrial (SA) and atrioventricular (AV) </a:t>
            </a:r>
            <a:r>
              <a:rPr lang="en-US" dirty="0" smtClean="0"/>
              <a:t>nodes</a:t>
            </a:r>
            <a:endParaRPr lang="en-US" dirty="0"/>
          </a:p>
          <a:p>
            <a:endParaRPr lang="en-US" dirty="0" smtClean="0"/>
          </a:p>
          <a:p>
            <a:r>
              <a:rPr lang="en-US" dirty="0" smtClean="0"/>
              <a:t>Parasympathetic </a:t>
            </a:r>
            <a:r>
              <a:rPr lang="en-US" dirty="0"/>
              <a:t>stimulation slows the FHR, and blockade by </a:t>
            </a:r>
            <a:r>
              <a:rPr lang="en-US" dirty="0" err="1"/>
              <a:t>parasympatholytic</a:t>
            </a:r>
            <a:r>
              <a:rPr lang="en-US" dirty="0"/>
              <a:t> medications (</a:t>
            </a:r>
            <a:r>
              <a:rPr lang="en-US" dirty="0" err="1"/>
              <a:t>eg</a:t>
            </a:r>
            <a:r>
              <a:rPr lang="en-US" dirty="0"/>
              <a:t>, atropine) increases </a:t>
            </a:r>
            <a:r>
              <a:rPr lang="en-US" dirty="0" smtClean="0"/>
              <a:t>FHR Sympathetic </a:t>
            </a:r>
            <a:r>
              <a:rPr lang="en-US" dirty="0"/>
              <a:t>stimulation of the heart increases the FHR, and blockade of sympathetic activity slows the FHR.</a:t>
            </a:r>
          </a:p>
          <a:p>
            <a:endParaRPr lang="en-US" dirty="0"/>
          </a:p>
        </p:txBody>
      </p:sp>
    </p:spTree>
    <p:extLst>
      <p:ext uri="{BB962C8B-B14F-4D97-AF65-F5344CB8AC3E}">
        <p14:creationId xmlns:p14="http://schemas.microsoft.com/office/powerpoint/2010/main" val="11901619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With advancing gestational age, the maturation of the parasympathetic system causes slowing of the baseline heart rate but usually not below the normal range of 110 to 160 beats per minute</a:t>
            </a:r>
          </a:p>
        </p:txBody>
      </p:sp>
      <p:pic>
        <p:nvPicPr>
          <p:cNvPr id="5" name="Picture 4"/>
          <p:cNvPicPr>
            <a:picLocks noChangeAspect="1"/>
          </p:cNvPicPr>
          <p:nvPr/>
        </p:nvPicPr>
        <p:blipFill>
          <a:blip r:embed="rId2"/>
          <a:stretch>
            <a:fillRect/>
          </a:stretch>
        </p:blipFill>
        <p:spPr>
          <a:xfrm>
            <a:off x="4400290" y="3945688"/>
            <a:ext cx="4810125" cy="2047875"/>
          </a:xfrm>
          <a:prstGeom prst="rect">
            <a:avLst/>
          </a:prstGeom>
        </p:spPr>
      </p:pic>
    </p:spTree>
    <p:extLst>
      <p:ext uri="{BB962C8B-B14F-4D97-AF65-F5344CB8AC3E}">
        <p14:creationId xmlns:p14="http://schemas.microsoft.com/office/powerpoint/2010/main" val="42905091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Maturation of the sympathetic system causes an increase in the frequency and amplitude of FHR accelerations </a:t>
            </a:r>
          </a:p>
          <a:p>
            <a:endParaRPr lang="en-US" dirty="0" smtClean="0"/>
          </a:p>
          <a:p>
            <a:r>
              <a:rPr lang="en-US" dirty="0" smtClean="0">
                <a:sym typeface="Wingdings" panose="05000000000000000000" pitchFamily="2" charset="2"/>
              </a:rPr>
              <a:t></a:t>
            </a:r>
            <a:r>
              <a:rPr lang="en-US" b="1" dirty="0" smtClean="0"/>
              <a:t>50 </a:t>
            </a:r>
            <a:r>
              <a:rPr lang="en-US" dirty="0"/>
              <a:t>percent of normal fetuses demonstrated accelerations with fetal movements at </a:t>
            </a:r>
            <a:r>
              <a:rPr lang="en-US" b="1" dirty="0"/>
              <a:t>24 weeks</a:t>
            </a:r>
            <a:r>
              <a:rPr lang="en-US" dirty="0"/>
              <a:t>, while over </a:t>
            </a:r>
            <a:r>
              <a:rPr lang="en-US" b="1" i="1" dirty="0">
                <a:solidFill>
                  <a:srgbClr val="7030A0"/>
                </a:solidFill>
              </a:rPr>
              <a:t>95 </a:t>
            </a:r>
            <a:r>
              <a:rPr lang="en-US" dirty="0"/>
              <a:t>percent demonstrated accelerations at </a:t>
            </a:r>
            <a:r>
              <a:rPr lang="en-US" b="1" dirty="0">
                <a:solidFill>
                  <a:srgbClr val="7030A0"/>
                </a:solidFill>
              </a:rPr>
              <a:t>30 weeks </a:t>
            </a:r>
            <a:r>
              <a:rPr lang="en-US" dirty="0"/>
              <a:t>of gestation, in one study </a:t>
            </a:r>
          </a:p>
          <a:p>
            <a:r>
              <a:rPr lang="en-US" dirty="0" smtClean="0"/>
              <a:t> </a:t>
            </a:r>
            <a:r>
              <a:rPr lang="en-US" dirty="0"/>
              <a:t>Before 32 weeks, accelerations may increase by only 10 beats per minute above the baseline and last 10 seconds, whereas later in gestation, accelerations of 15 beats per minute above the baseline and lasting 15 seconds are </a:t>
            </a:r>
            <a:r>
              <a:rPr lang="en-US" dirty="0" smtClean="0"/>
              <a:t>expected</a:t>
            </a:r>
            <a:endParaRPr lang="en-US" dirty="0"/>
          </a:p>
          <a:p>
            <a:endParaRPr lang="en-US" dirty="0"/>
          </a:p>
          <a:p>
            <a:endParaRPr lang="en-US" dirty="0"/>
          </a:p>
        </p:txBody>
      </p:sp>
    </p:spTree>
    <p:extLst>
      <p:ext uri="{BB962C8B-B14F-4D97-AF65-F5344CB8AC3E}">
        <p14:creationId xmlns:p14="http://schemas.microsoft.com/office/powerpoint/2010/main" val="40987551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Cardiovascular response to hypoxemia </a:t>
            </a:r>
          </a:p>
        </p:txBody>
      </p:sp>
      <p:sp>
        <p:nvSpPr>
          <p:cNvPr id="3" name="Content Placeholder 2"/>
          <p:cNvSpPr>
            <a:spLocks noGrp="1"/>
          </p:cNvSpPr>
          <p:nvPr>
            <p:ph idx="1"/>
          </p:nvPr>
        </p:nvSpPr>
        <p:spPr/>
        <p:txBody>
          <a:bodyPr>
            <a:normAutofit lnSpcReduction="10000"/>
          </a:bodyPr>
          <a:lstStyle/>
          <a:p>
            <a:r>
              <a:rPr lang="en-US" dirty="0" smtClean="0"/>
              <a:t>Fetal </a:t>
            </a:r>
            <a:r>
              <a:rPr lang="en-US" dirty="0"/>
              <a:t>oxygenation depends upon the adequate transfer of oxygen from the environment to the fetal tissues</a:t>
            </a:r>
            <a:r>
              <a:rPr lang="en-US" dirty="0" smtClean="0"/>
              <a:t>.</a:t>
            </a:r>
          </a:p>
          <a:p>
            <a:endParaRPr lang="en-US" dirty="0"/>
          </a:p>
          <a:p>
            <a:r>
              <a:rPr lang="en-US" dirty="0" smtClean="0"/>
              <a:t> </a:t>
            </a:r>
            <a:r>
              <a:rPr lang="en-US" dirty="0"/>
              <a:t>Oxygen is transferred from the environment to fetal tissues by maternal and fetal blood along a pathway that includes the maternal lungs, heart, vasculature, and uterus and the fetal placenta and umbilical cord</a:t>
            </a:r>
            <a:r>
              <a:rPr lang="en-US" dirty="0" smtClean="0"/>
              <a:t>.</a:t>
            </a:r>
          </a:p>
          <a:p>
            <a:pPr marL="0" indent="0">
              <a:buNone/>
            </a:pPr>
            <a:endParaRPr lang="en-US" dirty="0" smtClean="0"/>
          </a:p>
          <a:p>
            <a:r>
              <a:rPr lang="en-US" dirty="0" smtClean="0"/>
              <a:t> </a:t>
            </a:r>
            <a:r>
              <a:rPr lang="en-US" dirty="0"/>
              <a:t>Fetal hypoxemia (usually expressed as the partial pressure of oxygen dissolved in blood, or PO2) can result from interruption of the transfer of oxygen from the environment to fetal tissue at any point along this pathway.</a:t>
            </a:r>
          </a:p>
        </p:txBody>
      </p:sp>
    </p:spTree>
    <p:extLst>
      <p:ext uri="{BB962C8B-B14F-4D97-AF65-F5344CB8AC3E}">
        <p14:creationId xmlns:p14="http://schemas.microsoft.com/office/powerpoint/2010/main" val="959397254"/>
      </p:ext>
    </p:extLst>
  </p:cSld>
  <p:clrMapOvr>
    <a:masterClrMapping/>
  </p:clrMapOvr>
  <p:timing>
    <p:tnLst>
      <p:par>
        <p:cTn id="1" dur="indefinite" restart="never" nodeType="tmRoot"/>
      </p:par>
    </p:tnLst>
  </p:timing>
</p:sld>
</file>

<file path=ppt/theme/theme1.xml><?xml version="1.0" encoding="utf-8"?>
<a:theme xmlns:a="http://schemas.openxmlformats.org/drawingml/2006/main" name="View">
  <a:themeElements>
    <a:clrScheme name="View">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3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7B713C7F-58B7-4AE9-B361-B13EB9EC4C0C}"/>
    </a:ext>
  </a:extLst>
</a:theme>
</file>

<file path=docProps/app.xml><?xml version="1.0" encoding="utf-8"?>
<Properties xmlns="http://schemas.openxmlformats.org/officeDocument/2006/extended-properties" xmlns:vt="http://schemas.openxmlformats.org/officeDocument/2006/docPropsVTypes">
  <Template>TM03457515[[fn=View]]</Template>
  <TotalTime>2762</TotalTime>
  <Words>2317</Words>
  <Application>Microsoft Office PowerPoint</Application>
  <PresentationFormat>Widescreen</PresentationFormat>
  <Paragraphs>156</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Century Schoolbook</vt:lpstr>
      <vt:lpstr>Wingdings</vt:lpstr>
      <vt:lpstr>Wingdings 2</vt:lpstr>
      <vt:lpstr>View</vt:lpstr>
      <vt:lpstr>Antenatal Fetal Surveillance</vt:lpstr>
      <vt:lpstr>PowerPoint Presentation</vt:lpstr>
      <vt:lpstr>Recommendation</vt:lpstr>
      <vt:lpstr>PowerPoint Presentation</vt:lpstr>
      <vt:lpstr>INTRODUCTION</vt:lpstr>
      <vt:lpstr>Effect of gestational age on fetal heart rate </vt:lpstr>
      <vt:lpstr>PowerPoint Presentation</vt:lpstr>
      <vt:lpstr>PowerPoint Presentation</vt:lpstr>
      <vt:lpstr>Cardiovascular response to hypoxemia </vt:lpstr>
      <vt:lpstr>  The FHR response to hypoxemia depends on the cause: </vt:lpstr>
      <vt:lpstr>Indications </vt:lpstr>
      <vt:lpstr>PowerPoint Presentation</vt:lpstr>
      <vt:lpstr>PowerPoint Presentation</vt:lpstr>
      <vt:lpstr>POTENTIAL BENEFITS AND HARMS </vt:lpstr>
      <vt:lpstr>Timing</vt:lpstr>
      <vt:lpstr>Frequency </vt:lpstr>
      <vt:lpstr>Technique</vt:lpstr>
      <vt:lpstr>Reactive tests </vt:lpstr>
      <vt:lpstr>PowerPoint Presentation</vt:lpstr>
      <vt:lpstr>PowerPoint Presentation</vt:lpstr>
      <vt:lpstr>PowerPoint Presentation</vt:lpstr>
      <vt:lpstr>PowerPoint Presentation</vt:lpstr>
      <vt:lpstr>Nonreactive tests </vt:lpstr>
      <vt:lpstr>PowerPoint Presentation</vt:lpstr>
      <vt:lpstr>PowerPoint Presentation</vt:lpstr>
      <vt:lpstr>PowerPoint Presentation</vt:lpstr>
      <vt:lpstr>PowerPoint Presentation</vt:lpstr>
      <vt:lpstr>PowerPoint Presentation</vt:lpstr>
      <vt:lpstr>PowerPoint Presentation</vt:lpstr>
      <vt:lpstr>DELIVERY VERSUS FOLLOW-UP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Surface</dc:creator>
  <cp:lastModifiedBy>Surface</cp:lastModifiedBy>
  <cp:revision>83</cp:revision>
  <dcterms:created xsi:type="dcterms:W3CDTF">2021-01-12T06:28:51Z</dcterms:created>
  <dcterms:modified xsi:type="dcterms:W3CDTF">2021-01-21T17:55:42Z</dcterms:modified>
</cp:coreProperties>
</file>