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8" r:id="rId9"/>
    <p:sldId id="269" r:id="rId10"/>
    <p:sldId id="270" r:id="rId11"/>
    <p:sldId id="263" r:id="rId12"/>
    <p:sldId id="266" r:id="rId13"/>
    <p:sldId id="264" r:id="rId14"/>
    <p:sldId id="265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D2E6F-620B-4DA1-A4A5-52AF0BE966F9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495AF-25ED-4713-A333-51BFF9CD12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IUI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chemeClr val="tx1"/>
                </a:solidFill>
              </a:rPr>
              <a:t>Dr.s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Hosseini</a:t>
            </a:r>
            <a:endParaRPr lang="en-US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Density Gradient Centrifugation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typical methodology for density gradient centrifugation involves overlaying the</a:t>
            </a:r>
            <a:br>
              <a:rPr lang="en-US" dirty="0"/>
            </a:br>
            <a:r>
              <a:rPr lang="en-US" dirty="0"/>
              <a:t>liquefied ejaculate on a column of higher-density media that are layered to create a</a:t>
            </a:r>
            <a:br>
              <a:rPr lang="en-US" dirty="0"/>
            </a:br>
            <a:r>
              <a:rPr lang="en-US" dirty="0"/>
              <a:t>gradient of increasing density from the top to the bottom of the column, followed by</a:t>
            </a:r>
            <a:br>
              <a:rPr lang="en-US" dirty="0"/>
            </a:br>
            <a:r>
              <a:rPr lang="en-US" dirty="0"/>
              <a:t>low-speed centrifugation for 15–30 minutes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Timing and Technique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IUI should be timed to coincide with the time</a:t>
            </a:r>
            <a:br>
              <a:rPr lang="en-US" dirty="0"/>
            </a:br>
            <a:r>
              <a:rPr lang="en-US" dirty="0"/>
              <a:t>of spontaneous or induced ovulation.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Normal sperms can survive in the female</a:t>
            </a:r>
            <a:br>
              <a:rPr lang="en-US" dirty="0"/>
            </a:br>
            <a:r>
              <a:rPr lang="en-US" dirty="0"/>
              <a:t>reproductive tract and retain the ability to fertilize an egg for at least 3 </a:t>
            </a:r>
            <a:r>
              <a:rPr lang="en-US" dirty="0" smtClean="0"/>
              <a:t>days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 an </a:t>
            </a:r>
            <a:r>
              <a:rPr lang="en-US" dirty="0" err="1" smtClean="0"/>
              <a:t>oocyte</a:t>
            </a:r>
            <a:r>
              <a:rPr lang="en-US" dirty="0" smtClean="0"/>
              <a:t> </a:t>
            </a:r>
            <a:r>
              <a:rPr lang="en-US" dirty="0"/>
              <a:t>can be successfully fertilized for only approximately 12–24 hours after it is</a:t>
            </a:r>
            <a:br>
              <a:rPr lang="en-US" dirty="0"/>
            </a:br>
            <a:r>
              <a:rPr lang="en-US" dirty="0"/>
              <a:t>released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r>
              <a:rPr lang="en-US" dirty="0"/>
              <a:t>urinary </a:t>
            </a:r>
            <a:r>
              <a:rPr lang="en-US" dirty="0" smtClean="0"/>
              <a:t>LH monitoring </a:t>
            </a:r>
            <a:r>
              <a:rPr lang="en-US" dirty="0"/>
              <a:t>beginning approximately 3 days before expected ovulation </a:t>
            </a:r>
            <a:r>
              <a:rPr lang="en-US" dirty="0" smtClean="0"/>
              <a:t>and insemination </a:t>
            </a:r>
            <a:r>
              <a:rPr lang="en-US" dirty="0"/>
              <a:t>on the day following detection of the LH surge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When ovulation is triggered by injection of exogenous hCG in natural or stimulated cycles, IUI generally is best performed approximately 34–40 hours later.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Immediately before performing IUI, removal of any excess mucus that might clog </a:t>
            </a:r>
            <a:r>
              <a:rPr lang="en-US" dirty="0" smtClean="0"/>
              <a:t>the catheter </a:t>
            </a:r>
            <a:r>
              <a:rPr lang="en-US" dirty="0"/>
              <a:t>tip is recommended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tip of the insemination catheter is then simply inserted into the cervical os and advanced slowly into the uterine cavity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A large variety </a:t>
            </a:r>
            <a:r>
              <a:rPr lang="en-US" dirty="0" smtClean="0"/>
              <a:t>of specialized </a:t>
            </a:r>
            <a:r>
              <a:rPr lang="en-US" dirty="0"/>
              <a:t>catheters having varying rigidity is readily available from </a:t>
            </a:r>
            <a:r>
              <a:rPr lang="en-US" dirty="0" smtClean="0"/>
              <a:t>commercial sources </a:t>
            </a:r>
            <a:r>
              <a:rPr lang="en-US" dirty="0"/>
              <a:t>and any may be </a:t>
            </a:r>
            <a:r>
              <a:rPr lang="en-US" dirty="0" smtClean="0"/>
              <a:t>used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Designs involving a stiffer moldable outer sheath over </a:t>
            </a:r>
            <a:r>
              <a:rPr lang="en-US" dirty="0" smtClean="0"/>
              <a:t>a more </a:t>
            </a:r>
            <a:r>
              <a:rPr lang="en-US" dirty="0"/>
              <a:t>atraumatic and flexible inner catheter are the most versatile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insemination specimen </a:t>
            </a:r>
            <a:r>
              <a:rPr lang="en-US" dirty="0"/>
              <a:t>(approximately 0.5 mL) should be introduced slowly over 10–30 seconds.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Although there are no data to indicate that it matters, it is customary to have the patient</a:t>
            </a:r>
            <a:br>
              <a:rPr lang="en-US" dirty="0"/>
            </a:br>
            <a:r>
              <a:rPr lang="en-US" dirty="0"/>
              <a:t>remain supine for approximately 10–15 minutes after insemination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Empiric ovarian stimulation with clomiphene citrate or exogenous gonadotropins is</a:t>
            </a:r>
            <a:br>
              <a:rPr lang="en-US" dirty="0"/>
            </a:br>
            <a:r>
              <a:rPr lang="en-US" dirty="0"/>
              <a:t>commonly combined with IUI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When male factor infertility is the diagnosis, and ovulatory function is </a:t>
            </a:r>
            <a:r>
              <a:rPr lang="en-US" dirty="0" smtClean="0"/>
              <a:t>normal,treatment </a:t>
            </a:r>
            <a:r>
              <a:rPr lang="en-US" dirty="0"/>
              <a:t>with IUI alone is reasonable and appropriate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b="1" dirty="0"/>
              <a:t>When </a:t>
            </a:r>
            <a:r>
              <a:rPr lang="en-US" b="1" dirty="0" smtClean="0"/>
              <a:t>IUI: </a:t>
            </a:r>
          </a:p>
          <a:p>
            <a:r>
              <a:rPr lang="en-US" dirty="0" smtClean="0"/>
              <a:t>in spontaneous cycles </a:t>
            </a:r>
          </a:p>
          <a:p>
            <a:r>
              <a:rPr lang="en-US" dirty="0" smtClean="0"/>
              <a:t> </a:t>
            </a:r>
            <a:r>
              <a:rPr lang="en-US" dirty="0"/>
              <a:t>indicated clomiphene-induced cycles fails (approximately 3–4 cycles)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female partner is over age </a:t>
            </a:r>
            <a:r>
              <a:rPr lang="en-US" dirty="0" smtClean="0"/>
              <a:t>35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/>
              <a:t>exogenous gonadotropin stimulation may</a:t>
            </a:r>
            <a:br>
              <a:rPr lang="en-US" dirty="0"/>
            </a:br>
            <a:r>
              <a:rPr lang="en-US" dirty="0"/>
              <a:t>be expected to improve the likelihood for success.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Sperm criteria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 wash MOTILE SPERM COUNT</a:t>
            </a:r>
          </a:p>
          <a:p>
            <a:r>
              <a:rPr lang="en-US" dirty="0" smtClean="0"/>
              <a:t>An average total motile sperm count of 10x106 may be a USEFUL THRESHOLD VALUE for decisions about treating a couple with IUI or IVF. </a:t>
            </a:r>
          </a:p>
          <a:p>
            <a:endParaRPr lang="en-US" dirty="0"/>
          </a:p>
          <a:p>
            <a:r>
              <a:rPr lang="en-US" dirty="0" smtClean="0"/>
              <a:t>When initial values are lower, IUI has little chance of success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post wash total motile sperm count ≥ 5 X 106 is critical Total motile sperm count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TMS count&gt; 5 mil associated with good outcome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Sperm Morphology Now </a:t>
            </a:r>
            <a:r>
              <a:rPr lang="en-US" dirty="0" err="1" smtClean="0"/>
              <a:t>krugers</a:t>
            </a:r>
            <a:r>
              <a:rPr lang="en-US" dirty="0" smtClean="0"/>
              <a:t> criteria is followed Sperm </a:t>
            </a:r>
            <a:r>
              <a:rPr lang="en-US" dirty="0" err="1" smtClean="0"/>
              <a:t>morpholgy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best outcome are seen with 4-14 % normal sperm morphology with strict kruger’s criteria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Sperm Preparation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a variety of methods for extracting sperms from the seminal plasma for IUI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  <a:p>
            <a:r>
              <a:rPr lang="en-US" dirty="0"/>
              <a:t>conventional </a:t>
            </a:r>
            <a:r>
              <a:rPr lang="en-US" dirty="0" smtClean="0"/>
              <a:t>washing</a:t>
            </a:r>
          </a:p>
          <a:p>
            <a:r>
              <a:rPr lang="en-US" dirty="0" smtClean="0"/>
              <a:t> </a:t>
            </a:r>
            <a:r>
              <a:rPr lang="en-US" dirty="0"/>
              <a:t>the “swim-up” </a:t>
            </a:r>
            <a:r>
              <a:rPr lang="en-US" dirty="0" smtClean="0"/>
              <a:t>procedure</a:t>
            </a:r>
          </a:p>
          <a:p>
            <a:r>
              <a:rPr lang="en-US" dirty="0" smtClean="0"/>
              <a:t>and </a:t>
            </a:r>
            <a:r>
              <a:rPr lang="en-US" dirty="0"/>
              <a:t>density gradient centrifugation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 smtClean="0">
                <a:solidFill>
                  <a:srgbClr val="0070C0"/>
                </a:solidFill>
              </a:rPr>
              <a:t>Washing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/>
              <a:t>The simplest method of washing sperms involves diluting the liquefied semen sample </a:t>
            </a:r>
            <a:r>
              <a:rPr lang="en-US" dirty="0" smtClean="0"/>
              <a:t>in buffered </a:t>
            </a:r>
            <a:r>
              <a:rPr lang="en-US" dirty="0"/>
              <a:t>medium (available from a number of commercial suppliers) in a sterile tube</a:t>
            </a:r>
            <a:br>
              <a:rPr lang="en-US" dirty="0"/>
            </a:br>
            <a:r>
              <a:rPr lang="en-US" dirty="0"/>
              <a:t>(1:1–1:3, depending on volume), followed by low-speed centrifugation (200–300g for</a:t>
            </a:r>
            <a:br>
              <a:rPr lang="en-US" dirty="0"/>
            </a:br>
            <a:r>
              <a:rPr lang="en-US" dirty="0"/>
              <a:t>approximately 10 minutes) and removal of the supernatant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swim-up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swim-up method for preparing sperms adds another step to the washing </a:t>
            </a:r>
            <a:r>
              <a:rPr lang="en-US" dirty="0" smtClean="0"/>
              <a:t>process</a:t>
            </a:r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The final pellet is gently overlaid with 0.5–1.0 mL of fresh medium and incubated </a:t>
            </a:r>
            <a:r>
              <a:rPr lang="en-US" dirty="0" smtClean="0"/>
              <a:t>at 37°C </a:t>
            </a:r>
            <a:r>
              <a:rPr lang="en-US" dirty="0"/>
              <a:t>for 30–60 minutes, allowing the most motile sperms to swim up into </a:t>
            </a:r>
            <a:r>
              <a:rPr lang="en-US" dirty="0" smtClean="0"/>
              <a:t>the supernatant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381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IUI</vt:lpstr>
      <vt:lpstr>Slide 2</vt:lpstr>
      <vt:lpstr>Slide 3</vt:lpstr>
      <vt:lpstr>Sperm criteria</vt:lpstr>
      <vt:lpstr>Slide 5</vt:lpstr>
      <vt:lpstr>Slide 6</vt:lpstr>
      <vt:lpstr>Sperm Preparation  </vt:lpstr>
      <vt:lpstr> Washing  </vt:lpstr>
      <vt:lpstr>swim-up</vt:lpstr>
      <vt:lpstr>Density Gradient Centrifugation  </vt:lpstr>
      <vt:lpstr>Timing and Technique  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IUI</dc:title>
  <dc:creator>s.hosaini</dc:creator>
  <cp:lastModifiedBy>s.hosaini</cp:lastModifiedBy>
  <cp:revision>29</cp:revision>
  <dcterms:created xsi:type="dcterms:W3CDTF">2021-04-29T05:28:57Z</dcterms:created>
  <dcterms:modified xsi:type="dcterms:W3CDTF">2021-04-29T07:08:22Z</dcterms:modified>
</cp:coreProperties>
</file>