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3" r:id="rId3"/>
    <p:sldId id="257" r:id="rId4"/>
    <p:sldId id="263" r:id="rId5"/>
    <p:sldId id="264" r:id="rId6"/>
    <p:sldId id="266" r:id="rId7"/>
    <p:sldId id="265" r:id="rId8"/>
    <p:sldId id="267" r:id="rId9"/>
    <p:sldId id="268" r:id="rId10"/>
    <p:sldId id="269" r:id="rId11"/>
    <p:sldId id="270" r:id="rId12"/>
    <p:sldId id="271" r:id="rId13"/>
    <p:sldId id="308" r:id="rId14"/>
    <p:sldId id="393" r:id="rId15"/>
    <p:sldId id="272" r:id="rId16"/>
    <p:sldId id="273" r:id="rId17"/>
    <p:sldId id="274" r:id="rId18"/>
    <p:sldId id="280" r:id="rId19"/>
    <p:sldId id="279" r:id="rId20"/>
    <p:sldId id="282" r:id="rId21"/>
    <p:sldId id="341" r:id="rId22"/>
    <p:sldId id="342" r:id="rId23"/>
    <p:sldId id="398" r:id="rId24"/>
    <p:sldId id="343" r:id="rId25"/>
    <p:sldId id="344" r:id="rId26"/>
    <p:sldId id="283" r:id="rId27"/>
    <p:sldId id="345" r:id="rId28"/>
    <p:sldId id="346" r:id="rId29"/>
    <p:sldId id="399" r:id="rId30"/>
    <p:sldId id="347" r:id="rId31"/>
    <p:sldId id="348" r:id="rId32"/>
    <p:sldId id="262" r:id="rId33"/>
    <p:sldId id="349" r:id="rId34"/>
    <p:sldId id="350" r:id="rId35"/>
    <p:sldId id="284" r:id="rId36"/>
    <p:sldId id="351" r:id="rId37"/>
    <p:sldId id="352" r:id="rId38"/>
    <p:sldId id="353" r:id="rId39"/>
    <p:sldId id="285" r:id="rId40"/>
    <p:sldId id="354" r:id="rId41"/>
    <p:sldId id="286" r:id="rId42"/>
    <p:sldId id="355" r:id="rId43"/>
    <p:sldId id="356" r:id="rId44"/>
    <p:sldId id="357" r:id="rId45"/>
    <p:sldId id="287" r:id="rId46"/>
    <p:sldId id="358" r:id="rId47"/>
    <p:sldId id="359" r:id="rId48"/>
    <p:sldId id="360" r:id="rId49"/>
    <p:sldId id="361" r:id="rId50"/>
    <p:sldId id="288" r:id="rId51"/>
    <p:sldId id="362" r:id="rId52"/>
    <p:sldId id="363" r:id="rId53"/>
    <p:sldId id="364" r:id="rId54"/>
    <p:sldId id="289" r:id="rId55"/>
    <p:sldId id="365" r:id="rId56"/>
    <p:sldId id="366" r:id="rId57"/>
    <p:sldId id="367" r:id="rId58"/>
    <p:sldId id="409" r:id="rId59"/>
    <p:sldId id="290" r:id="rId60"/>
    <p:sldId id="368" r:id="rId61"/>
    <p:sldId id="410" r:id="rId62"/>
    <p:sldId id="369" r:id="rId63"/>
    <p:sldId id="370" r:id="rId64"/>
    <p:sldId id="371" r:id="rId65"/>
    <p:sldId id="411" r:id="rId66"/>
    <p:sldId id="372" r:id="rId67"/>
    <p:sldId id="374" r:id="rId68"/>
    <p:sldId id="375" r:id="rId69"/>
    <p:sldId id="291" r:id="rId70"/>
    <p:sldId id="376" r:id="rId71"/>
    <p:sldId id="412" r:id="rId72"/>
    <p:sldId id="292" r:id="rId73"/>
    <p:sldId id="294" r:id="rId74"/>
    <p:sldId id="377" r:id="rId75"/>
    <p:sldId id="378" r:id="rId76"/>
    <p:sldId id="379" r:id="rId77"/>
    <p:sldId id="380" r:id="rId78"/>
    <p:sldId id="381" r:id="rId79"/>
    <p:sldId id="382" r:id="rId80"/>
    <p:sldId id="383" r:id="rId81"/>
    <p:sldId id="293" r:id="rId82"/>
    <p:sldId id="385" r:id="rId83"/>
    <p:sldId id="386" r:id="rId84"/>
    <p:sldId id="387" r:id="rId85"/>
    <p:sldId id="388" r:id="rId86"/>
    <p:sldId id="389" r:id="rId87"/>
    <p:sldId id="390" r:id="rId88"/>
    <p:sldId id="391" r:id="rId89"/>
    <p:sldId id="295" r:id="rId90"/>
    <p:sldId id="296" r:id="rId91"/>
    <p:sldId id="297" r:id="rId92"/>
    <p:sldId id="298" r:id="rId93"/>
    <p:sldId id="299" r:id="rId94"/>
    <p:sldId id="300" r:id="rId95"/>
    <p:sldId id="408" r:id="rId96"/>
    <p:sldId id="301" r:id="rId97"/>
    <p:sldId id="407" r:id="rId98"/>
    <p:sldId id="302" r:id="rId99"/>
    <p:sldId id="394" r:id="rId100"/>
    <p:sldId id="395" r:id="rId101"/>
    <p:sldId id="396" r:id="rId102"/>
    <p:sldId id="397" r:id="rId103"/>
    <p:sldId id="304" r:id="rId104"/>
    <p:sldId id="305" r:id="rId105"/>
    <p:sldId id="306" r:id="rId106"/>
    <p:sldId id="307" r:id="rId107"/>
    <p:sldId id="310" r:id="rId108"/>
    <p:sldId id="311" r:id="rId109"/>
    <p:sldId id="406" r:id="rId110"/>
    <p:sldId id="312" r:id="rId111"/>
    <p:sldId id="315" r:id="rId112"/>
    <p:sldId id="316" r:id="rId113"/>
    <p:sldId id="317" r:id="rId114"/>
    <p:sldId id="318" r:id="rId115"/>
    <p:sldId id="319" r:id="rId116"/>
    <p:sldId id="320" r:id="rId117"/>
    <p:sldId id="321" r:id="rId118"/>
    <p:sldId id="322" r:id="rId119"/>
    <p:sldId id="324" r:id="rId120"/>
    <p:sldId id="325" r:id="rId121"/>
    <p:sldId id="326" r:id="rId122"/>
    <p:sldId id="327" r:id="rId123"/>
    <p:sldId id="328" r:id="rId124"/>
    <p:sldId id="329" r:id="rId125"/>
    <p:sldId id="330" r:id="rId126"/>
    <p:sldId id="331" r:id="rId127"/>
    <p:sldId id="332" r:id="rId128"/>
    <p:sldId id="333" r:id="rId129"/>
    <p:sldId id="334" r:id="rId130"/>
    <p:sldId id="335" r:id="rId131"/>
    <p:sldId id="336" r:id="rId132"/>
    <p:sldId id="337" r:id="rId133"/>
    <p:sldId id="338" r:id="rId134"/>
    <p:sldId id="405" r:id="rId135"/>
    <p:sldId id="339" r:id="rId136"/>
    <p:sldId id="400" r:id="rId137"/>
    <p:sldId id="401" r:id="rId138"/>
    <p:sldId id="402" r:id="rId139"/>
    <p:sldId id="403" r:id="rId140"/>
    <p:sldId id="404" r:id="rId1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4" d="100"/>
          <a:sy n="54" d="100"/>
        </p:scale>
        <p:origin x="1315"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8/10/2020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8/10/2020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8/10/2020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8/10/2020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2" y="1937086"/>
            <a:ext cx="6498158" cy="1724867"/>
          </a:xfrm>
        </p:spPr>
        <p:txBody>
          <a:bodyPr/>
          <a:lstStyle/>
          <a:p>
            <a:r>
              <a:rPr lang="en-US" sz="3600" dirty="0" smtClean="0"/>
              <a:t>IUI</a:t>
            </a:r>
            <a:r>
              <a:rPr lang="en-US" sz="3600" dirty="0"/>
              <a:t/>
            </a:r>
            <a:br>
              <a:rPr lang="en-US" sz="3600" dirty="0"/>
            </a:br>
            <a:r>
              <a:rPr lang="en-US" sz="3600" dirty="0" smtClean="0"/>
              <a:t>Review and Systematic </a:t>
            </a:r>
            <a:r>
              <a:rPr lang="en-US" sz="3600" dirty="0"/>
              <a:t>A</a:t>
            </a:r>
            <a:r>
              <a:rPr lang="en-US" sz="3600" dirty="0" smtClean="0"/>
              <a:t>ssessment</a:t>
            </a:r>
            <a:endParaRPr lang="en-US" sz="3600" dirty="0"/>
          </a:p>
        </p:txBody>
      </p:sp>
      <p:sp>
        <p:nvSpPr>
          <p:cNvPr id="3" name="Subtitle 2"/>
          <p:cNvSpPr>
            <a:spLocks noGrp="1"/>
          </p:cNvSpPr>
          <p:nvPr>
            <p:ph type="subTitle" idx="1"/>
          </p:nvPr>
        </p:nvSpPr>
        <p:spPr>
          <a:xfrm>
            <a:off x="1322921" y="4747653"/>
            <a:ext cx="6498159" cy="1856919"/>
          </a:xfrm>
        </p:spPr>
        <p:txBody>
          <a:bodyPr>
            <a:normAutofit/>
          </a:bodyPr>
          <a:lstStyle/>
          <a:p>
            <a:r>
              <a:rPr lang="en-US" dirty="0" smtClean="0"/>
              <a:t>Saeed Alborzi, M.D.</a:t>
            </a:r>
          </a:p>
          <a:p>
            <a:r>
              <a:rPr lang="en-US" dirty="0" smtClean="0"/>
              <a:t>Professor and Chair, Department of OB/GYN,</a:t>
            </a:r>
          </a:p>
          <a:p>
            <a:r>
              <a:rPr lang="en-US" dirty="0" smtClean="0"/>
              <a:t> Head of GYN Endoscopy and Endometriosis </a:t>
            </a:r>
            <a:r>
              <a:rPr lang="en-US" dirty="0"/>
              <a:t>D</a:t>
            </a:r>
            <a:r>
              <a:rPr lang="en-US" dirty="0" smtClean="0"/>
              <a:t>ivision, </a:t>
            </a:r>
          </a:p>
          <a:p>
            <a:r>
              <a:rPr lang="en-US" dirty="0" smtClean="0"/>
              <a:t>Shiraz University of Medical Sciences</a:t>
            </a:r>
            <a:endParaRPr lang="en-US" dirty="0"/>
          </a:p>
        </p:txBody>
      </p:sp>
    </p:spTree>
    <p:extLst>
      <p:ext uri="{BB962C8B-B14F-4D97-AF65-F5344CB8AC3E}">
        <p14:creationId xmlns:p14="http://schemas.microsoft.com/office/powerpoint/2010/main" val="3458792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The renewed interest in </a:t>
            </a:r>
            <a:r>
              <a:rPr lang="en-US" b="1" dirty="0"/>
              <a:t>sperm washing </a:t>
            </a:r>
            <a:r>
              <a:rPr lang="en-US" dirty="0"/>
              <a:t>procedures owing to </a:t>
            </a:r>
            <a:r>
              <a:rPr lang="en-US" dirty="0" smtClean="0"/>
              <a:t>the introduction </a:t>
            </a:r>
            <a:r>
              <a:rPr lang="en-US" dirty="0"/>
              <a:t>of IVF could be regarded as one of the most </a:t>
            </a:r>
            <a:r>
              <a:rPr lang="en-US" dirty="0" smtClean="0"/>
              <a:t>important milestones </a:t>
            </a:r>
            <a:r>
              <a:rPr lang="en-US" dirty="0"/>
              <a:t>in the history of IUI (Steptoe and Edwards, 1978)</a:t>
            </a:r>
            <a:r>
              <a:rPr lang="en-US" dirty="0" smtClean="0"/>
              <a:t>.</a:t>
            </a:r>
          </a:p>
          <a:p>
            <a:r>
              <a:rPr lang="en-US" dirty="0" smtClean="0"/>
              <a:t> </a:t>
            </a:r>
            <a:r>
              <a:rPr lang="en-US" dirty="0" err="1" smtClean="0"/>
              <a:t>Sunde</a:t>
            </a:r>
            <a:r>
              <a:rPr lang="en-US" dirty="0"/>
              <a:t> </a:t>
            </a:r>
            <a:r>
              <a:rPr lang="en-US" dirty="0" smtClean="0"/>
              <a:t>et </a:t>
            </a:r>
            <a:r>
              <a:rPr lang="en-US" dirty="0"/>
              <a:t>al. (1988) reported the data of a European collaborative report </a:t>
            </a:r>
            <a:r>
              <a:rPr lang="en-US" dirty="0" smtClean="0"/>
              <a:t>on IUI </a:t>
            </a:r>
            <a:r>
              <a:rPr lang="en-US" dirty="0"/>
              <a:t>describing 127 births in 20 clinics as a result of IUI with </a:t>
            </a:r>
            <a:r>
              <a:rPr lang="en-US" dirty="0" smtClean="0"/>
              <a:t>pretreated </a:t>
            </a:r>
            <a:r>
              <a:rPr lang="en-US" dirty="0"/>
              <a:t>sperm</a:t>
            </a:r>
            <a:r>
              <a:rPr lang="en-US" dirty="0" smtClean="0"/>
              <a:t>.</a:t>
            </a:r>
          </a:p>
          <a:p>
            <a:r>
              <a:rPr lang="en-US" dirty="0" smtClean="0"/>
              <a:t> </a:t>
            </a:r>
            <a:r>
              <a:rPr lang="en-US" dirty="0"/>
              <a:t>In 1989 the results of the first prospective </a:t>
            </a:r>
            <a:r>
              <a:rPr lang="en-US" dirty="0" smtClean="0"/>
              <a:t>controlled trials </a:t>
            </a:r>
            <a:r>
              <a:rPr lang="en-US" dirty="0"/>
              <a:t>were published describing the value of IUI in case of </a:t>
            </a:r>
            <a:r>
              <a:rPr lang="en-US" dirty="0" smtClean="0"/>
              <a:t>cervical hostility </a:t>
            </a:r>
            <a:r>
              <a:rPr lang="en-US" dirty="0"/>
              <a:t>and male factor infertility (Friedman et al., 1989; </a:t>
            </a:r>
            <a:r>
              <a:rPr lang="en-US" dirty="0" err="1"/>
              <a:t>te</a:t>
            </a:r>
            <a:r>
              <a:rPr lang="en-US" dirty="0"/>
              <a:t> </a:t>
            </a:r>
            <a:r>
              <a:rPr lang="en-US" dirty="0" err="1"/>
              <a:t>Velde</a:t>
            </a:r>
            <a:r>
              <a:rPr lang="en-US" dirty="0"/>
              <a:t> </a:t>
            </a:r>
            <a:r>
              <a:rPr lang="en-US" dirty="0" smtClean="0"/>
              <a:t>et al, 1989). </a:t>
            </a:r>
            <a:endParaRPr lang="en-US" dirty="0"/>
          </a:p>
          <a:p>
            <a:endParaRPr lang="en-US" dirty="0"/>
          </a:p>
        </p:txBody>
      </p:sp>
    </p:spTree>
    <p:extLst>
      <p:ext uri="{BB962C8B-B14F-4D97-AF65-F5344CB8AC3E}">
        <p14:creationId xmlns:p14="http://schemas.microsoft.com/office/powerpoint/2010/main" val="18275802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20-08-05 at 12.56.25.png"/>
          <p:cNvPicPr>
            <a:picLocks noGrp="1" noChangeAspect="1"/>
          </p:cNvPicPr>
          <p:nvPr>
            <p:ph idx="1"/>
          </p:nvPr>
        </p:nvPicPr>
        <p:blipFill rotWithShape="1">
          <a:blip r:embed="rId2">
            <a:extLst>
              <a:ext uri="{28A0092B-C50C-407E-A947-70E740481C1C}">
                <a14:useLocalDpi xmlns:a14="http://schemas.microsoft.com/office/drawing/2010/main" val="0"/>
              </a:ext>
            </a:extLst>
          </a:blip>
          <a:srcRect t="-34845" b="-34845"/>
          <a:stretch/>
        </p:blipFill>
        <p:spPr>
          <a:xfrm>
            <a:off x="-15875" y="-1361655"/>
            <a:ext cx="9731734" cy="10112968"/>
          </a:xfrm>
        </p:spPr>
      </p:pic>
    </p:spTree>
    <p:extLst>
      <p:ext uri="{BB962C8B-B14F-4D97-AF65-F5344CB8AC3E}">
        <p14:creationId xmlns:p14="http://schemas.microsoft.com/office/powerpoint/2010/main" val="357992185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20-08-05 at 12.51.20.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36548" b="-136548"/>
          <a:stretch/>
        </p:blipFill>
        <p:spPr>
          <a:xfrm>
            <a:off x="122404" y="-1560611"/>
            <a:ext cx="8751923" cy="9302157"/>
          </a:xfrm>
        </p:spPr>
      </p:pic>
    </p:spTree>
    <p:extLst>
      <p:ext uri="{BB962C8B-B14F-4D97-AF65-F5344CB8AC3E}">
        <p14:creationId xmlns:p14="http://schemas.microsoft.com/office/powerpoint/2010/main" val="6805464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20-08-05 at 12.51.32.png"/>
          <p:cNvPicPr>
            <a:picLocks noGrp="1" noChangeAspect="1"/>
          </p:cNvPicPr>
          <p:nvPr>
            <p:ph idx="1"/>
          </p:nvPr>
        </p:nvPicPr>
        <p:blipFill>
          <a:blip r:embed="rId2">
            <a:extLst>
              <a:ext uri="{28A0092B-C50C-407E-A947-70E740481C1C}">
                <a14:useLocalDpi xmlns:a14="http://schemas.microsoft.com/office/drawing/2010/main" val="0"/>
              </a:ext>
            </a:extLst>
          </a:blip>
          <a:srcRect t="-12747" b="-12747"/>
          <a:stretch>
            <a:fillRect/>
          </a:stretch>
        </p:blipFill>
        <p:spPr>
          <a:xfrm>
            <a:off x="0" y="107576"/>
            <a:ext cx="9144000" cy="6750424"/>
          </a:xfrm>
        </p:spPr>
      </p:pic>
    </p:spTree>
    <p:extLst>
      <p:ext uri="{BB962C8B-B14F-4D97-AF65-F5344CB8AC3E}">
        <p14:creationId xmlns:p14="http://schemas.microsoft.com/office/powerpoint/2010/main" val="91110733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Complications of intrauterine insemination</a:t>
            </a:r>
            <a:endParaRPr lang="en-US" dirty="0"/>
          </a:p>
        </p:txBody>
      </p:sp>
      <p:sp>
        <p:nvSpPr>
          <p:cNvPr id="3" name="Content Placeholder 2"/>
          <p:cNvSpPr>
            <a:spLocks noGrp="1"/>
          </p:cNvSpPr>
          <p:nvPr>
            <p:ph idx="1"/>
          </p:nvPr>
        </p:nvSpPr>
        <p:spPr/>
        <p:txBody>
          <a:bodyPr/>
          <a:lstStyle/>
          <a:p>
            <a:r>
              <a:rPr lang="en-US" dirty="0">
                <a:solidFill>
                  <a:srgbClr val="FF0000"/>
                </a:solidFill>
              </a:rPr>
              <a:t>Related to IUI procedure </a:t>
            </a:r>
            <a:r>
              <a:rPr lang="en-US" dirty="0"/>
              <a:t>	</a:t>
            </a:r>
          </a:p>
          <a:p>
            <a:endParaRPr lang="en-US" dirty="0"/>
          </a:p>
          <a:p>
            <a:r>
              <a:rPr lang="en-US" dirty="0"/>
              <a:t> Trauma </a:t>
            </a:r>
          </a:p>
          <a:p>
            <a:r>
              <a:rPr lang="en-US" dirty="0"/>
              <a:t> Infection </a:t>
            </a:r>
          </a:p>
          <a:p>
            <a:r>
              <a:rPr lang="en-US" dirty="0"/>
              <a:t> Bleeding </a:t>
            </a:r>
          </a:p>
          <a:p>
            <a:r>
              <a:rPr lang="en-US" dirty="0"/>
              <a:t>Pain/cramping</a:t>
            </a:r>
          </a:p>
        </p:txBody>
      </p:sp>
    </p:spTree>
    <p:extLst>
      <p:ext uri="{BB962C8B-B14F-4D97-AF65-F5344CB8AC3E}">
        <p14:creationId xmlns:p14="http://schemas.microsoft.com/office/powerpoint/2010/main" val="21000621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FF0000"/>
                </a:solidFill>
              </a:rPr>
              <a:t>Related to COS </a:t>
            </a:r>
            <a:endParaRPr lang="en-US" dirty="0" smtClean="0">
              <a:solidFill>
                <a:srgbClr val="FF0000"/>
              </a:solidFill>
            </a:endParaRPr>
          </a:p>
          <a:p>
            <a:r>
              <a:rPr lang="en-US" dirty="0"/>
              <a:t>Multiple pregnancy </a:t>
            </a:r>
          </a:p>
          <a:p>
            <a:r>
              <a:rPr lang="en-US" dirty="0"/>
              <a:t> Monitoring </a:t>
            </a:r>
          </a:p>
          <a:p>
            <a:r>
              <a:rPr lang="en-US" dirty="0"/>
              <a:t> Cost </a:t>
            </a:r>
          </a:p>
          <a:p>
            <a:r>
              <a:rPr lang="en-US" dirty="0"/>
              <a:t> OHSS </a:t>
            </a:r>
          </a:p>
          <a:p>
            <a:endParaRPr lang="en-US" dirty="0"/>
          </a:p>
        </p:txBody>
      </p:sp>
    </p:spTree>
    <p:extLst>
      <p:ext uri="{BB962C8B-B14F-4D97-AF65-F5344CB8AC3E}">
        <p14:creationId xmlns:p14="http://schemas.microsoft.com/office/powerpoint/2010/main" val="11407813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FF0000"/>
                </a:solidFill>
              </a:rPr>
              <a:t>Remote</a:t>
            </a:r>
          </a:p>
          <a:p>
            <a:r>
              <a:rPr lang="en-US" dirty="0"/>
              <a:t>Ectopic pregnancy </a:t>
            </a:r>
            <a:endParaRPr lang="en-US" dirty="0">
              <a:solidFill>
                <a:srgbClr val="FF0000"/>
              </a:solidFill>
            </a:endParaRPr>
          </a:p>
          <a:p>
            <a:r>
              <a:rPr lang="en-US" dirty="0"/>
              <a:t> Abortion </a:t>
            </a:r>
          </a:p>
          <a:p>
            <a:r>
              <a:rPr lang="en-US" dirty="0"/>
              <a:t> Pelvic inflammatory disease </a:t>
            </a:r>
          </a:p>
          <a:p>
            <a:r>
              <a:rPr lang="en-US" dirty="0"/>
              <a:t> Psychological</a:t>
            </a:r>
          </a:p>
          <a:p>
            <a:endParaRPr lang="en-US" dirty="0"/>
          </a:p>
        </p:txBody>
      </p:sp>
    </p:spTree>
    <p:extLst>
      <p:ext uri="{BB962C8B-B14F-4D97-AF65-F5344CB8AC3E}">
        <p14:creationId xmlns:p14="http://schemas.microsoft.com/office/powerpoint/2010/main" val="23372162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18941" y="1123243"/>
            <a:ext cx="8925059" cy="4997003"/>
          </a:xfrm>
          <a:prstGeom prst="rect">
            <a:avLst/>
          </a:prstGeom>
        </p:spPr>
      </p:pic>
    </p:spTree>
    <p:extLst>
      <p:ext uri="{BB962C8B-B14F-4D97-AF65-F5344CB8AC3E}">
        <p14:creationId xmlns:p14="http://schemas.microsoft.com/office/powerpoint/2010/main" val="30485547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i="1" dirty="0">
                <a:solidFill>
                  <a:srgbClr val="FF0000"/>
                </a:solidFill>
                <a:latin typeface="Gotham Medium"/>
              </a:rPr>
              <a:t>Prognostic factors for intrauterine insemination </a:t>
            </a:r>
            <a:endParaRPr lang="en-US" dirty="0"/>
          </a:p>
        </p:txBody>
      </p:sp>
      <p:sp>
        <p:nvSpPr>
          <p:cNvPr id="3" name="Content Placeholder 2"/>
          <p:cNvSpPr>
            <a:spLocks noGrp="1"/>
          </p:cNvSpPr>
          <p:nvPr>
            <p:ph idx="1"/>
          </p:nvPr>
        </p:nvSpPr>
        <p:spPr/>
        <p:txBody>
          <a:bodyPr>
            <a:normAutofit fontScale="92500" lnSpcReduction="20000"/>
          </a:bodyPr>
          <a:lstStyle/>
          <a:p>
            <a:r>
              <a:rPr lang="en-US" sz="3200" i="1" dirty="0">
                <a:solidFill>
                  <a:srgbClr val="0070C0"/>
                </a:solidFill>
              </a:rPr>
              <a:t>1-Pre-cycle (non-modifiable) </a:t>
            </a:r>
            <a:r>
              <a:rPr lang="en-US" sz="3200" dirty="0"/>
              <a:t>	</a:t>
            </a:r>
          </a:p>
          <a:p>
            <a:endParaRPr lang="en-US" sz="2800" dirty="0"/>
          </a:p>
          <a:p>
            <a:r>
              <a:rPr lang="en-US" dirty="0"/>
              <a:t>Age of female </a:t>
            </a:r>
          </a:p>
          <a:p>
            <a:r>
              <a:rPr lang="en-US" dirty="0"/>
              <a:t>• BMI </a:t>
            </a:r>
          </a:p>
          <a:p>
            <a:r>
              <a:rPr lang="en-US" dirty="0"/>
              <a:t>• Duration of infertility </a:t>
            </a:r>
          </a:p>
          <a:p>
            <a:r>
              <a:rPr lang="en-US" dirty="0"/>
              <a:t>• Infertility </a:t>
            </a:r>
            <a:r>
              <a:rPr lang="en-US" dirty="0" err="1"/>
              <a:t>aetiology</a:t>
            </a:r>
            <a:r>
              <a:rPr lang="en-US" dirty="0"/>
              <a:t> </a:t>
            </a:r>
          </a:p>
          <a:p>
            <a:r>
              <a:rPr lang="en-US" dirty="0"/>
              <a:t>• Single or multiple factors </a:t>
            </a:r>
          </a:p>
          <a:p>
            <a:r>
              <a:rPr lang="en-US" dirty="0"/>
              <a:t>• Number of IUI cycles </a:t>
            </a:r>
          </a:p>
          <a:p>
            <a:endParaRPr lang="en-US" dirty="0"/>
          </a:p>
        </p:txBody>
      </p:sp>
    </p:spTree>
    <p:extLst>
      <p:ext uri="{BB962C8B-B14F-4D97-AF65-F5344CB8AC3E}">
        <p14:creationId xmlns:p14="http://schemas.microsoft.com/office/powerpoint/2010/main" val="35716077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49275" y="1600200"/>
            <a:ext cx="8042276" cy="3877020"/>
          </a:xfrm>
        </p:spPr>
        <p:txBody>
          <a:bodyPr>
            <a:noAutofit/>
          </a:bodyPr>
          <a:lstStyle/>
          <a:p>
            <a:pPr marL="0" indent="0">
              <a:buNone/>
            </a:pPr>
            <a:r>
              <a:rPr lang="en-US" dirty="0">
                <a:solidFill>
                  <a:srgbClr val="0070C0"/>
                </a:solidFill>
              </a:rPr>
              <a:t>2-During IUI cycle </a:t>
            </a:r>
            <a:r>
              <a:rPr lang="en-US" dirty="0"/>
              <a:t>	</a:t>
            </a:r>
            <a:br>
              <a:rPr lang="en-US" dirty="0"/>
            </a:br>
            <a:r>
              <a:rPr lang="en-US" dirty="0"/>
              <a:t> Stimulated or natural </a:t>
            </a:r>
          </a:p>
          <a:p>
            <a:r>
              <a:rPr lang="en-US" dirty="0" smtClean="0"/>
              <a:t> </a:t>
            </a:r>
            <a:r>
              <a:rPr lang="en-US" dirty="0"/>
              <a:t>Ovarian stimulation: CC/</a:t>
            </a:r>
            <a:r>
              <a:rPr lang="en-US" dirty="0" err="1"/>
              <a:t>letrozole</a:t>
            </a:r>
            <a:r>
              <a:rPr lang="en-US" dirty="0"/>
              <a:t>/</a:t>
            </a:r>
            <a:r>
              <a:rPr lang="en-US" dirty="0" err="1"/>
              <a:t>Gn</a:t>
            </a:r>
            <a:r>
              <a:rPr lang="en-US" dirty="0"/>
              <a:t> </a:t>
            </a:r>
          </a:p>
          <a:p>
            <a:r>
              <a:rPr lang="en-US" dirty="0" smtClean="0"/>
              <a:t> </a:t>
            </a:r>
            <a:r>
              <a:rPr lang="en-US" dirty="0"/>
              <a:t>Type of </a:t>
            </a:r>
            <a:r>
              <a:rPr lang="en-US" dirty="0" err="1"/>
              <a:t>Gn</a:t>
            </a:r>
            <a:r>
              <a:rPr lang="en-US" dirty="0"/>
              <a:t>: recombinant versus urinary </a:t>
            </a:r>
          </a:p>
          <a:p>
            <a:r>
              <a:rPr lang="en-US" dirty="0" smtClean="0"/>
              <a:t> </a:t>
            </a:r>
            <a:r>
              <a:rPr lang="en-US" dirty="0"/>
              <a:t>Prevention of premature LH surge: use of GnRH analogues </a:t>
            </a:r>
          </a:p>
          <a:p>
            <a:r>
              <a:rPr lang="en-US" dirty="0" smtClean="0"/>
              <a:t> </a:t>
            </a:r>
            <a:r>
              <a:rPr lang="en-US" dirty="0"/>
              <a:t>Mono-follicular/multi-follicular </a:t>
            </a:r>
          </a:p>
          <a:p>
            <a:r>
              <a:rPr lang="en-US" dirty="0" smtClean="0"/>
              <a:t> </a:t>
            </a:r>
            <a:r>
              <a:rPr lang="en-US" dirty="0"/>
              <a:t>Endometrial thickness </a:t>
            </a:r>
          </a:p>
          <a:p>
            <a:pPr marL="0" indent="0">
              <a:buNone/>
            </a:pPr>
            <a:endParaRPr lang="en-US" dirty="0"/>
          </a:p>
        </p:txBody>
      </p:sp>
    </p:spTree>
    <p:extLst>
      <p:ext uri="{BB962C8B-B14F-4D97-AF65-F5344CB8AC3E}">
        <p14:creationId xmlns:p14="http://schemas.microsoft.com/office/powerpoint/2010/main" val="2981503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Ovulatory trigger </a:t>
            </a:r>
          </a:p>
          <a:p>
            <a:r>
              <a:rPr lang="en-US" dirty="0"/>
              <a:t>Timing of IUI: ovulation, semen collection, preparation, and insemination </a:t>
            </a:r>
          </a:p>
          <a:p>
            <a:r>
              <a:rPr lang="en-US" dirty="0"/>
              <a:t>Semen parameters </a:t>
            </a:r>
          </a:p>
          <a:p>
            <a:r>
              <a:rPr lang="en-US" dirty="0" smtClean="0"/>
              <a:t>Semen </a:t>
            </a:r>
            <a:r>
              <a:rPr lang="en-US" dirty="0"/>
              <a:t>preparation method </a:t>
            </a:r>
          </a:p>
          <a:p>
            <a:r>
              <a:rPr lang="en-US" dirty="0" smtClean="0"/>
              <a:t>Number </a:t>
            </a:r>
            <a:r>
              <a:rPr lang="en-US" dirty="0"/>
              <a:t>of inseminations </a:t>
            </a:r>
          </a:p>
          <a:p>
            <a:r>
              <a:rPr lang="en-US" dirty="0" smtClean="0"/>
              <a:t>Easy </a:t>
            </a:r>
            <a:r>
              <a:rPr lang="en-US" dirty="0"/>
              <a:t>or difficult IUI </a:t>
            </a:r>
          </a:p>
          <a:p>
            <a:r>
              <a:rPr lang="en-US" dirty="0" smtClean="0"/>
              <a:t>Type </a:t>
            </a:r>
            <a:r>
              <a:rPr lang="en-US" dirty="0"/>
              <a:t>of catheter </a:t>
            </a:r>
          </a:p>
          <a:p>
            <a:endParaRPr lang="en-US" dirty="0"/>
          </a:p>
        </p:txBody>
      </p:sp>
    </p:spTree>
    <p:extLst>
      <p:ext uri="{BB962C8B-B14F-4D97-AF65-F5344CB8AC3E}">
        <p14:creationId xmlns:p14="http://schemas.microsoft.com/office/powerpoint/2010/main" val="3473137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evidenced-based value of IUI as a treatment for cervical hostility, male factor and unexplained infertility was first described in 2004 (</a:t>
            </a:r>
            <a:r>
              <a:rPr lang="en-US" dirty="0" err="1"/>
              <a:t>Cohlen</a:t>
            </a:r>
            <a:r>
              <a:rPr lang="en-US" dirty="0"/>
              <a:t>, 2005). </a:t>
            </a:r>
            <a:endParaRPr lang="en-US" dirty="0" smtClean="0"/>
          </a:p>
          <a:p>
            <a:r>
              <a:rPr lang="en-US" dirty="0" smtClean="0"/>
              <a:t>Recent </a:t>
            </a:r>
            <a:r>
              <a:rPr lang="en-US" dirty="0"/>
              <a:t>reports of </a:t>
            </a:r>
            <a:r>
              <a:rPr lang="en-US" dirty="0" err="1"/>
              <a:t>Bensdorp</a:t>
            </a:r>
            <a:r>
              <a:rPr lang="en-US" dirty="0"/>
              <a:t> et al.(2015) and </a:t>
            </a:r>
            <a:r>
              <a:rPr lang="en-US" dirty="0" err="1"/>
              <a:t>Tjon</a:t>
            </a:r>
            <a:r>
              <a:rPr lang="en-US" dirty="0"/>
              <a:t>-</a:t>
            </a:r>
            <a:r>
              <a:rPr lang="en-US" dirty="0" err="1"/>
              <a:t>Kon</a:t>
            </a:r>
            <a:r>
              <a:rPr lang="en-US" dirty="0"/>
              <a:t>-Fat et al. (2015) have shown that according to the results of a prospective </a:t>
            </a:r>
            <a:r>
              <a:rPr lang="en-US" dirty="0" err="1" smtClean="0"/>
              <a:t>multicentre</a:t>
            </a:r>
            <a:r>
              <a:rPr lang="en-US" dirty="0" smtClean="0"/>
              <a:t> </a:t>
            </a:r>
            <a:r>
              <a:rPr lang="en-US" dirty="0"/>
              <a:t>trial, IUI–OS is recommended as the most cost-effective strategy for mild male factor or unexplained infertility with a poor prognosis of becoming pregnant with normal coitus (</a:t>
            </a:r>
            <a:r>
              <a:rPr lang="en-US" dirty="0" err="1"/>
              <a:t>Bensdorp</a:t>
            </a:r>
            <a:r>
              <a:rPr lang="en-US" dirty="0"/>
              <a:t> et al., 2015; </a:t>
            </a:r>
            <a:r>
              <a:rPr lang="en-US" dirty="0" err="1"/>
              <a:t>Tjon</a:t>
            </a:r>
            <a:r>
              <a:rPr lang="en-US" dirty="0"/>
              <a:t>-</a:t>
            </a:r>
            <a:r>
              <a:rPr lang="en-US" dirty="0" err="1"/>
              <a:t>Kon</a:t>
            </a:r>
            <a:r>
              <a:rPr lang="en-US" dirty="0"/>
              <a:t>-Fat et al., 2015). </a:t>
            </a:r>
          </a:p>
          <a:p>
            <a:endParaRPr lang="en-US" dirty="0"/>
          </a:p>
        </p:txBody>
      </p:sp>
    </p:spTree>
    <p:extLst>
      <p:ext uri="{BB962C8B-B14F-4D97-AF65-F5344CB8AC3E}">
        <p14:creationId xmlns:p14="http://schemas.microsoft.com/office/powerpoint/2010/main" val="26166512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70C0"/>
                </a:solidFill>
              </a:rPr>
              <a:t>3-Post-IUI </a:t>
            </a:r>
            <a:endParaRPr lang="en-US" dirty="0" smtClean="0">
              <a:solidFill>
                <a:srgbClr val="0070C0"/>
              </a:solidFill>
            </a:endParaRPr>
          </a:p>
          <a:p>
            <a:r>
              <a:rPr lang="en-US" dirty="0"/>
              <a:t>Abstinence </a:t>
            </a:r>
          </a:p>
          <a:p>
            <a:r>
              <a:rPr lang="en-US" dirty="0" err="1" smtClean="0"/>
              <a:t>Immobilisation</a:t>
            </a:r>
            <a:r>
              <a:rPr lang="en-US" dirty="0" smtClean="0"/>
              <a:t> </a:t>
            </a:r>
            <a:endParaRPr lang="en-US" dirty="0"/>
          </a:p>
          <a:p>
            <a:r>
              <a:rPr lang="en-US" dirty="0" smtClean="0"/>
              <a:t>Luteal </a:t>
            </a:r>
            <a:r>
              <a:rPr lang="en-US" dirty="0"/>
              <a:t>phase support</a:t>
            </a:r>
          </a:p>
          <a:p>
            <a:endParaRPr lang="en-US" dirty="0"/>
          </a:p>
          <a:p>
            <a:endParaRPr lang="en-US" dirty="0"/>
          </a:p>
        </p:txBody>
      </p:sp>
    </p:spTree>
    <p:extLst>
      <p:ext uri="{BB962C8B-B14F-4D97-AF65-F5344CB8AC3E}">
        <p14:creationId xmlns:p14="http://schemas.microsoft.com/office/powerpoint/2010/main" val="23180465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2010</a:t>
            </a:r>
          </a:p>
        </p:txBody>
      </p:sp>
      <p:sp>
        <p:nvSpPr>
          <p:cNvPr id="3" name="Content Placeholder 2"/>
          <p:cNvSpPr>
            <a:spLocks noGrp="1"/>
          </p:cNvSpPr>
          <p:nvPr>
            <p:ph idx="1"/>
          </p:nvPr>
        </p:nvSpPr>
        <p:spPr/>
        <p:txBody>
          <a:bodyPr>
            <a:normAutofit fontScale="92500" lnSpcReduction="20000"/>
          </a:bodyPr>
          <a:lstStyle/>
          <a:p>
            <a:pPr>
              <a:lnSpc>
                <a:spcPct val="90000"/>
              </a:lnSpc>
              <a:defRPr/>
            </a:pPr>
            <a:r>
              <a:rPr lang="en-US" dirty="0"/>
              <a:t>Fifth edition (30 years from 1</a:t>
            </a:r>
            <a:r>
              <a:rPr lang="en-US" baseline="30000" dirty="0"/>
              <a:t>st</a:t>
            </a:r>
            <a:r>
              <a:rPr lang="en-US" dirty="0"/>
              <a:t> edition, 1980)</a:t>
            </a:r>
          </a:p>
          <a:p>
            <a:pPr>
              <a:lnSpc>
                <a:spcPct val="90000"/>
              </a:lnSpc>
              <a:defRPr/>
            </a:pPr>
            <a:endParaRPr lang="en-US" dirty="0"/>
          </a:p>
          <a:p>
            <a:pPr>
              <a:lnSpc>
                <a:spcPct val="90000"/>
              </a:lnSpc>
              <a:defRPr/>
            </a:pPr>
            <a:r>
              <a:rPr lang="en-US" dirty="0"/>
              <a:t>Reference range is derived from 4500 SA characterizing semen quality of </a:t>
            </a:r>
            <a:r>
              <a:rPr lang="en-US" u="sng" dirty="0"/>
              <a:t>fertile men whose partner had time to pregnancy of 12 months or less</a:t>
            </a:r>
            <a:r>
              <a:rPr lang="en-US" dirty="0"/>
              <a:t> </a:t>
            </a:r>
          </a:p>
          <a:p>
            <a:pPr>
              <a:lnSpc>
                <a:spcPct val="90000"/>
              </a:lnSpc>
              <a:defRPr/>
            </a:pPr>
            <a:endParaRPr lang="en-US" dirty="0"/>
          </a:p>
          <a:p>
            <a:pPr>
              <a:lnSpc>
                <a:spcPct val="90000"/>
              </a:lnSpc>
              <a:defRPr/>
            </a:pPr>
            <a:r>
              <a:rPr lang="en-US" dirty="0"/>
              <a:t>No high value reference range is given as it is not considered detrimental to fertility</a:t>
            </a:r>
          </a:p>
          <a:p>
            <a:pPr>
              <a:lnSpc>
                <a:spcPct val="90000"/>
              </a:lnSpc>
              <a:buNone/>
              <a:defRPr/>
            </a:pPr>
            <a:endParaRPr lang="en-US" i="1" dirty="0"/>
          </a:p>
          <a:p>
            <a:pPr>
              <a:lnSpc>
                <a:spcPct val="90000"/>
              </a:lnSpc>
              <a:buNone/>
              <a:defRPr/>
            </a:pPr>
            <a:r>
              <a:rPr lang="en-US" i="1" dirty="0"/>
              <a:t>The WHO 2010 criteria is a guideline to improve semen analysis and sperm preparation, not obligatory</a:t>
            </a:r>
            <a:endParaRPr lang="en-GB" altLang="zh-TW" i="1" dirty="0">
              <a:solidFill>
                <a:srgbClr val="231F20"/>
              </a:solidFill>
              <a:effectLst>
                <a:outerShdw blurRad="38100" dist="38100" dir="2700000" algn="tl">
                  <a:srgbClr val="000000"/>
                </a:outerShdw>
              </a:effectLst>
              <a:latin typeface="AdvOT041ce648.B" charset="-120"/>
              <a:ea typeface="AdvOT041ce648.B" charset="-120"/>
            </a:endParaRPr>
          </a:p>
          <a:p>
            <a:endParaRPr lang="en-US" dirty="0"/>
          </a:p>
        </p:txBody>
      </p:sp>
    </p:spTree>
    <p:extLst>
      <p:ext uri="{BB962C8B-B14F-4D97-AF65-F5344CB8AC3E}">
        <p14:creationId xmlns:p14="http://schemas.microsoft.com/office/powerpoint/2010/main" val="29105705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2010</a:t>
            </a:r>
            <a:endParaRPr lang="en-US" dirty="0"/>
          </a:p>
        </p:txBody>
      </p:sp>
      <p:graphicFrame>
        <p:nvGraphicFramePr>
          <p:cNvPr id="4" name="Group 74"/>
          <p:cNvGraphicFramePr>
            <a:graphicFrameLocks noGrp="1"/>
          </p:cNvGraphicFramePr>
          <p:nvPr>
            <p:ph idx="1"/>
          </p:nvPr>
        </p:nvGraphicFramePr>
        <p:xfrm>
          <a:off x="549275" y="1600200"/>
          <a:ext cx="8229600" cy="5029200"/>
        </p:xfrm>
        <a:graphic>
          <a:graphicData uri="http://schemas.openxmlformats.org/drawingml/2006/table">
            <a:tbl>
              <a:tblPr/>
              <a:tblGrid>
                <a:gridCol w="4953000">
                  <a:extLst>
                    <a:ext uri="{9D8B030D-6E8A-4147-A177-3AD203B41FA5}">
                      <a16:colId xmlns:a16="http://schemas.microsoft.com/office/drawing/2014/main" xmlns="" val="20000"/>
                    </a:ext>
                  </a:extLst>
                </a:gridCol>
                <a:gridCol w="3276600">
                  <a:extLst>
                    <a:ext uri="{9D8B030D-6E8A-4147-A177-3AD203B41FA5}">
                      <a16:colId xmlns:a16="http://schemas.microsoft.com/office/drawing/2014/main" xmlns="" val="20001"/>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Parameter</a:t>
                      </a:r>
                      <a:endParaRPr kumimoji="0" lang="en-GB" altLang="zh-TW"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Lower Reference Limit</a:t>
                      </a:r>
                      <a:endPar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55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Semen volume (ml)</a:t>
                      </a:r>
                      <a:endParaRPr kumimoji="0" lang="en-GB" altLang="zh-TW"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1.5</a:t>
                      </a:r>
                      <a:endParaRPr kumimoji="0" lang="zh-TW" altLang="en-GB"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55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Sperm concentration (10</a:t>
                      </a:r>
                      <a:r>
                        <a:rPr kumimoji="0" lang="en-US" sz="2400" b="0" i="0" u="none" strike="noStrike" cap="none" normalizeH="0" baseline="30000" smtClean="0">
                          <a:ln>
                            <a:noFill/>
                          </a:ln>
                          <a:solidFill>
                            <a:schemeClr val="tx1"/>
                          </a:solidFill>
                          <a:effectLst>
                            <a:outerShdw blurRad="38100" dist="38100" dir="2700000" algn="tl">
                              <a:srgbClr val="FFFFFF"/>
                            </a:outerShdw>
                          </a:effectLst>
                          <a:latin typeface="Times New Roman" pitchFamily="18" charset="0"/>
                        </a:rPr>
                        <a:t>6</a:t>
                      </a: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/ml)</a:t>
                      </a:r>
                      <a:endPar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15</a:t>
                      </a:r>
                      <a:endParaRPr kumimoji="0" lang="zh-TW" altLang="en-GB"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55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Total sperm number (10</a:t>
                      </a:r>
                      <a:r>
                        <a:rPr kumimoji="0" lang="en-US" sz="2400" b="0" i="0" u="none" strike="noStrike" cap="none" normalizeH="0" baseline="30000" smtClean="0">
                          <a:ln>
                            <a:noFill/>
                          </a:ln>
                          <a:solidFill>
                            <a:schemeClr val="tx1"/>
                          </a:solidFill>
                          <a:effectLst>
                            <a:outerShdw blurRad="38100" dist="38100" dir="2700000" algn="tl">
                              <a:srgbClr val="FFFFFF"/>
                            </a:outerShdw>
                          </a:effectLst>
                          <a:latin typeface="Times New Roman" pitchFamily="18" charset="0"/>
                        </a:rPr>
                        <a:t>6</a:t>
                      </a: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/ejaculate)</a:t>
                      </a:r>
                      <a:endPar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39</a:t>
                      </a:r>
                      <a:endParaRPr kumimoji="0" lang="zh-TW" altLang="en-GB"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55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Progressive motility (PR, %)</a:t>
                      </a:r>
                      <a:endPar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32</a:t>
                      </a:r>
                      <a:endParaRPr kumimoji="0" lang="zh-TW" altLang="en-GB"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55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Total motility (PR +NP, %)</a:t>
                      </a:r>
                      <a:endPar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40</a:t>
                      </a:r>
                      <a:endParaRPr kumimoji="0" lang="zh-TW" altLang="en-GB"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55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Vitality (live sperms, %)</a:t>
                      </a:r>
                      <a:endPar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58</a:t>
                      </a:r>
                      <a:endParaRPr kumimoji="0" lang="zh-TW" altLang="en-GB"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55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Sperm morphology (NF, %)</a:t>
                      </a:r>
                      <a:endParaRPr kumimoji="0" lang="en-GB" altLang="zh-TW"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4</a:t>
                      </a:r>
                      <a:endParaRPr kumimoji="0" lang="zh-TW" altLang="en-GB"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55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pH*</a:t>
                      </a:r>
                      <a:endPar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&gt;/=7.2</a:t>
                      </a:r>
                      <a:endParaRPr kumimoji="0" lang="zh-TW" altLang="en-GB"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55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Leucocyte* (10</a:t>
                      </a:r>
                      <a:r>
                        <a:rPr kumimoji="0" lang="en-US" sz="2400" b="0" i="0" u="none" strike="noStrike" cap="none" normalizeH="0" baseline="30000" smtClean="0">
                          <a:ln>
                            <a:noFill/>
                          </a:ln>
                          <a:solidFill>
                            <a:schemeClr val="tx1"/>
                          </a:solidFill>
                          <a:effectLst>
                            <a:outerShdw blurRad="38100" dist="38100" dir="2700000" algn="tl">
                              <a:srgbClr val="FFFFFF"/>
                            </a:outerShdw>
                          </a:effectLst>
                          <a:latin typeface="Times New Roman" pitchFamily="18" charset="0"/>
                        </a:rPr>
                        <a:t>6</a:t>
                      </a: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/ml)</a:t>
                      </a:r>
                      <a:endPar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&lt;1</a:t>
                      </a:r>
                      <a:endParaRPr kumimoji="0" lang="zh-TW" altLang="en-GB"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180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MAR/Immunobead test* (%)</a:t>
                      </a:r>
                      <a:endPar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&lt;50</a:t>
                      </a:r>
                      <a:endParaRPr kumimoji="0" lang="zh-TW" altLang="en-GB"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7251074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solidFill>
                  <a:schemeClr val="tx2">
                    <a:tint val="100000"/>
                    <a:shade val="90000"/>
                    <a:satMod val="250000"/>
                    <a:alpha val="100000"/>
                  </a:schemeClr>
                </a:solidFill>
              </a:rPr>
              <a:t>Normal values from WHO manuals, editions 2- 4 and lower reference limits from new 5th WHO manual (2010)</a:t>
            </a:r>
            <a:endParaRPr lang="en-US" sz="2400" dirty="0"/>
          </a:p>
        </p:txBody>
      </p:sp>
      <p:graphicFrame>
        <p:nvGraphicFramePr>
          <p:cNvPr id="4" name="Group 58"/>
          <p:cNvGraphicFramePr>
            <a:graphicFrameLocks noGrp="1"/>
          </p:cNvGraphicFramePr>
          <p:nvPr>
            <p:ph idx="1"/>
          </p:nvPr>
        </p:nvGraphicFramePr>
        <p:xfrm>
          <a:off x="549275" y="1600200"/>
          <a:ext cx="8362949" cy="4849812"/>
        </p:xfrm>
        <a:graphic>
          <a:graphicData uri="http://schemas.openxmlformats.org/drawingml/2006/table">
            <a:tbl>
              <a:tblPr/>
              <a:tblGrid>
                <a:gridCol w="3251474">
                  <a:extLst>
                    <a:ext uri="{9D8B030D-6E8A-4147-A177-3AD203B41FA5}">
                      <a16:colId xmlns:a16="http://schemas.microsoft.com/office/drawing/2014/main" xmlns="" val="20000"/>
                    </a:ext>
                  </a:extLst>
                </a:gridCol>
                <a:gridCol w="1223537">
                  <a:extLst>
                    <a:ext uri="{9D8B030D-6E8A-4147-A177-3AD203B41FA5}">
                      <a16:colId xmlns:a16="http://schemas.microsoft.com/office/drawing/2014/main" xmlns="" val="20001"/>
                    </a:ext>
                  </a:extLst>
                </a:gridCol>
                <a:gridCol w="1224947">
                  <a:extLst>
                    <a:ext uri="{9D8B030D-6E8A-4147-A177-3AD203B41FA5}">
                      <a16:colId xmlns:a16="http://schemas.microsoft.com/office/drawing/2014/main" xmlns="" val="20002"/>
                    </a:ext>
                  </a:extLst>
                </a:gridCol>
                <a:gridCol w="1223536">
                  <a:extLst>
                    <a:ext uri="{9D8B030D-6E8A-4147-A177-3AD203B41FA5}">
                      <a16:colId xmlns:a16="http://schemas.microsoft.com/office/drawing/2014/main" xmlns="" val="20003"/>
                    </a:ext>
                  </a:extLst>
                </a:gridCol>
                <a:gridCol w="1439455">
                  <a:extLst>
                    <a:ext uri="{9D8B030D-6E8A-4147-A177-3AD203B41FA5}">
                      <a16:colId xmlns:a16="http://schemas.microsoft.com/office/drawing/2014/main" xmlns="" val="20004"/>
                    </a:ext>
                  </a:extLst>
                </a:gridCol>
              </a:tblGrid>
              <a:tr h="460435">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ZA" sz="2000" b="0" i="0" u="none" strike="noStrike" cap="none" normalizeH="0" baseline="0" dirty="0" smtClean="0">
                          <a:ln>
                            <a:noFill/>
                          </a:ln>
                          <a:solidFill>
                            <a:schemeClr val="bg1"/>
                          </a:solidFill>
                          <a:effectLst/>
                          <a:latin typeface="Arial" charset="0"/>
                        </a:rPr>
                        <a:t>Semen parameter</a:t>
                      </a:r>
                      <a:endParaRPr kumimoji="0" lang="en-GB" sz="2000" b="0" i="0" u="none" strike="noStrike" cap="none" normalizeH="0" baseline="0" dirty="0" smtClean="0">
                        <a:ln>
                          <a:noFill/>
                        </a:ln>
                        <a:solidFill>
                          <a:schemeClr val="bg1"/>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2000" b="0" i="0" u="none" strike="noStrike" cap="none" normalizeH="0" baseline="0" smtClean="0">
                          <a:ln>
                            <a:noFill/>
                          </a:ln>
                          <a:solidFill>
                            <a:schemeClr val="bg1"/>
                          </a:solidFill>
                          <a:effectLst/>
                          <a:latin typeface="Arial" charset="0"/>
                        </a:rPr>
                        <a:t>WHO edition and year</a:t>
                      </a:r>
                      <a:endParaRPr kumimoji="0" lang="en-GB" sz="2000" b="0" i="0" u="none" strike="noStrike" cap="none" normalizeH="0" baseline="0" smtClean="0">
                        <a:ln>
                          <a:noFill/>
                        </a:ln>
                        <a:solidFill>
                          <a:schemeClr val="bg1"/>
                        </a:solidFill>
                        <a:effectLst/>
                        <a:latin typeface="Arial" charset="0"/>
                      </a:endParaRPr>
                    </a:p>
                  </a:txBody>
                  <a:tcPr marL="91448" marR="91448" marT="45726" marB="4572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35324">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600" b="0" i="0" u="none" strike="noStrike" cap="none" normalizeH="0" baseline="0" dirty="0" smtClean="0">
                          <a:ln>
                            <a:noFill/>
                          </a:ln>
                          <a:solidFill>
                            <a:schemeClr val="bg1"/>
                          </a:solidFill>
                          <a:effectLst/>
                          <a:latin typeface="Arial" charset="0"/>
                        </a:rPr>
                        <a:t>2nd - 1987</a:t>
                      </a:r>
                      <a:endParaRPr kumimoji="0" lang="en-GB" sz="1600" b="0" i="0" u="none" strike="noStrike" cap="none" normalizeH="0" baseline="0" dirty="0" smtClean="0">
                        <a:ln>
                          <a:noFill/>
                        </a:ln>
                        <a:solidFill>
                          <a:schemeClr val="bg1"/>
                        </a:solidFill>
                        <a:effectLst/>
                        <a:latin typeface="Arial" charset="0"/>
                      </a:endParaRPr>
                    </a:p>
                  </a:txBody>
                  <a:tcPr marL="91448" marR="91448" marT="45726" marB="4572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600" b="0" i="0" u="none" strike="noStrike" cap="none" normalizeH="0" baseline="0" smtClean="0">
                          <a:ln>
                            <a:noFill/>
                          </a:ln>
                          <a:solidFill>
                            <a:schemeClr val="bg1"/>
                          </a:solidFill>
                          <a:effectLst/>
                          <a:latin typeface="Arial" charset="0"/>
                        </a:rPr>
                        <a:t>3rd  - 1992</a:t>
                      </a:r>
                      <a:endParaRPr kumimoji="0" lang="en-GB" sz="1600" b="0" i="0" u="none" strike="noStrike" cap="none" normalizeH="0" baseline="0" smtClean="0">
                        <a:ln>
                          <a:noFill/>
                        </a:ln>
                        <a:solidFill>
                          <a:schemeClr val="bg1"/>
                        </a:solidFill>
                        <a:effectLst/>
                        <a:latin typeface="Arial" charset="0"/>
                      </a:endParaRPr>
                    </a:p>
                  </a:txBody>
                  <a:tcPr marL="91448" marR="91448" marT="45726" marB="4572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600" b="0" i="0" u="none" strike="noStrike" cap="none" normalizeH="0" baseline="0" smtClean="0">
                          <a:ln>
                            <a:noFill/>
                          </a:ln>
                          <a:solidFill>
                            <a:schemeClr val="bg1"/>
                          </a:solidFill>
                          <a:effectLst/>
                          <a:latin typeface="Arial" charset="0"/>
                        </a:rPr>
                        <a:t>4th  - 1999</a:t>
                      </a:r>
                      <a:endParaRPr kumimoji="0" lang="en-GB" sz="1600" b="0" i="0" u="none" strike="noStrike" cap="none" normalizeH="0" baseline="0" smtClean="0">
                        <a:ln>
                          <a:noFill/>
                        </a:ln>
                        <a:solidFill>
                          <a:schemeClr val="bg1"/>
                        </a:solidFill>
                        <a:effectLst/>
                        <a:latin typeface="Arial" charset="0"/>
                      </a:endParaRPr>
                    </a:p>
                  </a:txBody>
                  <a:tcPr marL="91448" marR="91448" marT="45726" marB="4572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600" b="0" i="0" u="none" strike="noStrike" cap="none" normalizeH="0" baseline="0" smtClean="0">
                          <a:ln>
                            <a:noFill/>
                          </a:ln>
                          <a:solidFill>
                            <a:srgbClr val="000000"/>
                          </a:solidFill>
                          <a:effectLst/>
                          <a:latin typeface="Arial" charset="0"/>
                        </a:rPr>
                        <a:t>5th - 2010</a:t>
                      </a:r>
                      <a:endParaRPr kumimoji="0" lang="en-GB" sz="1600" b="1" i="0" u="none" strike="noStrike" cap="none" normalizeH="0" baseline="0" smtClean="0">
                        <a:ln>
                          <a:noFill/>
                        </a:ln>
                        <a:solidFill>
                          <a:schemeClr val="accent2"/>
                        </a:solidFill>
                        <a:effectLst/>
                        <a:latin typeface="Arial" charset="0"/>
                      </a:endParaRPr>
                    </a:p>
                  </a:txBody>
                  <a:tcPr marL="91448" marR="91448" marT="45726" marB="4572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1"/>
                  </a:ext>
                </a:extLst>
              </a:tr>
              <a:tr h="64460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dirty="0" smtClean="0">
                          <a:ln>
                            <a:noFill/>
                          </a:ln>
                          <a:solidFill>
                            <a:schemeClr val="bg1"/>
                          </a:solidFill>
                          <a:effectLst/>
                          <a:latin typeface="Arial" charset="0"/>
                        </a:rPr>
                        <a:t>Volume (ml)</a:t>
                      </a:r>
                      <a:endParaRPr kumimoji="0" lang="en-GB" sz="1800" b="0" i="0" u="none" strike="noStrike" cap="none" normalizeH="0" baseline="0" dirty="0" smtClean="0">
                        <a:ln>
                          <a:noFill/>
                        </a:ln>
                        <a:solidFill>
                          <a:schemeClr val="bg1"/>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dirty="0" smtClean="0">
                          <a:ln>
                            <a:noFill/>
                          </a:ln>
                          <a:solidFill>
                            <a:schemeClr val="bg1"/>
                          </a:solidFill>
                          <a:effectLst/>
                          <a:latin typeface="Arial" charset="0"/>
                        </a:rPr>
                        <a:t>2.0</a:t>
                      </a:r>
                      <a:endParaRPr kumimoji="0" lang="en-GB" sz="1800" b="0" i="0" u="none" strike="noStrike" cap="none" normalizeH="0" baseline="0" dirty="0" smtClean="0">
                        <a:ln>
                          <a:noFill/>
                        </a:ln>
                        <a:solidFill>
                          <a:schemeClr val="bg1"/>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dirty="0" smtClean="0">
                          <a:ln>
                            <a:noFill/>
                          </a:ln>
                          <a:solidFill>
                            <a:schemeClr val="bg1"/>
                          </a:solidFill>
                          <a:effectLst/>
                          <a:latin typeface="Arial" charset="0"/>
                        </a:rPr>
                        <a:t>2.0</a:t>
                      </a:r>
                      <a:endParaRPr kumimoji="0" lang="en-GB" sz="1800" b="0" i="0" u="none" strike="noStrike" cap="none" normalizeH="0" baseline="0" dirty="0" smtClean="0">
                        <a:ln>
                          <a:noFill/>
                        </a:ln>
                        <a:solidFill>
                          <a:schemeClr val="bg1"/>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smtClean="0">
                          <a:ln>
                            <a:noFill/>
                          </a:ln>
                          <a:solidFill>
                            <a:schemeClr val="bg1"/>
                          </a:solidFill>
                          <a:effectLst/>
                          <a:latin typeface="Arial" charset="0"/>
                        </a:rPr>
                        <a:t>2.0</a:t>
                      </a:r>
                      <a:endParaRPr kumimoji="0" lang="en-GB" sz="1800" b="0" i="0" u="none" strike="noStrike" cap="none" normalizeH="0" baseline="0" smtClean="0">
                        <a:ln>
                          <a:noFill/>
                        </a:ln>
                        <a:solidFill>
                          <a:schemeClr val="bg1"/>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smtClean="0">
                          <a:ln>
                            <a:noFill/>
                          </a:ln>
                          <a:solidFill>
                            <a:srgbClr val="000000"/>
                          </a:solidFill>
                          <a:effectLst/>
                          <a:latin typeface="Arial" charset="0"/>
                        </a:rPr>
                        <a:t>1.5</a:t>
                      </a:r>
                      <a:endParaRPr kumimoji="0" lang="en-GB" sz="1800" b="0" i="0" u="none" strike="noStrike" cap="none" normalizeH="0" baseline="0" smtClean="0">
                        <a:ln>
                          <a:noFill/>
                        </a:ln>
                        <a:solidFill>
                          <a:schemeClr val="accent2"/>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2"/>
                  </a:ext>
                </a:extLst>
              </a:tr>
              <a:tr h="6477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dirty="0" smtClean="0">
                          <a:ln>
                            <a:noFill/>
                          </a:ln>
                          <a:solidFill>
                            <a:schemeClr val="bg1"/>
                          </a:solidFill>
                          <a:effectLst/>
                          <a:latin typeface="Arial" charset="0"/>
                        </a:rPr>
                        <a:t>Sperm concentration (10</a:t>
                      </a:r>
                      <a:r>
                        <a:rPr kumimoji="0" lang="en-ZA" sz="1800" b="0" i="0" u="none" strike="noStrike" cap="none" normalizeH="0" baseline="30000" dirty="0" smtClean="0">
                          <a:ln>
                            <a:noFill/>
                          </a:ln>
                          <a:solidFill>
                            <a:schemeClr val="bg1"/>
                          </a:solidFill>
                          <a:effectLst/>
                          <a:latin typeface="Arial" charset="0"/>
                        </a:rPr>
                        <a:t>6</a:t>
                      </a:r>
                      <a:r>
                        <a:rPr kumimoji="0" lang="en-ZA" sz="1800" b="0" i="0" u="none" strike="noStrike" cap="none" normalizeH="0" baseline="0" dirty="0" smtClean="0">
                          <a:ln>
                            <a:noFill/>
                          </a:ln>
                          <a:solidFill>
                            <a:schemeClr val="bg1"/>
                          </a:solidFill>
                          <a:effectLst/>
                          <a:latin typeface="Arial" charset="0"/>
                        </a:rPr>
                        <a:t>/ml)</a:t>
                      </a:r>
                      <a:endParaRPr kumimoji="0" lang="en-GB" sz="1800" b="0" i="0" u="none" strike="noStrike" cap="none" normalizeH="0" baseline="0" dirty="0" smtClean="0">
                        <a:ln>
                          <a:noFill/>
                        </a:ln>
                        <a:solidFill>
                          <a:schemeClr val="bg1"/>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dirty="0" smtClean="0">
                          <a:ln>
                            <a:noFill/>
                          </a:ln>
                          <a:solidFill>
                            <a:schemeClr val="bg1"/>
                          </a:solidFill>
                          <a:effectLst/>
                          <a:latin typeface="Arial" charset="0"/>
                        </a:rPr>
                        <a:t>20</a:t>
                      </a:r>
                      <a:endParaRPr kumimoji="0" lang="en-GB" sz="1800" b="0" i="0" u="none" strike="noStrike" cap="none" normalizeH="0" baseline="0" dirty="0" smtClean="0">
                        <a:ln>
                          <a:noFill/>
                        </a:ln>
                        <a:solidFill>
                          <a:schemeClr val="bg1"/>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dirty="0" smtClean="0">
                          <a:ln>
                            <a:noFill/>
                          </a:ln>
                          <a:solidFill>
                            <a:schemeClr val="bg1"/>
                          </a:solidFill>
                          <a:effectLst/>
                          <a:latin typeface="Arial" charset="0"/>
                        </a:rPr>
                        <a:t>20</a:t>
                      </a:r>
                      <a:endParaRPr kumimoji="0" lang="en-GB" sz="1800" b="0" i="0" u="none" strike="noStrike" cap="none" normalizeH="0" baseline="0" dirty="0" smtClean="0">
                        <a:ln>
                          <a:noFill/>
                        </a:ln>
                        <a:solidFill>
                          <a:schemeClr val="bg1"/>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smtClean="0">
                          <a:ln>
                            <a:noFill/>
                          </a:ln>
                          <a:solidFill>
                            <a:schemeClr val="bg1"/>
                          </a:solidFill>
                          <a:effectLst/>
                          <a:latin typeface="Arial" charset="0"/>
                        </a:rPr>
                        <a:t>20</a:t>
                      </a:r>
                      <a:endParaRPr kumimoji="0" lang="en-GB" sz="1800" b="0" i="0" u="none" strike="noStrike" cap="none" normalizeH="0" baseline="0" smtClean="0">
                        <a:ln>
                          <a:noFill/>
                        </a:ln>
                        <a:solidFill>
                          <a:schemeClr val="bg1"/>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smtClean="0">
                          <a:ln>
                            <a:noFill/>
                          </a:ln>
                          <a:solidFill>
                            <a:srgbClr val="000000"/>
                          </a:solidFill>
                          <a:effectLst/>
                          <a:latin typeface="Arial" charset="0"/>
                        </a:rPr>
                        <a:t>15</a:t>
                      </a:r>
                      <a:endParaRPr kumimoji="0" lang="en-GB" sz="1800" b="0" i="0" u="none" strike="noStrike" cap="none" normalizeH="0" baseline="0" smtClean="0">
                        <a:ln>
                          <a:noFill/>
                        </a:ln>
                        <a:solidFill>
                          <a:schemeClr val="accent2"/>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3"/>
                  </a:ext>
                </a:extLst>
              </a:tr>
              <a:tr h="6461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dirty="0" smtClean="0">
                          <a:ln>
                            <a:noFill/>
                          </a:ln>
                          <a:solidFill>
                            <a:schemeClr val="bg1"/>
                          </a:solidFill>
                          <a:effectLst/>
                          <a:latin typeface="Arial" charset="0"/>
                        </a:rPr>
                        <a:t>Total sperm count (10</a:t>
                      </a:r>
                      <a:r>
                        <a:rPr kumimoji="0" lang="en-ZA" sz="1800" b="0" i="0" u="none" strike="noStrike" cap="none" normalizeH="0" baseline="30000" dirty="0" smtClean="0">
                          <a:ln>
                            <a:noFill/>
                          </a:ln>
                          <a:solidFill>
                            <a:schemeClr val="bg1"/>
                          </a:solidFill>
                          <a:effectLst/>
                          <a:latin typeface="Arial" charset="0"/>
                        </a:rPr>
                        <a:t>6</a:t>
                      </a:r>
                      <a:r>
                        <a:rPr kumimoji="0" lang="en-ZA" sz="1800" b="0" i="0" u="none" strike="noStrike" cap="none" normalizeH="0" baseline="0" dirty="0" smtClean="0">
                          <a:ln>
                            <a:noFill/>
                          </a:ln>
                          <a:solidFill>
                            <a:schemeClr val="bg1"/>
                          </a:solidFill>
                          <a:effectLst/>
                          <a:latin typeface="Arial" charset="0"/>
                        </a:rPr>
                        <a:t>)</a:t>
                      </a:r>
                      <a:endParaRPr kumimoji="0" lang="en-GB" sz="1800" b="0" i="0" u="none" strike="noStrike" cap="none" normalizeH="0" baseline="0" dirty="0" smtClean="0">
                        <a:ln>
                          <a:noFill/>
                        </a:ln>
                        <a:solidFill>
                          <a:schemeClr val="bg1"/>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dirty="0" smtClean="0">
                          <a:ln>
                            <a:noFill/>
                          </a:ln>
                          <a:solidFill>
                            <a:schemeClr val="bg1"/>
                          </a:solidFill>
                          <a:effectLst/>
                          <a:latin typeface="Arial" charset="0"/>
                        </a:rPr>
                        <a:t>40</a:t>
                      </a:r>
                      <a:endParaRPr kumimoji="0" lang="en-GB" sz="1800" b="0" i="0" u="none" strike="noStrike" cap="none" normalizeH="0" baseline="0" dirty="0" smtClean="0">
                        <a:ln>
                          <a:noFill/>
                        </a:ln>
                        <a:solidFill>
                          <a:schemeClr val="bg1"/>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dirty="0" smtClean="0">
                          <a:ln>
                            <a:noFill/>
                          </a:ln>
                          <a:solidFill>
                            <a:schemeClr val="bg1"/>
                          </a:solidFill>
                          <a:effectLst/>
                          <a:latin typeface="Arial" charset="0"/>
                        </a:rPr>
                        <a:t>40</a:t>
                      </a:r>
                      <a:endParaRPr kumimoji="0" lang="en-GB" sz="1800" b="0" i="0" u="none" strike="noStrike" cap="none" normalizeH="0" baseline="0" dirty="0" smtClean="0">
                        <a:ln>
                          <a:noFill/>
                        </a:ln>
                        <a:solidFill>
                          <a:schemeClr val="bg1"/>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smtClean="0">
                          <a:ln>
                            <a:noFill/>
                          </a:ln>
                          <a:solidFill>
                            <a:schemeClr val="bg1"/>
                          </a:solidFill>
                          <a:effectLst/>
                          <a:latin typeface="Arial" charset="0"/>
                        </a:rPr>
                        <a:t>40</a:t>
                      </a:r>
                      <a:endParaRPr kumimoji="0" lang="en-GB" sz="1800" b="0" i="0" u="none" strike="noStrike" cap="none" normalizeH="0" baseline="0" smtClean="0">
                        <a:ln>
                          <a:noFill/>
                        </a:ln>
                        <a:solidFill>
                          <a:schemeClr val="bg1"/>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dirty="0" smtClean="0">
                          <a:ln>
                            <a:noFill/>
                          </a:ln>
                          <a:solidFill>
                            <a:srgbClr val="000000"/>
                          </a:solidFill>
                          <a:effectLst/>
                          <a:latin typeface="Arial" charset="0"/>
                        </a:rPr>
                        <a:t>39</a:t>
                      </a:r>
                      <a:endParaRPr kumimoji="0" lang="en-GB" sz="1800" b="0" i="0" u="none" strike="noStrike" cap="none" normalizeH="0" baseline="0" dirty="0" smtClean="0">
                        <a:ln>
                          <a:noFill/>
                        </a:ln>
                        <a:solidFill>
                          <a:schemeClr val="accent2"/>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4"/>
                  </a:ext>
                </a:extLst>
              </a:tr>
              <a:tr h="6477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smtClean="0">
                          <a:ln>
                            <a:noFill/>
                          </a:ln>
                          <a:solidFill>
                            <a:schemeClr val="bg1"/>
                          </a:solidFill>
                          <a:effectLst/>
                          <a:latin typeface="Arial" charset="0"/>
                        </a:rPr>
                        <a:t>Motility (% progressive)</a:t>
                      </a:r>
                      <a:endParaRPr kumimoji="0" lang="en-GB" sz="1800" b="0" i="0" u="none" strike="noStrike" cap="none" normalizeH="0" baseline="0" smtClean="0">
                        <a:ln>
                          <a:noFill/>
                        </a:ln>
                        <a:solidFill>
                          <a:schemeClr val="bg1"/>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smtClean="0">
                          <a:ln>
                            <a:noFill/>
                          </a:ln>
                          <a:solidFill>
                            <a:schemeClr val="bg1"/>
                          </a:solidFill>
                          <a:effectLst/>
                          <a:latin typeface="Arial" charset="0"/>
                        </a:rPr>
                        <a:t>50</a:t>
                      </a:r>
                      <a:endParaRPr kumimoji="0" lang="en-GB" sz="1800" b="0" i="0" u="none" strike="noStrike" cap="none" normalizeH="0" baseline="0" smtClean="0">
                        <a:ln>
                          <a:noFill/>
                        </a:ln>
                        <a:solidFill>
                          <a:schemeClr val="bg1"/>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dirty="0" smtClean="0">
                          <a:ln>
                            <a:noFill/>
                          </a:ln>
                          <a:solidFill>
                            <a:schemeClr val="bg1"/>
                          </a:solidFill>
                          <a:effectLst/>
                          <a:latin typeface="Arial" charset="0"/>
                        </a:rPr>
                        <a:t>50</a:t>
                      </a:r>
                      <a:endParaRPr kumimoji="0" lang="en-GB" sz="1800" b="0" i="0" u="none" strike="noStrike" cap="none" normalizeH="0" baseline="0" dirty="0" smtClean="0">
                        <a:ln>
                          <a:noFill/>
                        </a:ln>
                        <a:solidFill>
                          <a:schemeClr val="bg1"/>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dirty="0" smtClean="0">
                          <a:ln>
                            <a:noFill/>
                          </a:ln>
                          <a:solidFill>
                            <a:schemeClr val="bg1"/>
                          </a:solidFill>
                          <a:effectLst/>
                          <a:latin typeface="Arial" charset="0"/>
                        </a:rPr>
                        <a:t>50</a:t>
                      </a:r>
                      <a:endParaRPr kumimoji="0" lang="en-GB" sz="1800" b="0" i="0" u="none" strike="noStrike" cap="none" normalizeH="0" baseline="0" dirty="0" smtClean="0">
                        <a:ln>
                          <a:noFill/>
                        </a:ln>
                        <a:solidFill>
                          <a:schemeClr val="bg1"/>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dirty="0" smtClean="0">
                          <a:ln>
                            <a:noFill/>
                          </a:ln>
                          <a:solidFill>
                            <a:srgbClr val="000000"/>
                          </a:solidFill>
                          <a:effectLst/>
                          <a:latin typeface="Arial" charset="0"/>
                        </a:rPr>
                        <a:t>32</a:t>
                      </a:r>
                      <a:endParaRPr kumimoji="0" lang="en-GB" sz="1800" b="0" i="0" u="none" strike="noStrike" cap="none" normalizeH="0" baseline="0" dirty="0" smtClean="0">
                        <a:ln>
                          <a:noFill/>
                        </a:ln>
                        <a:solidFill>
                          <a:schemeClr val="accent2"/>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5"/>
                  </a:ext>
                </a:extLst>
              </a:tr>
              <a:tr h="64460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smtClean="0">
                          <a:ln>
                            <a:noFill/>
                          </a:ln>
                          <a:solidFill>
                            <a:schemeClr val="bg1"/>
                          </a:solidFill>
                          <a:effectLst/>
                          <a:latin typeface="Arial" charset="0"/>
                        </a:rPr>
                        <a:t>Vitality (% live)</a:t>
                      </a:r>
                      <a:endParaRPr kumimoji="0" lang="en-GB" sz="1800" b="0" i="0" u="none" strike="noStrike" cap="none" normalizeH="0" baseline="0" smtClean="0">
                        <a:ln>
                          <a:noFill/>
                        </a:ln>
                        <a:solidFill>
                          <a:schemeClr val="bg1"/>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smtClean="0">
                          <a:ln>
                            <a:noFill/>
                          </a:ln>
                          <a:solidFill>
                            <a:schemeClr val="bg1"/>
                          </a:solidFill>
                          <a:effectLst/>
                          <a:latin typeface="Arial" charset="0"/>
                        </a:rPr>
                        <a:t>50</a:t>
                      </a:r>
                      <a:endParaRPr kumimoji="0" lang="en-GB" sz="1800" b="0" i="0" u="none" strike="noStrike" cap="none" normalizeH="0" baseline="0" smtClean="0">
                        <a:ln>
                          <a:noFill/>
                        </a:ln>
                        <a:solidFill>
                          <a:schemeClr val="bg1"/>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dirty="0" smtClean="0">
                          <a:ln>
                            <a:noFill/>
                          </a:ln>
                          <a:solidFill>
                            <a:schemeClr val="bg1"/>
                          </a:solidFill>
                          <a:effectLst/>
                          <a:latin typeface="Arial" charset="0"/>
                        </a:rPr>
                        <a:t>75</a:t>
                      </a:r>
                      <a:endParaRPr kumimoji="0" lang="en-GB" sz="1800" b="0" i="0" u="none" strike="noStrike" cap="none" normalizeH="0" baseline="0" dirty="0" smtClean="0">
                        <a:ln>
                          <a:noFill/>
                        </a:ln>
                        <a:solidFill>
                          <a:schemeClr val="bg1"/>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dirty="0" smtClean="0">
                          <a:ln>
                            <a:noFill/>
                          </a:ln>
                          <a:solidFill>
                            <a:schemeClr val="bg1"/>
                          </a:solidFill>
                          <a:effectLst/>
                          <a:latin typeface="Arial" charset="0"/>
                        </a:rPr>
                        <a:t>75</a:t>
                      </a:r>
                      <a:endParaRPr kumimoji="0" lang="en-GB" sz="1800" b="0" i="0" u="none" strike="noStrike" cap="none" normalizeH="0" baseline="0" dirty="0" smtClean="0">
                        <a:ln>
                          <a:noFill/>
                        </a:ln>
                        <a:solidFill>
                          <a:schemeClr val="bg1"/>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1800" b="0" i="0" u="none" strike="noStrike" cap="none" normalizeH="0" baseline="0" dirty="0" smtClean="0">
                          <a:ln>
                            <a:noFill/>
                          </a:ln>
                          <a:solidFill>
                            <a:srgbClr val="000000"/>
                          </a:solidFill>
                          <a:effectLst/>
                          <a:latin typeface="Arial" charset="0"/>
                        </a:rPr>
                        <a:t>58</a:t>
                      </a:r>
                      <a:endParaRPr kumimoji="0" lang="en-GB" sz="1800" b="0" i="0" u="none" strike="noStrike" cap="none" normalizeH="0" baseline="0" dirty="0" smtClean="0">
                        <a:ln>
                          <a:noFill/>
                        </a:ln>
                        <a:solidFill>
                          <a:schemeClr val="accent2"/>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6"/>
                  </a:ext>
                </a:extLst>
              </a:tr>
              <a:tr h="82306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ZA" sz="2400" b="1" i="0" u="none" strike="noStrike" cap="none" normalizeH="0" baseline="0" smtClean="0">
                          <a:ln>
                            <a:noFill/>
                          </a:ln>
                          <a:solidFill>
                            <a:srgbClr val="000000"/>
                          </a:solidFill>
                          <a:effectLst/>
                          <a:latin typeface="Arial" charset="0"/>
                        </a:rPr>
                        <a:t>Morphology (% normal)</a:t>
                      </a:r>
                      <a:endParaRPr kumimoji="0" lang="en-GB" sz="2400" b="1" i="0" u="none" strike="noStrike" cap="none" normalizeH="0" baseline="0" smtClean="0">
                        <a:ln>
                          <a:noFill/>
                        </a:ln>
                        <a:solidFill>
                          <a:schemeClr val="bg2"/>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2400" b="1" i="0" u="none" strike="noStrike" cap="none" normalizeH="0" baseline="0" smtClean="0">
                          <a:ln>
                            <a:noFill/>
                          </a:ln>
                          <a:solidFill>
                            <a:srgbClr val="000000"/>
                          </a:solidFill>
                          <a:effectLst/>
                          <a:latin typeface="Arial" charset="0"/>
                        </a:rPr>
                        <a:t>50</a:t>
                      </a:r>
                      <a:endParaRPr kumimoji="0" lang="en-GB" sz="2400" b="1" i="0" u="none" strike="noStrike" cap="none" normalizeH="0" baseline="0" smtClean="0">
                        <a:ln>
                          <a:noFill/>
                        </a:ln>
                        <a:solidFill>
                          <a:schemeClr val="bg2"/>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2400" b="1" i="0" u="none" strike="noStrike" cap="none" normalizeH="0" baseline="0" smtClean="0">
                          <a:ln>
                            <a:noFill/>
                          </a:ln>
                          <a:solidFill>
                            <a:srgbClr val="000000"/>
                          </a:solidFill>
                          <a:effectLst/>
                          <a:latin typeface="Arial" charset="0"/>
                        </a:rPr>
                        <a:t>30</a:t>
                      </a:r>
                      <a:endParaRPr kumimoji="0" lang="en-GB" sz="2400" b="1" i="0" u="none" strike="noStrike" cap="none" normalizeH="0" baseline="0" smtClean="0">
                        <a:ln>
                          <a:noFill/>
                        </a:ln>
                        <a:solidFill>
                          <a:schemeClr val="bg2"/>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2400" b="1" i="0" u="none" strike="noStrike" cap="none" normalizeH="0" baseline="0" dirty="0" smtClean="0">
                          <a:ln>
                            <a:noFill/>
                          </a:ln>
                          <a:solidFill>
                            <a:srgbClr val="000000"/>
                          </a:solidFill>
                          <a:effectLst/>
                          <a:latin typeface="Arial" charset="0"/>
                        </a:rPr>
                        <a:t>(15)</a:t>
                      </a:r>
                      <a:endParaRPr kumimoji="0" lang="en-GB" sz="2400" b="1" i="0" u="none" strike="noStrike" cap="none" normalizeH="0" baseline="0" dirty="0" smtClean="0">
                        <a:ln>
                          <a:noFill/>
                        </a:ln>
                        <a:solidFill>
                          <a:schemeClr val="bg2"/>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ZA" sz="2800" b="1" i="0" u="none" strike="noStrike" cap="none" normalizeH="0" baseline="0" dirty="0" smtClean="0">
                          <a:ln>
                            <a:noFill/>
                          </a:ln>
                          <a:solidFill>
                            <a:srgbClr val="000000"/>
                          </a:solidFill>
                          <a:effectLst/>
                          <a:latin typeface="Arial" charset="0"/>
                        </a:rPr>
                        <a:t>4</a:t>
                      </a:r>
                      <a:endParaRPr kumimoji="0" lang="en-GB" sz="2800" b="1" i="0" u="none" strike="noStrike" cap="none" normalizeH="0" baseline="0" dirty="0" smtClean="0">
                        <a:ln>
                          <a:noFill/>
                        </a:ln>
                        <a:solidFill>
                          <a:schemeClr val="accent2"/>
                        </a:solidFill>
                        <a:effectLst/>
                        <a:latin typeface="Arial" charset="0"/>
                      </a:endParaRPr>
                    </a:p>
                  </a:txBody>
                  <a:tcPr marL="91448" marR="91448" marT="45726" marB="4572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7"/>
                  </a:ext>
                </a:extLst>
              </a:tr>
            </a:tbl>
          </a:graphicData>
        </a:graphic>
      </p:graphicFrame>
      <p:sp>
        <p:nvSpPr>
          <p:cNvPr id="5" name="Text Box 117"/>
          <p:cNvSpPr txBox="1">
            <a:spLocks noChangeArrowheads="1"/>
          </p:cNvSpPr>
          <p:nvPr/>
        </p:nvSpPr>
        <p:spPr bwMode="auto">
          <a:xfrm>
            <a:off x="661164" y="6531842"/>
            <a:ext cx="48958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ZA" altLang="en-US" sz="1600" dirty="0"/>
              <a:t>Cooper, 2007 (ESHRE campus meeting)</a:t>
            </a:r>
            <a:endParaRPr lang="en-GB" altLang="en-US" sz="1600" dirty="0"/>
          </a:p>
        </p:txBody>
      </p:sp>
    </p:spTree>
    <p:extLst>
      <p:ext uri="{BB962C8B-B14F-4D97-AF65-F5344CB8AC3E}">
        <p14:creationId xmlns:p14="http://schemas.microsoft.com/office/powerpoint/2010/main" val="16198866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imes New Roman" panose="02020603050405020304" pitchFamily="18" charset="0"/>
                <a:cs typeface="Times New Roman" panose="02020603050405020304" pitchFamily="18" charset="0"/>
              </a:rPr>
              <a:t>For the diagnosis of male subfertility, the total motile sperm count (TMSC) can be calculated from the semen analysis:</a:t>
            </a:r>
            <a:br>
              <a:rPr lang="en-US" sz="24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volume (ml) × concentration (10*6/ml) × progressive motility (%</a:t>
            </a:r>
            <a:r>
              <a:rPr lang="en-US" sz="2000" dirty="0" smtClean="0">
                <a:latin typeface="Times New Roman" panose="02020603050405020304" pitchFamily="18" charset="0"/>
                <a:cs typeface="Times New Roman" panose="02020603050405020304" pitchFamily="18" charset="0"/>
              </a:rPr>
              <a:t>)</a:t>
            </a:r>
            <a:endParaRPr lang="en-US" sz="2000" dirty="0"/>
          </a:p>
        </p:txBody>
      </p:sp>
      <p:sp>
        <p:nvSpPr>
          <p:cNvPr id="3" name="Content Placeholder 2"/>
          <p:cNvSpPr>
            <a:spLocks noGrp="1"/>
          </p:cNvSpPr>
          <p:nvPr>
            <p:ph idx="1"/>
          </p:nvPr>
        </p:nvSpPr>
        <p:spPr/>
        <p:txBody>
          <a:bodyPr>
            <a:normAutofit fontScale="62500" lnSpcReduction="20000"/>
          </a:bodyPr>
          <a:lstStyle/>
          <a:p>
            <a:r>
              <a:rPr lang="en-US" dirty="0">
                <a:latin typeface="Times New Roman" panose="02020603050405020304" pitchFamily="18" charset="0"/>
                <a:cs typeface="Times New Roman" panose="02020603050405020304" pitchFamily="18" charset="0"/>
              </a:rPr>
              <a:t>Three crude groups of male subfertility: </a:t>
            </a:r>
          </a:p>
          <a:p>
            <a:r>
              <a:rPr lang="en-US" b="1" dirty="0">
                <a:latin typeface="Times New Roman" panose="02020603050405020304" pitchFamily="18" charset="0"/>
                <a:cs typeface="Times New Roman" panose="02020603050405020304" pitchFamily="18" charset="0"/>
              </a:rPr>
              <a:t>Mild</a:t>
            </a:r>
            <a:r>
              <a:rPr lang="en-US" dirty="0">
                <a:latin typeface="Times New Roman" panose="02020603050405020304" pitchFamily="18" charset="0"/>
                <a:cs typeface="Times New Roman" panose="02020603050405020304" pitchFamily="18" charset="0"/>
              </a:rPr>
              <a:t> male subfertility with a TMSC &gt; 3 × 10*6</a:t>
            </a:r>
          </a:p>
          <a:p>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Moderat</a:t>
            </a:r>
            <a:r>
              <a:rPr lang="en-US" dirty="0">
                <a:latin typeface="Times New Roman" panose="02020603050405020304" pitchFamily="18" charset="0"/>
                <a:cs typeface="Times New Roman" panose="02020603050405020304" pitchFamily="18" charset="0"/>
              </a:rPr>
              <a:t>e male subfertility with a TMSC 1–3×10*6</a:t>
            </a:r>
          </a:p>
          <a:p>
            <a:r>
              <a:rPr lang="en-US" b="1" dirty="0">
                <a:latin typeface="Times New Roman" panose="02020603050405020304" pitchFamily="18" charset="0"/>
                <a:cs typeface="Times New Roman" panose="02020603050405020304" pitchFamily="18" charset="0"/>
              </a:rPr>
              <a:t>Severe</a:t>
            </a:r>
            <a:r>
              <a:rPr lang="en-US" dirty="0">
                <a:latin typeface="Times New Roman" panose="02020603050405020304" pitchFamily="18" charset="0"/>
                <a:cs typeface="Times New Roman" panose="02020603050405020304" pitchFamily="18" charset="0"/>
              </a:rPr>
              <a:t> male subfertility with a TMSC &lt; 1 × 10*6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male subfertility is diagnosed, semen </a:t>
            </a:r>
            <a:r>
              <a:rPr lang="en-US" b="1" dirty="0">
                <a:latin typeface="Times New Roman" panose="02020603050405020304" pitchFamily="18" charset="0"/>
                <a:cs typeface="Times New Roman" panose="02020603050405020304" pitchFamily="18" charset="0"/>
              </a:rPr>
              <a:t>preparation</a:t>
            </a:r>
            <a:r>
              <a:rPr lang="en-US" dirty="0">
                <a:latin typeface="Times New Roman" panose="02020603050405020304" pitchFamily="18" charset="0"/>
                <a:cs typeface="Times New Roman" panose="02020603050405020304" pitchFamily="18" charset="0"/>
              </a:rPr>
              <a:t> should be part of the fertility work-up to establish the so-called, </a:t>
            </a:r>
            <a:r>
              <a:rPr lang="en-US" b="1" dirty="0" err="1">
                <a:latin typeface="Times New Roman" panose="02020603050405020304" pitchFamily="18" charset="0"/>
                <a:cs typeface="Times New Roman" panose="02020603050405020304" pitchFamily="18" charset="0"/>
              </a:rPr>
              <a:t>postwash</a:t>
            </a:r>
            <a:r>
              <a:rPr lang="en-US" b="1" dirty="0">
                <a:latin typeface="Times New Roman" panose="02020603050405020304" pitchFamily="18" charset="0"/>
                <a:cs typeface="Times New Roman" panose="02020603050405020304" pitchFamily="18" charset="0"/>
              </a:rPr>
              <a:t> TMSC</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In the mild and moderate group, IUI can be considered if the </a:t>
            </a:r>
            <a:r>
              <a:rPr lang="en-US" dirty="0" err="1">
                <a:latin typeface="Times New Roman" panose="02020603050405020304" pitchFamily="18" charset="0"/>
                <a:cs typeface="Times New Roman" panose="02020603050405020304" pitchFamily="18" charset="0"/>
              </a:rPr>
              <a:t>postwash</a:t>
            </a:r>
            <a:r>
              <a:rPr lang="en-US" dirty="0">
                <a:latin typeface="Times New Roman" panose="02020603050405020304" pitchFamily="18" charset="0"/>
                <a:cs typeface="Times New Roman" panose="02020603050405020304" pitchFamily="18" charset="0"/>
              </a:rPr>
              <a:t> TMSC lies between 0.8×10*6 and 5×10*6 motile spermatozoa. This implicates that in the moderate male subfertility group IUI can seldom be performed, because there is an approximate loss of motile spermatozoa of 70% with preparation.</a:t>
            </a:r>
          </a:p>
          <a:p>
            <a:r>
              <a:rPr lang="en-US" dirty="0">
                <a:latin typeface="Times New Roman" panose="02020603050405020304" pitchFamily="18" charset="0"/>
                <a:cs typeface="Times New Roman" panose="02020603050405020304" pitchFamily="18" charset="0"/>
              </a:rPr>
              <a:t> The amount of motile spermatozoa after preparation depends on the preparation technique used. </a:t>
            </a:r>
          </a:p>
          <a:p>
            <a:endParaRPr lang="en-US" dirty="0"/>
          </a:p>
        </p:txBody>
      </p:sp>
    </p:spTree>
    <p:extLst>
      <p:ext uri="{BB962C8B-B14F-4D97-AF65-F5344CB8AC3E}">
        <p14:creationId xmlns:p14="http://schemas.microsoft.com/office/powerpoint/2010/main" val="104241319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New Roman" panose="02020603050405020304" pitchFamily="18" charset="0"/>
                <a:cs typeface="Times New Roman" panose="02020603050405020304" pitchFamily="18" charset="0"/>
              </a:rPr>
              <a:t>Sperm preparation </a:t>
            </a:r>
            <a:endParaRPr lang="en-US" dirty="0"/>
          </a:p>
        </p:txBody>
      </p:sp>
      <p:sp>
        <p:nvSpPr>
          <p:cNvPr id="3" name="Content Placeholder 2"/>
          <p:cNvSpPr>
            <a:spLocks noGrp="1"/>
          </p:cNvSpPr>
          <p:nvPr>
            <p:ph idx="1"/>
          </p:nvPr>
        </p:nvSpPr>
        <p:spPr/>
        <p:txBody>
          <a:bodyPr>
            <a:normAutofit fontScale="92500" lnSpcReduction="20000"/>
          </a:bodyPr>
          <a:lstStyle/>
          <a:p>
            <a:pPr>
              <a:lnSpc>
                <a:spcPct val="80000"/>
              </a:lnSpc>
              <a:defRPr/>
            </a:pPr>
            <a:r>
              <a:rPr lang="en-US" dirty="0">
                <a:latin typeface="Times New Roman" panose="02020603050405020304" pitchFamily="18" charset="0"/>
                <a:cs typeface="Times New Roman" panose="02020603050405020304" pitchFamily="18" charset="0"/>
              </a:rPr>
              <a:t>The semen is a mixture of motile and dead spermatozoa with cells, cellular debris and sometimes micro-organisms present. </a:t>
            </a:r>
          </a:p>
          <a:p>
            <a:pPr>
              <a:lnSpc>
                <a:spcPct val="80000"/>
              </a:lnSpc>
              <a:defRPr/>
            </a:pPr>
            <a:r>
              <a:rPr lang="en-US" dirty="0">
                <a:latin typeface="Times New Roman" panose="02020603050405020304" pitchFamily="18" charset="0"/>
                <a:cs typeface="Times New Roman" panose="02020603050405020304" pitchFamily="18" charset="0"/>
              </a:rPr>
              <a:t>A variety of methods have been developed to separate the motile sperms from the ejaculate. The most common methods are washing and centrifugation which has been shown to cause some damage to the sperm. </a:t>
            </a:r>
          </a:p>
          <a:p>
            <a:pPr>
              <a:lnSpc>
                <a:spcPct val="80000"/>
              </a:lnSpc>
              <a:defRPr/>
            </a:pPr>
            <a:r>
              <a:rPr lang="en-US" b="1" dirty="0">
                <a:latin typeface="Times New Roman" panose="02020603050405020304" pitchFamily="18" charset="0"/>
                <a:cs typeface="Times New Roman" panose="02020603050405020304" pitchFamily="18" charset="0"/>
              </a:rPr>
              <a:t>Simple sperm wash</a:t>
            </a:r>
          </a:p>
          <a:p>
            <a:pPr>
              <a:lnSpc>
                <a:spcPct val="80000"/>
              </a:lnSpc>
              <a:defRPr/>
            </a:pPr>
            <a:r>
              <a:rPr lang="en-US" b="1" dirty="0">
                <a:latin typeface="Times New Roman" panose="02020603050405020304" pitchFamily="18" charset="0"/>
                <a:cs typeface="Times New Roman" panose="02020603050405020304" pitchFamily="18" charset="0"/>
              </a:rPr>
              <a:t>Swim up</a:t>
            </a:r>
          </a:p>
          <a:p>
            <a:pPr>
              <a:lnSpc>
                <a:spcPct val="80000"/>
              </a:lnSpc>
              <a:defRPr/>
            </a:pPr>
            <a:r>
              <a:rPr lang="en-US" b="1" dirty="0">
                <a:latin typeface="Times New Roman" panose="02020603050405020304" pitchFamily="18" charset="0"/>
                <a:cs typeface="Times New Roman" panose="02020603050405020304" pitchFamily="18" charset="0"/>
              </a:rPr>
              <a:t>Gradient</a:t>
            </a:r>
          </a:p>
          <a:p>
            <a:pPr>
              <a:lnSpc>
                <a:spcPct val="80000"/>
              </a:lnSpc>
              <a:defRPr/>
            </a:pPr>
            <a:r>
              <a:rPr lang="en-US" dirty="0">
                <a:latin typeface="Times New Roman" panose="02020603050405020304" pitchFamily="18" charset="0"/>
                <a:cs typeface="Times New Roman" panose="02020603050405020304" pitchFamily="18" charset="0"/>
              </a:rPr>
              <a:t>All preparations should done in a laminar flow for sterility [Dale &amp; Elder, 1997].</a:t>
            </a:r>
          </a:p>
          <a:p>
            <a:pPr>
              <a:lnSpc>
                <a:spcPct val="80000"/>
              </a:lnSpc>
              <a:defRPr/>
            </a:pPr>
            <a:r>
              <a:rPr lang="en-US" dirty="0">
                <a:latin typeface="Times New Roman" panose="02020603050405020304" pitchFamily="18" charset="0"/>
                <a:cs typeface="Times New Roman" panose="02020603050405020304" pitchFamily="18" charset="0"/>
              </a:rPr>
              <a:t>The clean sperm suspension is used for IUI, IVF and ICSI and certain special sperm tests.</a:t>
            </a:r>
          </a:p>
          <a:p>
            <a:endParaRPr lang="en-US" dirty="0"/>
          </a:p>
        </p:txBody>
      </p:sp>
    </p:spTree>
    <p:extLst>
      <p:ext uri="{BB962C8B-B14F-4D97-AF65-F5344CB8AC3E}">
        <p14:creationId xmlns:p14="http://schemas.microsoft.com/office/powerpoint/2010/main" val="302040787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New Roman" panose="02020603050405020304" pitchFamily="18" charset="0"/>
                <a:cs typeface="Times New Roman" panose="02020603050405020304" pitchFamily="18" charset="0"/>
              </a:rPr>
              <a:t>Simple wash</a:t>
            </a:r>
            <a:endParaRPr lang="en-US" dirty="0"/>
          </a:p>
        </p:txBody>
      </p:sp>
      <p:sp>
        <p:nvSpPr>
          <p:cNvPr id="3" name="Content Placeholder 2"/>
          <p:cNvSpPr>
            <a:spLocks noGrp="1"/>
          </p:cNvSpPr>
          <p:nvPr>
            <p:ph idx="1"/>
          </p:nvPr>
        </p:nvSpPr>
        <p:spPr/>
        <p:txBody>
          <a:bodyPr>
            <a:normAutofit fontScale="62500" lnSpcReduction="20000"/>
          </a:bodyPr>
          <a:lstStyle/>
          <a:p>
            <a:pPr>
              <a:lnSpc>
                <a:spcPct val="80000"/>
              </a:lnSpc>
              <a:defRPr/>
            </a:pPr>
            <a:r>
              <a:rPr lang="en-US" dirty="0">
                <a:latin typeface="Times New Roman" panose="02020603050405020304" pitchFamily="18" charset="0"/>
                <a:cs typeface="Times New Roman" panose="02020603050405020304" pitchFamily="18" charset="0"/>
              </a:rPr>
              <a:t>This method is used if the semen sample is very poor. It mainly removes seminal plasma from the sperms. </a:t>
            </a:r>
          </a:p>
          <a:p>
            <a:pPr>
              <a:lnSpc>
                <a:spcPct val="80000"/>
              </a:lnSpc>
              <a:defRPr/>
            </a:pPr>
            <a:endParaRPr lang="en-US" dirty="0">
              <a:latin typeface="Times New Roman" panose="02020603050405020304" pitchFamily="18" charset="0"/>
              <a:cs typeface="Times New Roman" panose="02020603050405020304" pitchFamily="18" charset="0"/>
            </a:endParaRPr>
          </a:p>
          <a:p>
            <a:pPr>
              <a:lnSpc>
                <a:spcPct val="80000"/>
              </a:lnSpc>
              <a:defRPr/>
            </a:pPr>
            <a:r>
              <a:rPr lang="en-US" dirty="0">
                <a:latin typeface="Times New Roman" panose="02020603050405020304" pitchFamily="18" charset="0"/>
                <a:cs typeface="Times New Roman" panose="02020603050405020304" pitchFamily="18" charset="0"/>
              </a:rPr>
              <a:t>One volume of semen is placed in a 15 ml test tube and diluted with 2 volume of culture medium. The tube is gently inverted twice to mix the components. </a:t>
            </a:r>
          </a:p>
          <a:p>
            <a:pPr>
              <a:lnSpc>
                <a:spcPct val="80000"/>
              </a:lnSpc>
              <a:defRPr/>
            </a:pPr>
            <a:endParaRPr lang="en-US" dirty="0">
              <a:latin typeface="Times New Roman" panose="02020603050405020304" pitchFamily="18" charset="0"/>
              <a:cs typeface="Times New Roman" panose="02020603050405020304" pitchFamily="18" charset="0"/>
            </a:endParaRPr>
          </a:p>
          <a:p>
            <a:pPr>
              <a:lnSpc>
                <a:spcPct val="80000"/>
              </a:lnSpc>
              <a:defRPr/>
            </a:pPr>
            <a:r>
              <a:rPr lang="en-US" dirty="0">
                <a:latin typeface="Times New Roman" panose="02020603050405020304" pitchFamily="18" charset="0"/>
                <a:cs typeface="Times New Roman" panose="02020603050405020304" pitchFamily="18" charset="0"/>
              </a:rPr>
              <a:t>The tube is then centrifuged at 250-300g for 5-7 min.</a:t>
            </a:r>
          </a:p>
          <a:p>
            <a:pPr>
              <a:lnSpc>
                <a:spcPct val="80000"/>
              </a:lnSpc>
              <a:defRPr/>
            </a:pPr>
            <a:endParaRPr lang="en-US" dirty="0">
              <a:latin typeface="Times New Roman" panose="02020603050405020304" pitchFamily="18" charset="0"/>
              <a:cs typeface="Times New Roman" panose="02020603050405020304" pitchFamily="18" charset="0"/>
            </a:endParaRPr>
          </a:p>
          <a:p>
            <a:pPr>
              <a:lnSpc>
                <a:spcPct val="80000"/>
              </a:lnSpc>
              <a:defRPr/>
            </a:pPr>
            <a:r>
              <a:rPr lang="en-US" dirty="0">
                <a:latin typeface="Times New Roman" panose="02020603050405020304" pitchFamily="18" charset="0"/>
                <a:cs typeface="Times New Roman" panose="02020603050405020304" pitchFamily="18" charset="0"/>
              </a:rPr>
              <a:t>The supernatant is removed and the pellet is re-suspended in 2 ml of culture medium.</a:t>
            </a:r>
          </a:p>
          <a:p>
            <a:pPr>
              <a:lnSpc>
                <a:spcPct val="80000"/>
              </a:lnSpc>
              <a:defRPr/>
            </a:pPr>
            <a:endParaRPr lang="en-US" dirty="0">
              <a:latin typeface="Times New Roman" panose="02020603050405020304" pitchFamily="18" charset="0"/>
              <a:cs typeface="Times New Roman" panose="02020603050405020304" pitchFamily="18" charset="0"/>
            </a:endParaRPr>
          </a:p>
          <a:p>
            <a:pPr>
              <a:lnSpc>
                <a:spcPct val="80000"/>
              </a:lnSpc>
              <a:defRPr/>
            </a:pPr>
            <a:r>
              <a:rPr lang="en-US" dirty="0">
                <a:latin typeface="Times New Roman" panose="02020603050405020304" pitchFamily="18" charset="0"/>
                <a:cs typeface="Times New Roman" panose="02020603050405020304" pitchFamily="18" charset="0"/>
              </a:rPr>
              <a:t>The centrifugation is repeated at 250-300g for 5-7 min and the supernatant removed. About 0.4 ml of media is added to the final sperm pellet for re-suspension. </a:t>
            </a:r>
          </a:p>
          <a:p>
            <a:pPr>
              <a:lnSpc>
                <a:spcPct val="80000"/>
              </a:lnSpc>
              <a:defRPr/>
            </a:pPr>
            <a:r>
              <a:rPr lang="en-US" dirty="0">
                <a:latin typeface="Times New Roman" panose="02020603050405020304" pitchFamily="18" charset="0"/>
                <a:cs typeface="Times New Roman" panose="02020603050405020304" pitchFamily="18" charset="0"/>
              </a:rPr>
              <a:t>The sample is suited for intra-cervical insemination</a:t>
            </a:r>
          </a:p>
          <a:p>
            <a:endParaRPr lang="en-US" dirty="0"/>
          </a:p>
        </p:txBody>
      </p:sp>
    </p:spTree>
    <p:extLst>
      <p:ext uri="{BB962C8B-B14F-4D97-AF65-F5344CB8AC3E}">
        <p14:creationId xmlns:p14="http://schemas.microsoft.com/office/powerpoint/2010/main" val="8019317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New Roman" panose="02020603050405020304" pitchFamily="18" charset="0"/>
                <a:cs typeface="Times New Roman" panose="02020603050405020304" pitchFamily="18" charset="0"/>
              </a:rPr>
              <a:t>Swim up method</a:t>
            </a:r>
            <a:endParaRPr lang="en-US" dirty="0"/>
          </a:p>
        </p:txBody>
      </p:sp>
      <p:sp>
        <p:nvSpPr>
          <p:cNvPr id="3" name="Content Placeholder 2"/>
          <p:cNvSpPr>
            <a:spLocks noGrp="1"/>
          </p:cNvSpPr>
          <p:nvPr>
            <p:ph idx="1"/>
          </p:nvPr>
        </p:nvSpPr>
        <p:spPr/>
        <p:txBody>
          <a:bodyPr>
            <a:normAutofit fontScale="85000" lnSpcReduction="20000"/>
          </a:bodyPr>
          <a:lstStyle/>
          <a:p>
            <a:pPr>
              <a:lnSpc>
                <a:spcPct val="80000"/>
              </a:lnSpc>
              <a:defRPr/>
            </a:pPr>
            <a:r>
              <a:rPr lang="en-US" dirty="0">
                <a:latin typeface="Times New Roman" panose="02020603050405020304" pitchFamily="18" charset="0"/>
                <a:cs typeface="Times New Roman" panose="02020603050405020304" pitchFamily="18" charset="0"/>
              </a:rPr>
              <a:t>This technique relies on the ability of the sperms to swim. This method is suitable for semen with high to moderate motility.</a:t>
            </a:r>
          </a:p>
          <a:p>
            <a:pPr>
              <a:lnSpc>
                <a:spcPct val="80000"/>
              </a:lnSpc>
              <a:defRPr/>
            </a:pPr>
            <a:r>
              <a:rPr lang="en-US" dirty="0">
                <a:latin typeface="Times New Roman" panose="02020603050405020304" pitchFamily="18" charset="0"/>
                <a:cs typeface="Times New Roman" panose="02020603050405020304" pitchFamily="18" charset="0"/>
              </a:rPr>
              <a:t>Semen is diluted with 1:2 ratio of culture medium and centrifuged at 250-300g for 5-7 min.</a:t>
            </a:r>
          </a:p>
          <a:p>
            <a:pPr>
              <a:lnSpc>
                <a:spcPct val="80000"/>
              </a:lnSpc>
              <a:defRPr/>
            </a:pPr>
            <a:r>
              <a:rPr lang="en-US" dirty="0">
                <a:latin typeface="Times New Roman" panose="02020603050405020304" pitchFamily="18" charset="0"/>
                <a:cs typeface="Times New Roman" panose="02020603050405020304" pitchFamily="18" charset="0"/>
              </a:rPr>
              <a:t>The supernatant is removed leaving the pellet. </a:t>
            </a:r>
          </a:p>
          <a:p>
            <a:pPr>
              <a:lnSpc>
                <a:spcPct val="80000"/>
              </a:lnSpc>
              <a:defRPr/>
            </a:pPr>
            <a:r>
              <a:rPr lang="en-US" dirty="0">
                <a:latin typeface="Times New Roman" panose="02020603050405020304" pitchFamily="18" charset="0"/>
                <a:cs typeface="Times New Roman" panose="02020603050405020304" pitchFamily="18" charset="0"/>
              </a:rPr>
              <a:t>Pipette 0.8-1 ml of media into a new test tube. Carefully layer the semen pellet beneath the media.</a:t>
            </a:r>
          </a:p>
          <a:p>
            <a:pPr>
              <a:lnSpc>
                <a:spcPct val="80000"/>
              </a:lnSpc>
              <a:defRPr/>
            </a:pPr>
            <a:r>
              <a:rPr lang="en-US" dirty="0">
                <a:latin typeface="Times New Roman" panose="02020603050405020304" pitchFamily="18" charset="0"/>
                <a:cs typeface="Times New Roman" panose="02020603050405020304" pitchFamily="18" charset="0"/>
              </a:rPr>
              <a:t>Stand at 37</a:t>
            </a:r>
            <a:r>
              <a:rPr lang="en-US" baseline="3000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 for 45-60 min. Placement of tube at 45</a:t>
            </a:r>
            <a:r>
              <a:rPr lang="en-US" baseline="3000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angle creates a larger surface area for sperms to swim-up.</a:t>
            </a:r>
          </a:p>
          <a:p>
            <a:pPr>
              <a:lnSpc>
                <a:spcPct val="80000"/>
              </a:lnSpc>
              <a:defRPr/>
            </a:pPr>
            <a:r>
              <a:rPr lang="en-US" dirty="0">
                <a:latin typeface="Times New Roman" panose="02020603050405020304" pitchFamily="18" charset="0"/>
                <a:cs typeface="Times New Roman" panose="02020603050405020304" pitchFamily="18" charset="0"/>
              </a:rPr>
              <a:t>Carefully take up the top 0.5-0.6 ml without disturbing the lower layer and transfer into a new test tube. </a:t>
            </a:r>
          </a:p>
          <a:p>
            <a:pPr>
              <a:lnSpc>
                <a:spcPct val="80000"/>
              </a:lnSpc>
              <a:defRPr/>
            </a:pPr>
            <a:r>
              <a:rPr lang="en-US" dirty="0">
                <a:latin typeface="Times New Roman" panose="02020603050405020304" pitchFamily="18" charset="0"/>
                <a:cs typeface="Times New Roman" panose="02020603050405020304" pitchFamily="18" charset="0"/>
              </a:rPr>
              <a:t>To concentrate the sperms, pooled several tubes and centrifuged at 250-300g for 5-7 min. The supernatant is removed and the resultant pellet re-suspended in 0.4 ml of media. </a:t>
            </a:r>
          </a:p>
          <a:p>
            <a:endParaRPr lang="en-US" dirty="0"/>
          </a:p>
        </p:txBody>
      </p:sp>
    </p:spTree>
    <p:extLst>
      <p:ext uri="{BB962C8B-B14F-4D97-AF65-F5344CB8AC3E}">
        <p14:creationId xmlns:p14="http://schemas.microsoft.com/office/powerpoint/2010/main" val="4764630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New Roman" panose="02020603050405020304" pitchFamily="18" charset="0"/>
                <a:cs typeface="Times New Roman" panose="02020603050405020304" pitchFamily="18" charset="0"/>
              </a:rPr>
              <a:t>Gradient systems</a:t>
            </a:r>
            <a:endParaRPr lang="en-US" dirty="0"/>
          </a:p>
        </p:txBody>
      </p:sp>
      <p:sp>
        <p:nvSpPr>
          <p:cNvPr id="3" name="Content Placeholder 2"/>
          <p:cNvSpPr>
            <a:spLocks noGrp="1"/>
          </p:cNvSpPr>
          <p:nvPr>
            <p:ph idx="1"/>
          </p:nvPr>
        </p:nvSpPr>
        <p:spPr/>
        <p:txBody>
          <a:bodyPr>
            <a:normAutofit fontScale="70000" lnSpcReduction="20000"/>
          </a:bodyPr>
          <a:lstStyle/>
          <a:p>
            <a:pPr>
              <a:lnSpc>
                <a:spcPct val="80000"/>
              </a:lnSpc>
              <a:defRPr/>
            </a:pPr>
            <a:r>
              <a:rPr lang="en-US" dirty="0">
                <a:latin typeface="Times New Roman" panose="02020603050405020304" pitchFamily="18" charset="0"/>
                <a:cs typeface="Times New Roman" panose="02020603050405020304" pitchFamily="18" charset="0"/>
              </a:rPr>
              <a:t>Gradient systems use solutions with a higher density than semen to separate the debris, cells, micro-organisms and non-motile sperms from the motile ones. </a:t>
            </a:r>
          </a:p>
          <a:p>
            <a:pPr>
              <a:lnSpc>
                <a:spcPct val="80000"/>
              </a:lnSpc>
              <a:defRPr/>
            </a:pPr>
            <a:endParaRPr lang="en-US" dirty="0">
              <a:latin typeface="Times New Roman" panose="02020603050405020304" pitchFamily="18" charset="0"/>
              <a:cs typeface="Times New Roman" panose="02020603050405020304" pitchFamily="18" charset="0"/>
            </a:endParaRPr>
          </a:p>
          <a:p>
            <a:pPr>
              <a:lnSpc>
                <a:spcPct val="80000"/>
              </a:lnSpc>
              <a:defRPr/>
            </a:pPr>
            <a:r>
              <a:rPr lang="en-US" dirty="0">
                <a:latin typeface="Times New Roman" panose="02020603050405020304" pitchFamily="18" charset="0"/>
                <a:cs typeface="Times New Roman" panose="02020603050405020304" pitchFamily="18" charset="0"/>
              </a:rPr>
              <a:t>Among the dense solutions used are  colloidal silica (</a:t>
            </a:r>
            <a:r>
              <a:rPr lang="en-US" dirty="0" err="1">
                <a:latin typeface="Times New Roman" panose="02020603050405020304" pitchFamily="18" charset="0"/>
                <a:cs typeface="Times New Roman" panose="02020603050405020304" pitchFamily="18" charset="0"/>
              </a:rPr>
              <a:t>Percoll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Puresperm</a:t>
            </a:r>
            <a:r>
              <a:rPr lang="en-US" dirty="0">
                <a:latin typeface="Times New Roman" panose="02020603050405020304" pitchFamily="18" charset="0"/>
                <a:cs typeface="Times New Roman" panose="02020603050405020304" pitchFamily="18" charset="0"/>
              </a:rPr>
              <a:t>), poly-sucrose (</a:t>
            </a:r>
            <a:r>
              <a:rPr lang="en-US" dirty="0" err="1">
                <a:latin typeface="Times New Roman" panose="02020603050405020304" pitchFamily="18" charset="0"/>
                <a:cs typeface="Times New Roman" panose="02020603050405020304" pitchFamily="18" charset="0"/>
              </a:rPr>
              <a:t>Ficoll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Ixaprep</a:t>
            </a:r>
            <a:r>
              <a:rPr lang="en-US" dirty="0">
                <a:latin typeface="Times New Roman" panose="02020603050405020304" pitchFamily="18" charset="0"/>
                <a:cs typeface="Times New Roman" panose="02020603050405020304" pitchFamily="18" charset="0"/>
              </a:rPr>
              <a:t>) and other dense solutions (</a:t>
            </a:r>
            <a:r>
              <a:rPr lang="en-US" dirty="0" err="1">
                <a:latin typeface="Times New Roman" panose="02020603050405020304" pitchFamily="18" charset="0"/>
                <a:cs typeface="Times New Roman" panose="02020603050405020304" pitchFamily="18" charset="0"/>
              </a:rPr>
              <a:t>Optiprep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Nycodenz</a:t>
            </a:r>
            <a:r>
              <a:rPr lang="en-US" dirty="0">
                <a:latin typeface="Times New Roman" panose="02020603050405020304" pitchFamily="18" charset="0"/>
                <a:cs typeface="Times New Roman" panose="02020603050405020304" pitchFamily="18" charset="0"/>
              </a:rPr>
              <a:t>). </a:t>
            </a:r>
          </a:p>
          <a:p>
            <a:pPr>
              <a:lnSpc>
                <a:spcPct val="80000"/>
              </a:lnSpc>
              <a:defRPr/>
            </a:pPr>
            <a:r>
              <a:rPr lang="en-US" dirty="0">
                <a:latin typeface="Times New Roman" panose="02020603050405020304" pitchFamily="18" charset="0"/>
                <a:cs typeface="Times New Roman" panose="02020603050405020304" pitchFamily="18" charset="0"/>
              </a:rPr>
              <a:t>All could be obtained commercially</a:t>
            </a:r>
          </a:p>
          <a:p>
            <a:pPr>
              <a:lnSpc>
                <a:spcPct val="80000"/>
              </a:lnSpc>
              <a:defRPr/>
            </a:pPr>
            <a:r>
              <a:rPr lang="en-US" dirty="0">
                <a:latin typeface="Times New Roman" panose="02020603050405020304" pitchFamily="18" charset="0"/>
                <a:cs typeface="Times New Roman" panose="02020603050405020304" pitchFamily="18" charset="0"/>
              </a:rPr>
              <a:t>Centrifugal force is applied to enable the motile sperms to swim from a less dense seminal fluid into a denser solution. </a:t>
            </a:r>
          </a:p>
          <a:p>
            <a:pPr>
              <a:lnSpc>
                <a:spcPct val="80000"/>
              </a:lnSpc>
              <a:defRPr/>
            </a:pPr>
            <a:r>
              <a:rPr lang="en-US" dirty="0">
                <a:latin typeface="Times New Roman" panose="02020603050405020304" pitchFamily="18" charset="0"/>
                <a:cs typeface="Times New Roman" panose="02020603050405020304" pitchFamily="18" charset="0"/>
              </a:rPr>
              <a:t>Cellular debris and non-motile microorganisms will be trapped at the interphase between the two solutions</a:t>
            </a:r>
          </a:p>
          <a:p>
            <a:pPr>
              <a:lnSpc>
                <a:spcPct val="80000"/>
              </a:lnSpc>
              <a:defRPr/>
            </a:pPr>
            <a:r>
              <a:rPr lang="en-US" b="1" dirty="0">
                <a:latin typeface="Times New Roman" panose="02020603050405020304" pitchFamily="18" charset="0"/>
                <a:cs typeface="Times New Roman" panose="02020603050405020304" pitchFamily="18" charset="0"/>
              </a:rPr>
              <a:t>Select more normal sperms than swim up method</a:t>
            </a:r>
            <a:r>
              <a:rPr lang="en-US" dirty="0">
                <a:latin typeface="Times New Roman" panose="02020603050405020304" pitchFamily="18" charset="0"/>
                <a:cs typeface="Times New Roman" panose="02020603050405020304" pitchFamily="18" charset="0"/>
              </a:rPr>
              <a:t>. </a:t>
            </a:r>
          </a:p>
          <a:p>
            <a:pPr>
              <a:lnSpc>
                <a:spcPct val="80000"/>
              </a:lnSpc>
              <a:defRPr/>
            </a:pPr>
            <a:r>
              <a:rPr lang="en-US" dirty="0">
                <a:latin typeface="Times New Roman" panose="02020603050405020304" pitchFamily="18" charset="0"/>
                <a:cs typeface="Times New Roman" panose="02020603050405020304" pitchFamily="18" charset="0"/>
              </a:rPr>
              <a:t>Recovery may be poor in viscous semen and severe </a:t>
            </a:r>
            <a:r>
              <a:rPr lang="en-US" dirty="0" err="1">
                <a:latin typeface="Times New Roman" panose="02020603050405020304" pitchFamily="18" charset="0"/>
                <a:cs typeface="Times New Roman" panose="02020603050405020304" pitchFamily="18" charset="0"/>
              </a:rPr>
              <a:t>teratozoospermia</a:t>
            </a:r>
            <a:r>
              <a:rPr lang="en-US" dirty="0">
                <a:latin typeface="Times New Roman" panose="02020603050405020304" pitchFamily="18" charset="0"/>
                <a:cs typeface="Times New Roman" panose="02020603050405020304" pitchFamily="18" charset="0"/>
              </a:rPr>
              <a:t> (small heads but good swimmers</a:t>
            </a:r>
            <a:endParaRPr lang="en-US" dirty="0"/>
          </a:p>
        </p:txBody>
      </p:sp>
    </p:spTree>
    <p:extLst>
      <p:ext uri="{BB962C8B-B14F-4D97-AF65-F5344CB8AC3E}">
        <p14:creationId xmlns:p14="http://schemas.microsoft.com/office/powerpoint/2010/main" val="137756807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solidFill>
                  <a:schemeClr val="tx1"/>
                </a:solidFill>
              </a:rPr>
              <a:t>Ovulation disorders, presenting as menstrual disturbance, are the cause of infertility in around 25% of couples who have difficulty conceiving.</a:t>
            </a:r>
          </a:p>
          <a:p>
            <a:r>
              <a:rPr lang="en-US" b="1" i="1" dirty="0">
                <a:solidFill>
                  <a:schemeClr val="tx1"/>
                </a:solidFill>
              </a:rPr>
              <a:t> The World Health Organization (WHO) </a:t>
            </a:r>
            <a:r>
              <a:rPr lang="en-US" b="1" i="1" dirty="0" err="1">
                <a:solidFill>
                  <a:schemeClr val="tx1"/>
                </a:solidFill>
              </a:rPr>
              <a:t>categorises</a:t>
            </a:r>
            <a:r>
              <a:rPr lang="en-US" b="1" i="1" dirty="0">
                <a:solidFill>
                  <a:schemeClr val="tx1"/>
                </a:solidFill>
              </a:rPr>
              <a:t> </a:t>
            </a:r>
            <a:r>
              <a:rPr lang="en-US" dirty="0">
                <a:solidFill>
                  <a:schemeClr val="tx1"/>
                </a:solidFill>
              </a:rPr>
              <a:t>ovulation disorders into three groups:</a:t>
            </a:r>
          </a:p>
          <a:p>
            <a:r>
              <a:rPr lang="en-US" sz="2800" b="1" i="1" dirty="0">
                <a:solidFill>
                  <a:schemeClr val="tx1"/>
                </a:solidFill>
              </a:rPr>
              <a:t>Group I </a:t>
            </a:r>
            <a:r>
              <a:rPr lang="en-US" dirty="0">
                <a:solidFill>
                  <a:schemeClr val="tx1"/>
                </a:solidFill>
              </a:rPr>
              <a:t>ovulation disorders are caused by hypothalamic pituitary failure. </a:t>
            </a:r>
          </a:p>
          <a:p>
            <a:r>
              <a:rPr lang="en-US" dirty="0">
                <a:solidFill>
                  <a:schemeClr val="tx1"/>
                </a:solidFill>
              </a:rPr>
              <a:t>This category includes conditions such as hypothalamic amenorrhea and </a:t>
            </a:r>
            <a:r>
              <a:rPr lang="en-US" dirty="0" err="1">
                <a:solidFill>
                  <a:schemeClr val="tx1"/>
                </a:solidFill>
              </a:rPr>
              <a:t>hypogonadotrophic</a:t>
            </a:r>
            <a:r>
              <a:rPr lang="en-US" dirty="0">
                <a:solidFill>
                  <a:schemeClr val="tx1"/>
                </a:solidFill>
              </a:rPr>
              <a:t> </a:t>
            </a:r>
            <a:r>
              <a:rPr lang="en-US" dirty="0" err="1">
                <a:solidFill>
                  <a:schemeClr val="tx1"/>
                </a:solidFill>
              </a:rPr>
              <a:t>hypogonadism</a:t>
            </a:r>
            <a:r>
              <a:rPr lang="en-US" dirty="0">
                <a:solidFill>
                  <a:schemeClr val="tx1"/>
                </a:solidFill>
              </a:rPr>
              <a:t>. Typically, women present with </a:t>
            </a:r>
            <a:r>
              <a:rPr lang="en-US" dirty="0" err="1">
                <a:solidFill>
                  <a:schemeClr val="tx1"/>
                </a:solidFill>
              </a:rPr>
              <a:t>amenorrhoea</a:t>
            </a:r>
            <a:r>
              <a:rPr lang="en-US" dirty="0">
                <a:solidFill>
                  <a:schemeClr val="tx1"/>
                </a:solidFill>
              </a:rPr>
              <a:t> (primary or secondary) which is </a:t>
            </a:r>
            <a:r>
              <a:rPr lang="en-US" dirty="0" err="1">
                <a:solidFill>
                  <a:schemeClr val="tx1"/>
                </a:solidFill>
              </a:rPr>
              <a:t>characterised</a:t>
            </a:r>
            <a:r>
              <a:rPr lang="en-US" dirty="0">
                <a:solidFill>
                  <a:schemeClr val="tx1"/>
                </a:solidFill>
              </a:rPr>
              <a:t> by low </a:t>
            </a:r>
            <a:r>
              <a:rPr lang="en-US" dirty="0" err="1">
                <a:solidFill>
                  <a:schemeClr val="tx1"/>
                </a:solidFill>
              </a:rPr>
              <a:t>gonadotrophins</a:t>
            </a:r>
            <a:r>
              <a:rPr lang="en-US" dirty="0">
                <a:solidFill>
                  <a:schemeClr val="tx1"/>
                </a:solidFill>
              </a:rPr>
              <a:t> and </a:t>
            </a:r>
            <a:r>
              <a:rPr lang="en-US" dirty="0" err="1">
                <a:solidFill>
                  <a:schemeClr val="tx1"/>
                </a:solidFill>
              </a:rPr>
              <a:t>oestrogen</a:t>
            </a:r>
            <a:r>
              <a:rPr lang="en-US" dirty="0">
                <a:solidFill>
                  <a:schemeClr val="tx1"/>
                </a:solidFill>
              </a:rPr>
              <a:t> deficiency.</a:t>
            </a:r>
          </a:p>
          <a:p>
            <a:r>
              <a:rPr lang="en-US" dirty="0">
                <a:solidFill>
                  <a:schemeClr val="tx1"/>
                </a:solidFill>
              </a:rPr>
              <a:t> Approximately 10% of women with ovulation disorders have a group I ovulation disorder.</a:t>
            </a:r>
          </a:p>
          <a:p>
            <a:endParaRPr lang="en-US" dirty="0">
              <a:solidFill>
                <a:schemeClr val="tx1"/>
              </a:solidFill>
            </a:endParaRPr>
          </a:p>
        </p:txBody>
      </p:sp>
    </p:spTree>
    <p:extLst>
      <p:ext uri="{BB962C8B-B14F-4D97-AF65-F5344CB8AC3E}">
        <p14:creationId xmlns:p14="http://schemas.microsoft.com/office/powerpoint/2010/main" val="533721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Insemination of semen in humans was originally developed to help heterosexual couples to become pregnant in case of severe male </a:t>
            </a:r>
            <a:r>
              <a:rPr lang="en-US" dirty="0" smtClean="0"/>
              <a:t>factor </a:t>
            </a:r>
            <a:r>
              <a:rPr lang="en-US" dirty="0"/>
              <a:t>infertility </a:t>
            </a:r>
            <a:r>
              <a:rPr lang="en-US" dirty="0" smtClean="0"/>
              <a:t>or of </a:t>
            </a:r>
            <a:r>
              <a:rPr lang="en-US" dirty="0"/>
              <a:t>a physical or psychological nature, however, </a:t>
            </a:r>
            <a:r>
              <a:rPr lang="en-US" dirty="0" smtClean="0"/>
              <a:t>insemination </a:t>
            </a:r>
            <a:r>
              <a:rPr lang="en-US" dirty="0"/>
              <a:t>with homologous semen nowadays is most commonly used for unexplained and mild male factor infertility. </a:t>
            </a:r>
            <a:endParaRPr lang="en-US" dirty="0" smtClean="0"/>
          </a:p>
          <a:p>
            <a:r>
              <a:rPr lang="en-US" dirty="0" smtClean="0"/>
              <a:t>In </a:t>
            </a:r>
            <a:r>
              <a:rPr lang="en-US" dirty="0"/>
              <a:t>the previous century, DI was mainly used for male infertility caused by </a:t>
            </a:r>
            <a:r>
              <a:rPr lang="en-US" dirty="0" err="1"/>
              <a:t>azoospermia</a:t>
            </a:r>
            <a:r>
              <a:rPr lang="en-US" dirty="0"/>
              <a:t> or very low sperm count and for inherited genetic diseases linked to the Y- chromosome</a:t>
            </a:r>
            <a:r>
              <a:rPr lang="en-US" dirty="0" smtClean="0"/>
              <a:t>.</a:t>
            </a:r>
          </a:p>
          <a:p>
            <a:r>
              <a:rPr lang="en-US" dirty="0" smtClean="0"/>
              <a:t> </a:t>
            </a:r>
            <a:r>
              <a:rPr lang="en-US" dirty="0"/>
              <a:t>At present, DI is commonly used for individual women who desire a </a:t>
            </a:r>
            <a:r>
              <a:rPr lang="en-US" dirty="0" smtClean="0"/>
              <a:t>pregnancy. </a:t>
            </a:r>
            <a:endParaRPr lang="en-US" dirty="0"/>
          </a:p>
          <a:p>
            <a:endParaRPr lang="en-US" dirty="0"/>
          </a:p>
        </p:txBody>
      </p:sp>
    </p:spTree>
    <p:extLst>
      <p:ext uri="{BB962C8B-B14F-4D97-AF65-F5344CB8AC3E}">
        <p14:creationId xmlns:p14="http://schemas.microsoft.com/office/powerpoint/2010/main" val="120024551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solidFill>
                  <a:srgbClr val="000000"/>
                </a:solidFill>
              </a:rPr>
              <a:t>Treatment of WHO Group I ovulation disorders depends on the diagnosis. </a:t>
            </a:r>
          </a:p>
          <a:p>
            <a:endParaRPr lang="en-US" dirty="0">
              <a:solidFill>
                <a:srgbClr val="000000"/>
              </a:solidFill>
            </a:endParaRPr>
          </a:p>
          <a:p>
            <a:r>
              <a:rPr lang="en-US" dirty="0">
                <a:solidFill>
                  <a:srgbClr val="000000"/>
                </a:solidFill>
              </a:rPr>
              <a:t>Treatment options include:</a:t>
            </a:r>
          </a:p>
          <a:p>
            <a:endParaRPr lang="en-US" dirty="0">
              <a:solidFill>
                <a:srgbClr val="000000"/>
              </a:solidFill>
            </a:endParaRPr>
          </a:p>
          <a:p>
            <a:r>
              <a:rPr lang="en-US" dirty="0">
                <a:solidFill>
                  <a:srgbClr val="000000"/>
                </a:solidFill>
              </a:rPr>
              <a:t> lifestyle interventions (</a:t>
            </a:r>
            <a:r>
              <a:rPr lang="en-US" dirty="0" err="1">
                <a:solidFill>
                  <a:srgbClr val="000000"/>
                </a:solidFill>
              </a:rPr>
              <a:t>normalising</a:t>
            </a:r>
            <a:r>
              <a:rPr lang="en-US" dirty="0">
                <a:solidFill>
                  <a:srgbClr val="000000"/>
                </a:solidFill>
              </a:rPr>
              <a:t> weight and exercise)</a:t>
            </a:r>
          </a:p>
          <a:p>
            <a:r>
              <a:rPr lang="en-US" dirty="0">
                <a:solidFill>
                  <a:srgbClr val="000000"/>
                </a:solidFill>
              </a:rPr>
              <a:t> pulsatile </a:t>
            </a:r>
            <a:r>
              <a:rPr lang="en-US" dirty="0" err="1">
                <a:solidFill>
                  <a:srgbClr val="000000"/>
                </a:solidFill>
              </a:rPr>
              <a:t>gonadotrophin</a:t>
            </a:r>
            <a:r>
              <a:rPr lang="en-US" dirty="0">
                <a:solidFill>
                  <a:srgbClr val="000000"/>
                </a:solidFill>
              </a:rPr>
              <a:t>-releasing hormone (GnRH) (‘GnRH pump’)</a:t>
            </a:r>
          </a:p>
          <a:p>
            <a:r>
              <a:rPr lang="en-US" dirty="0">
                <a:solidFill>
                  <a:srgbClr val="000000"/>
                </a:solidFill>
              </a:rPr>
              <a:t> </a:t>
            </a:r>
            <a:r>
              <a:rPr lang="en-US" dirty="0" err="1">
                <a:solidFill>
                  <a:srgbClr val="000000"/>
                </a:solidFill>
              </a:rPr>
              <a:t>gonadotrophins</a:t>
            </a:r>
            <a:r>
              <a:rPr lang="en-US" dirty="0">
                <a:solidFill>
                  <a:srgbClr val="000000"/>
                </a:solidFill>
              </a:rPr>
              <a:t> (human menopausal </a:t>
            </a:r>
            <a:r>
              <a:rPr lang="en-US" dirty="0" err="1">
                <a:solidFill>
                  <a:srgbClr val="000000"/>
                </a:solidFill>
              </a:rPr>
              <a:t>gonadotrophin</a:t>
            </a:r>
            <a:r>
              <a:rPr lang="en-US" dirty="0">
                <a:solidFill>
                  <a:srgbClr val="000000"/>
                </a:solidFill>
              </a:rPr>
              <a:t> [</a:t>
            </a:r>
            <a:r>
              <a:rPr lang="en-US" dirty="0" err="1">
                <a:solidFill>
                  <a:srgbClr val="000000"/>
                </a:solidFill>
              </a:rPr>
              <a:t>hMG</a:t>
            </a:r>
            <a:r>
              <a:rPr lang="en-US" dirty="0">
                <a:solidFill>
                  <a:srgbClr val="000000"/>
                </a:solidFill>
              </a:rPr>
              <a:t>]).</a:t>
            </a:r>
          </a:p>
          <a:p>
            <a:endParaRPr lang="en-US" dirty="0">
              <a:solidFill>
                <a:srgbClr val="000000"/>
              </a:solidFill>
            </a:endParaRPr>
          </a:p>
        </p:txBody>
      </p:sp>
    </p:spTree>
    <p:extLst>
      <p:ext uri="{BB962C8B-B14F-4D97-AF65-F5344CB8AC3E}">
        <p14:creationId xmlns:p14="http://schemas.microsoft.com/office/powerpoint/2010/main" val="40491823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b="1" i="1" dirty="0">
                <a:solidFill>
                  <a:srgbClr val="000000"/>
                </a:solidFill>
              </a:rPr>
              <a:t>Group II</a:t>
            </a:r>
            <a:r>
              <a:rPr lang="en-US" dirty="0">
                <a:solidFill>
                  <a:srgbClr val="000000"/>
                </a:solidFill>
              </a:rPr>
              <a:t> ovulation disorders are defined as dysfunctions of the hypothalamic-pituitary ovarian axis. </a:t>
            </a:r>
          </a:p>
          <a:p>
            <a:r>
              <a:rPr lang="en-US" dirty="0">
                <a:solidFill>
                  <a:srgbClr val="000000"/>
                </a:solidFill>
              </a:rPr>
              <a:t>This category includes conditions such as polycystic ovary syndrome and hyper </a:t>
            </a:r>
            <a:r>
              <a:rPr lang="en-US" dirty="0" err="1">
                <a:solidFill>
                  <a:srgbClr val="000000"/>
                </a:solidFill>
              </a:rPr>
              <a:t>prolactinaemic</a:t>
            </a:r>
            <a:r>
              <a:rPr lang="en-US" dirty="0">
                <a:solidFill>
                  <a:srgbClr val="000000"/>
                </a:solidFill>
              </a:rPr>
              <a:t> </a:t>
            </a:r>
            <a:r>
              <a:rPr lang="en-US" dirty="0" err="1">
                <a:solidFill>
                  <a:srgbClr val="000000"/>
                </a:solidFill>
              </a:rPr>
              <a:t>amenorrhoea</a:t>
            </a:r>
            <a:r>
              <a:rPr lang="en-US" dirty="0">
                <a:solidFill>
                  <a:srgbClr val="000000"/>
                </a:solidFill>
              </a:rPr>
              <a:t>.</a:t>
            </a:r>
          </a:p>
          <a:p>
            <a:r>
              <a:rPr lang="en-US" dirty="0">
                <a:solidFill>
                  <a:srgbClr val="000000"/>
                </a:solidFill>
              </a:rPr>
              <a:t> Around 85% of women with ovulation disorders have a group II ovulation disorder.</a:t>
            </a:r>
          </a:p>
          <a:p>
            <a:r>
              <a:rPr lang="en-US" dirty="0">
                <a:solidFill>
                  <a:srgbClr val="000000"/>
                </a:solidFill>
              </a:rPr>
              <a:t>Options for treatment include:</a:t>
            </a:r>
          </a:p>
          <a:p>
            <a:r>
              <a:rPr lang="en-US" dirty="0">
                <a:solidFill>
                  <a:srgbClr val="000000"/>
                </a:solidFill>
              </a:rPr>
              <a:t> weight loss</a:t>
            </a:r>
          </a:p>
          <a:p>
            <a:r>
              <a:rPr lang="en-US" dirty="0">
                <a:solidFill>
                  <a:srgbClr val="000000"/>
                </a:solidFill>
              </a:rPr>
              <a:t> medical treatment</a:t>
            </a:r>
          </a:p>
          <a:p>
            <a:r>
              <a:rPr lang="en-US" dirty="0">
                <a:solidFill>
                  <a:srgbClr val="000000"/>
                </a:solidFill>
              </a:rPr>
              <a:t> second-line treatments including laparoscopic ovarian diathermy (LOD) and injectable </a:t>
            </a:r>
            <a:r>
              <a:rPr lang="en-US" dirty="0" err="1">
                <a:solidFill>
                  <a:srgbClr val="000000"/>
                </a:solidFill>
              </a:rPr>
              <a:t>gonadotrophin</a:t>
            </a:r>
            <a:r>
              <a:rPr lang="en-US" dirty="0">
                <a:solidFill>
                  <a:srgbClr val="000000"/>
                </a:solidFill>
              </a:rPr>
              <a:t> ovulation induction</a:t>
            </a:r>
          </a:p>
          <a:p>
            <a:r>
              <a:rPr lang="en-US" dirty="0">
                <a:solidFill>
                  <a:srgbClr val="000000"/>
                </a:solidFill>
              </a:rPr>
              <a:t>assisted conception (usually in vitro </a:t>
            </a:r>
            <a:r>
              <a:rPr lang="en-US" dirty="0" err="1">
                <a:solidFill>
                  <a:srgbClr val="000000"/>
                </a:solidFill>
              </a:rPr>
              <a:t>fertilisation</a:t>
            </a:r>
            <a:r>
              <a:rPr lang="en-US" dirty="0">
                <a:solidFill>
                  <a:srgbClr val="000000"/>
                </a:solidFill>
              </a:rPr>
              <a:t> [IVF]).</a:t>
            </a:r>
          </a:p>
          <a:p>
            <a:endParaRPr lang="en-US" dirty="0">
              <a:solidFill>
                <a:srgbClr val="000000"/>
              </a:solidFill>
            </a:endParaRPr>
          </a:p>
        </p:txBody>
      </p:sp>
    </p:spTree>
    <p:extLst>
      <p:ext uri="{BB962C8B-B14F-4D97-AF65-F5344CB8AC3E}">
        <p14:creationId xmlns:p14="http://schemas.microsoft.com/office/powerpoint/2010/main" val="115204116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solidFill>
                  <a:srgbClr val="000000"/>
                </a:solidFill>
              </a:rPr>
              <a:t>In women with WHO Group II ovulation disorders receiving first-line</a:t>
            </a:r>
          </a:p>
          <a:p>
            <a:pPr marL="0" indent="0">
              <a:buNone/>
            </a:pPr>
            <a:r>
              <a:rPr lang="en-US" dirty="0">
                <a:solidFill>
                  <a:srgbClr val="000000"/>
                </a:solidFill>
              </a:rPr>
              <a:t>   treatment for ovarian stimulation:</a:t>
            </a:r>
          </a:p>
          <a:p>
            <a:r>
              <a:rPr lang="en-US" dirty="0">
                <a:solidFill>
                  <a:srgbClr val="000000"/>
                </a:solidFill>
              </a:rPr>
              <a:t>Advise women with WHO Group II </a:t>
            </a:r>
            <a:r>
              <a:rPr lang="en-US" dirty="0" err="1">
                <a:solidFill>
                  <a:srgbClr val="000000"/>
                </a:solidFill>
              </a:rPr>
              <a:t>anovulatory</a:t>
            </a:r>
            <a:r>
              <a:rPr lang="en-US" dirty="0">
                <a:solidFill>
                  <a:srgbClr val="000000"/>
                </a:solidFill>
              </a:rPr>
              <a:t> infertility who have a BMI of 30 or over to lose weight .</a:t>
            </a:r>
          </a:p>
          <a:p>
            <a:r>
              <a:rPr lang="en-US" dirty="0">
                <a:solidFill>
                  <a:srgbClr val="000000"/>
                </a:solidFill>
              </a:rPr>
              <a:t>Inform them that this alone may restore ovulation, improve their response to ovulation induction agents, and have a positive impact on pregnancy outcomes. </a:t>
            </a:r>
          </a:p>
          <a:p>
            <a:r>
              <a:rPr lang="en-US" dirty="0">
                <a:solidFill>
                  <a:srgbClr val="000000"/>
                </a:solidFill>
              </a:rPr>
              <a:t> Offer women with WHO Group II </a:t>
            </a:r>
            <a:r>
              <a:rPr lang="en-US" dirty="0" err="1">
                <a:solidFill>
                  <a:srgbClr val="000000"/>
                </a:solidFill>
              </a:rPr>
              <a:t>anovulatory</a:t>
            </a:r>
            <a:r>
              <a:rPr lang="en-US" dirty="0">
                <a:solidFill>
                  <a:srgbClr val="000000"/>
                </a:solidFill>
              </a:rPr>
              <a:t> infertility one of the following</a:t>
            </a:r>
          </a:p>
          <a:p>
            <a:pPr marL="0" indent="0">
              <a:buNone/>
            </a:pPr>
            <a:r>
              <a:rPr lang="en-US" dirty="0">
                <a:solidFill>
                  <a:srgbClr val="000000"/>
                </a:solidFill>
              </a:rPr>
              <a:t>  treatments, taking into account potential adverse effects, ease and mode of use, the woman’s BMI, and monitoring needed:</a:t>
            </a:r>
          </a:p>
          <a:p>
            <a:r>
              <a:rPr lang="en-US" dirty="0">
                <a:solidFill>
                  <a:srgbClr val="000000"/>
                </a:solidFill>
              </a:rPr>
              <a:t> </a:t>
            </a:r>
            <a:r>
              <a:rPr lang="en-US" dirty="0" err="1">
                <a:solidFill>
                  <a:srgbClr val="000000"/>
                </a:solidFill>
              </a:rPr>
              <a:t>clomifene</a:t>
            </a:r>
            <a:r>
              <a:rPr lang="en-US" dirty="0">
                <a:solidFill>
                  <a:srgbClr val="000000"/>
                </a:solidFill>
              </a:rPr>
              <a:t> citrate </a:t>
            </a:r>
            <a:r>
              <a:rPr lang="en-US" b="1" dirty="0">
                <a:solidFill>
                  <a:srgbClr val="000000"/>
                </a:solidFill>
              </a:rPr>
              <a:t>or</a:t>
            </a:r>
          </a:p>
          <a:p>
            <a:r>
              <a:rPr lang="en-US" dirty="0">
                <a:solidFill>
                  <a:srgbClr val="000000"/>
                </a:solidFill>
              </a:rPr>
              <a:t> metformin* </a:t>
            </a:r>
            <a:r>
              <a:rPr lang="en-US" b="1" dirty="0">
                <a:solidFill>
                  <a:srgbClr val="000000"/>
                </a:solidFill>
              </a:rPr>
              <a:t>or</a:t>
            </a:r>
          </a:p>
          <a:p>
            <a:r>
              <a:rPr lang="en-US" dirty="0">
                <a:solidFill>
                  <a:srgbClr val="000000"/>
                </a:solidFill>
              </a:rPr>
              <a:t> a combination of the above. </a:t>
            </a:r>
          </a:p>
          <a:p>
            <a:endParaRPr lang="en-US" dirty="0">
              <a:solidFill>
                <a:srgbClr val="000000"/>
              </a:solidFill>
            </a:endParaRPr>
          </a:p>
        </p:txBody>
      </p:sp>
    </p:spTree>
    <p:extLst>
      <p:ext uri="{BB962C8B-B14F-4D97-AF65-F5344CB8AC3E}">
        <p14:creationId xmlns:p14="http://schemas.microsoft.com/office/powerpoint/2010/main" val="68059827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0000"/>
                </a:solidFill>
              </a:rPr>
              <a:t>For women who are taking </a:t>
            </a:r>
            <a:r>
              <a:rPr lang="en-US" dirty="0" err="1">
                <a:solidFill>
                  <a:srgbClr val="000000"/>
                </a:solidFill>
              </a:rPr>
              <a:t>clomifene</a:t>
            </a:r>
            <a:r>
              <a:rPr lang="en-US" dirty="0">
                <a:solidFill>
                  <a:srgbClr val="000000"/>
                </a:solidFill>
              </a:rPr>
              <a:t> citrate, offer ultrasound monitoring during at least the first cycle of treatment to ensure that they are taking a dose that minimizes the risk of multiple pregnancy. </a:t>
            </a:r>
          </a:p>
          <a:p>
            <a:r>
              <a:rPr lang="en-US" dirty="0">
                <a:solidFill>
                  <a:srgbClr val="000000"/>
                </a:solidFill>
              </a:rPr>
              <a:t>For women who are taking </a:t>
            </a:r>
            <a:r>
              <a:rPr lang="en-US" dirty="0" err="1">
                <a:solidFill>
                  <a:srgbClr val="000000"/>
                </a:solidFill>
              </a:rPr>
              <a:t>clomifene</a:t>
            </a:r>
            <a:r>
              <a:rPr lang="en-US" dirty="0">
                <a:solidFill>
                  <a:srgbClr val="000000"/>
                </a:solidFill>
              </a:rPr>
              <a:t> citrate, do not continue treatment for longer than 6 months. </a:t>
            </a:r>
          </a:p>
          <a:p>
            <a:r>
              <a:rPr lang="en-US" dirty="0">
                <a:solidFill>
                  <a:srgbClr val="000000"/>
                </a:solidFill>
              </a:rPr>
              <a:t>Women prescribed metformin* should be informed of the side effects associated with its use (such as nausea, vomiting and other gastrointestinal disturbances).</a:t>
            </a:r>
          </a:p>
          <a:p>
            <a:endParaRPr lang="en-US" dirty="0">
              <a:solidFill>
                <a:srgbClr val="000000"/>
              </a:solidFill>
            </a:endParaRPr>
          </a:p>
        </p:txBody>
      </p:sp>
    </p:spTree>
    <p:extLst>
      <p:ext uri="{BB962C8B-B14F-4D97-AF65-F5344CB8AC3E}">
        <p14:creationId xmlns:p14="http://schemas.microsoft.com/office/powerpoint/2010/main" val="387918049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solidFill>
                  <a:srgbClr val="000000"/>
                </a:solidFill>
              </a:rPr>
              <a:t>In women with WHO Group II ovulation disorders who are known to be resistant to </a:t>
            </a:r>
            <a:r>
              <a:rPr lang="en-US" dirty="0" err="1">
                <a:solidFill>
                  <a:srgbClr val="000000"/>
                </a:solidFill>
              </a:rPr>
              <a:t>clomifene</a:t>
            </a:r>
            <a:r>
              <a:rPr lang="en-US" dirty="0">
                <a:solidFill>
                  <a:srgbClr val="000000"/>
                </a:solidFill>
              </a:rPr>
              <a:t> citrate:</a:t>
            </a:r>
          </a:p>
          <a:p>
            <a:r>
              <a:rPr lang="en-US" dirty="0">
                <a:solidFill>
                  <a:srgbClr val="000000"/>
                </a:solidFill>
              </a:rPr>
              <a:t>For women with WHO Group II ovulation disorders who are known to be resistant to </a:t>
            </a:r>
            <a:r>
              <a:rPr lang="en-US" dirty="0" err="1">
                <a:solidFill>
                  <a:srgbClr val="000000"/>
                </a:solidFill>
              </a:rPr>
              <a:t>clomifene</a:t>
            </a:r>
            <a:r>
              <a:rPr lang="en-US" dirty="0">
                <a:solidFill>
                  <a:srgbClr val="000000"/>
                </a:solidFill>
              </a:rPr>
              <a:t> citrate, consider one of the following </a:t>
            </a:r>
            <a:r>
              <a:rPr lang="en-US" b="1" i="1" dirty="0">
                <a:solidFill>
                  <a:srgbClr val="000000"/>
                </a:solidFill>
              </a:rPr>
              <a:t>second-line</a:t>
            </a:r>
            <a:r>
              <a:rPr lang="en-US" dirty="0">
                <a:solidFill>
                  <a:srgbClr val="000000"/>
                </a:solidFill>
              </a:rPr>
              <a:t> treatments, depending on clinical circumstances and the woman’s preference:</a:t>
            </a:r>
          </a:p>
          <a:p>
            <a:r>
              <a:rPr lang="en-US" dirty="0">
                <a:solidFill>
                  <a:srgbClr val="000000"/>
                </a:solidFill>
              </a:rPr>
              <a:t>laparoscopic ovarian drilling </a:t>
            </a:r>
            <a:r>
              <a:rPr lang="en-US" b="1" dirty="0">
                <a:solidFill>
                  <a:srgbClr val="000000"/>
                </a:solidFill>
              </a:rPr>
              <a:t>or</a:t>
            </a:r>
            <a:r>
              <a:rPr lang="en-US" dirty="0">
                <a:solidFill>
                  <a:srgbClr val="000000"/>
                </a:solidFill>
              </a:rPr>
              <a:t> combined treatment with </a:t>
            </a:r>
            <a:r>
              <a:rPr lang="en-US" dirty="0" err="1">
                <a:solidFill>
                  <a:srgbClr val="000000"/>
                </a:solidFill>
              </a:rPr>
              <a:t>clomifene</a:t>
            </a:r>
            <a:r>
              <a:rPr lang="en-US" dirty="0">
                <a:solidFill>
                  <a:srgbClr val="000000"/>
                </a:solidFill>
              </a:rPr>
              <a:t> citrate and metformin* if not already offered as first-line treatment </a:t>
            </a:r>
            <a:r>
              <a:rPr lang="en-US" b="1" dirty="0">
                <a:solidFill>
                  <a:srgbClr val="000000"/>
                </a:solidFill>
              </a:rPr>
              <a:t>or </a:t>
            </a:r>
            <a:r>
              <a:rPr lang="en-US" dirty="0">
                <a:solidFill>
                  <a:srgbClr val="000000"/>
                </a:solidFill>
              </a:rPr>
              <a:t> </a:t>
            </a:r>
            <a:r>
              <a:rPr lang="en-US" dirty="0" err="1">
                <a:solidFill>
                  <a:srgbClr val="000000"/>
                </a:solidFill>
              </a:rPr>
              <a:t>gonadotrophins</a:t>
            </a:r>
            <a:r>
              <a:rPr lang="en-US" dirty="0">
                <a:solidFill>
                  <a:srgbClr val="000000"/>
                </a:solidFill>
              </a:rPr>
              <a:t>. </a:t>
            </a:r>
          </a:p>
          <a:p>
            <a:endParaRPr lang="en-US" dirty="0">
              <a:solidFill>
                <a:srgbClr val="000000"/>
              </a:solidFill>
            </a:endParaRPr>
          </a:p>
        </p:txBody>
      </p:sp>
    </p:spTree>
    <p:extLst>
      <p:ext uri="{BB962C8B-B14F-4D97-AF65-F5344CB8AC3E}">
        <p14:creationId xmlns:p14="http://schemas.microsoft.com/office/powerpoint/2010/main" val="320070865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0000"/>
                </a:solidFill>
              </a:rPr>
              <a:t>Women with polycystic ovary syndrome who are being treated with </a:t>
            </a:r>
            <a:r>
              <a:rPr lang="en-US" dirty="0" err="1">
                <a:solidFill>
                  <a:srgbClr val="000000"/>
                </a:solidFill>
              </a:rPr>
              <a:t>gonadotrophins</a:t>
            </a:r>
            <a:r>
              <a:rPr lang="en-US" dirty="0">
                <a:solidFill>
                  <a:srgbClr val="000000"/>
                </a:solidFill>
              </a:rPr>
              <a:t> should not be offered treatment with </a:t>
            </a:r>
            <a:r>
              <a:rPr lang="en-US" dirty="0" err="1">
                <a:solidFill>
                  <a:srgbClr val="000000"/>
                </a:solidFill>
              </a:rPr>
              <a:t>gonadotrophin</a:t>
            </a:r>
            <a:r>
              <a:rPr lang="en-US" dirty="0">
                <a:solidFill>
                  <a:srgbClr val="000000"/>
                </a:solidFill>
              </a:rPr>
              <a:t>-releasing hormone agonist concomitantly because it does not improve pregnancy rates, and it is associated with an increased risk of ovarian </a:t>
            </a:r>
            <a:r>
              <a:rPr lang="en-US" dirty="0" err="1">
                <a:solidFill>
                  <a:srgbClr val="000000"/>
                </a:solidFill>
              </a:rPr>
              <a:t>hyperstimulation</a:t>
            </a:r>
            <a:endParaRPr lang="en-US" dirty="0">
              <a:solidFill>
                <a:srgbClr val="000000"/>
              </a:solidFill>
            </a:endParaRPr>
          </a:p>
        </p:txBody>
      </p:sp>
    </p:spTree>
    <p:extLst>
      <p:ext uri="{BB962C8B-B14F-4D97-AF65-F5344CB8AC3E}">
        <p14:creationId xmlns:p14="http://schemas.microsoft.com/office/powerpoint/2010/main" val="31143538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solidFill>
                  <a:srgbClr val="000000"/>
                </a:solidFill>
              </a:rPr>
              <a:t>The use of adjuvant growth hormone treatment with </a:t>
            </a:r>
            <a:r>
              <a:rPr lang="en-US" dirty="0" err="1">
                <a:solidFill>
                  <a:srgbClr val="000000"/>
                </a:solidFill>
              </a:rPr>
              <a:t>gonadotrophin</a:t>
            </a:r>
            <a:r>
              <a:rPr lang="en-US" dirty="0">
                <a:solidFill>
                  <a:srgbClr val="000000"/>
                </a:solidFill>
              </a:rPr>
              <a:t>-releasing hormone agonist and/or human menopausal </a:t>
            </a:r>
            <a:r>
              <a:rPr lang="en-US" dirty="0" err="1">
                <a:solidFill>
                  <a:srgbClr val="000000"/>
                </a:solidFill>
              </a:rPr>
              <a:t>gonadotrophin</a:t>
            </a:r>
            <a:r>
              <a:rPr lang="en-US" dirty="0">
                <a:solidFill>
                  <a:srgbClr val="000000"/>
                </a:solidFill>
              </a:rPr>
              <a:t> during ovulation induction in women with polycystic ovary syndrome who do not respond to </a:t>
            </a:r>
            <a:r>
              <a:rPr lang="en-US" dirty="0" err="1">
                <a:solidFill>
                  <a:srgbClr val="000000"/>
                </a:solidFill>
              </a:rPr>
              <a:t>clomifene</a:t>
            </a:r>
            <a:r>
              <a:rPr lang="en-US" dirty="0">
                <a:solidFill>
                  <a:srgbClr val="000000"/>
                </a:solidFill>
              </a:rPr>
              <a:t> citrate is not recommended because it does not improve pregnancy rates</a:t>
            </a:r>
          </a:p>
          <a:p>
            <a:endParaRPr lang="en-US" dirty="0">
              <a:solidFill>
                <a:srgbClr val="000000"/>
              </a:solidFill>
            </a:endParaRPr>
          </a:p>
          <a:p>
            <a:r>
              <a:rPr lang="en-US" dirty="0">
                <a:solidFill>
                  <a:srgbClr val="000000"/>
                </a:solidFill>
              </a:rPr>
              <a:t>The effectiveness of pulsatile </a:t>
            </a:r>
            <a:r>
              <a:rPr lang="en-US" dirty="0" err="1">
                <a:solidFill>
                  <a:srgbClr val="000000"/>
                </a:solidFill>
              </a:rPr>
              <a:t>gonadotrophin</a:t>
            </a:r>
            <a:r>
              <a:rPr lang="en-US" dirty="0">
                <a:solidFill>
                  <a:srgbClr val="000000"/>
                </a:solidFill>
              </a:rPr>
              <a:t>-releasing hormone in women with </a:t>
            </a:r>
            <a:r>
              <a:rPr lang="en-US" dirty="0" err="1">
                <a:solidFill>
                  <a:srgbClr val="000000"/>
                </a:solidFill>
              </a:rPr>
              <a:t>clomifene</a:t>
            </a:r>
            <a:r>
              <a:rPr lang="en-US" dirty="0">
                <a:solidFill>
                  <a:srgbClr val="000000"/>
                </a:solidFill>
              </a:rPr>
              <a:t> citrate-resistant polycystic ovary syndrome is uncertain and is therefore not recommended outside a research context.</a:t>
            </a:r>
          </a:p>
          <a:p>
            <a:endParaRPr lang="en-US" dirty="0">
              <a:solidFill>
                <a:srgbClr val="000000"/>
              </a:solidFill>
            </a:endParaRPr>
          </a:p>
        </p:txBody>
      </p:sp>
    </p:spTree>
    <p:extLst>
      <p:ext uri="{BB962C8B-B14F-4D97-AF65-F5344CB8AC3E}">
        <p14:creationId xmlns:p14="http://schemas.microsoft.com/office/powerpoint/2010/main" val="149710055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sz="2800" b="1" i="1" dirty="0">
                <a:solidFill>
                  <a:srgbClr val="000000"/>
                </a:solidFill>
              </a:rPr>
              <a:t>Group III</a:t>
            </a:r>
            <a:r>
              <a:rPr lang="en-US" dirty="0">
                <a:solidFill>
                  <a:srgbClr val="000000"/>
                </a:solidFill>
              </a:rPr>
              <a:t> ovulation disorders are caused by ovarian failure. </a:t>
            </a:r>
          </a:p>
          <a:p>
            <a:r>
              <a:rPr lang="en-US" dirty="0">
                <a:solidFill>
                  <a:srgbClr val="000000"/>
                </a:solidFill>
              </a:rPr>
              <a:t>Around 5% of women with ovulation disorders have a group III ovulation disorder.</a:t>
            </a:r>
          </a:p>
          <a:p>
            <a:r>
              <a:rPr lang="en-US" dirty="0">
                <a:solidFill>
                  <a:srgbClr val="000000"/>
                </a:solidFill>
              </a:rPr>
              <a:t>Women with ovulatory disorders due to </a:t>
            </a:r>
            <a:r>
              <a:rPr lang="en-US" dirty="0" err="1">
                <a:solidFill>
                  <a:srgbClr val="000000"/>
                </a:solidFill>
              </a:rPr>
              <a:t>hyperprolactinaemia</a:t>
            </a:r>
            <a:r>
              <a:rPr lang="en-US" dirty="0">
                <a:solidFill>
                  <a:srgbClr val="000000"/>
                </a:solidFill>
              </a:rPr>
              <a:t> should be offered treatment with dopamine agonists such as </a:t>
            </a:r>
            <a:r>
              <a:rPr lang="en-US" dirty="0" err="1">
                <a:solidFill>
                  <a:srgbClr val="000000"/>
                </a:solidFill>
              </a:rPr>
              <a:t>bromocriptine</a:t>
            </a:r>
            <a:r>
              <a:rPr lang="en-US" dirty="0">
                <a:solidFill>
                  <a:srgbClr val="000000"/>
                </a:solidFill>
              </a:rPr>
              <a:t>.</a:t>
            </a:r>
          </a:p>
          <a:p>
            <a:pPr marL="457200" indent="-457200">
              <a:buFont typeface="Arial" charset="0"/>
              <a:buChar char="•"/>
            </a:pPr>
            <a:r>
              <a:rPr lang="en-US" dirty="0">
                <a:solidFill>
                  <a:srgbClr val="000000"/>
                </a:solidFill>
              </a:rPr>
              <a:t>Consideration should be given to safety for use in pregnancy and </a:t>
            </a:r>
            <a:r>
              <a:rPr lang="en-US" dirty="0" err="1">
                <a:solidFill>
                  <a:srgbClr val="000000"/>
                </a:solidFill>
              </a:rPr>
              <a:t>minimising</a:t>
            </a:r>
            <a:r>
              <a:rPr lang="en-US" dirty="0">
                <a:solidFill>
                  <a:srgbClr val="000000"/>
                </a:solidFill>
              </a:rPr>
              <a:t> cost when prescribing. </a:t>
            </a:r>
          </a:p>
          <a:p>
            <a:r>
              <a:rPr lang="en-US" dirty="0">
                <a:solidFill>
                  <a:srgbClr val="000000"/>
                </a:solidFill>
              </a:rPr>
              <a:t>Women who are offered ovulation induction with </a:t>
            </a:r>
            <a:r>
              <a:rPr lang="en-US" dirty="0" err="1">
                <a:solidFill>
                  <a:srgbClr val="000000"/>
                </a:solidFill>
              </a:rPr>
              <a:t>gonadotrophins</a:t>
            </a:r>
            <a:r>
              <a:rPr lang="en-US" dirty="0">
                <a:solidFill>
                  <a:srgbClr val="000000"/>
                </a:solidFill>
              </a:rPr>
              <a:t> should be informed about the risk of multiple pregnancy and ovarian </a:t>
            </a:r>
            <a:r>
              <a:rPr lang="en-US" dirty="0" err="1">
                <a:solidFill>
                  <a:srgbClr val="000000"/>
                </a:solidFill>
              </a:rPr>
              <a:t>hyperstimulation</a:t>
            </a:r>
            <a:r>
              <a:rPr lang="en-US" dirty="0">
                <a:solidFill>
                  <a:srgbClr val="000000"/>
                </a:solidFill>
              </a:rPr>
              <a:t> before starting treatment. </a:t>
            </a:r>
          </a:p>
          <a:p>
            <a:r>
              <a:rPr lang="en-US" dirty="0">
                <a:solidFill>
                  <a:srgbClr val="000000"/>
                </a:solidFill>
              </a:rPr>
              <a:t>Ovarian ultrasound monitoring to measure follicular size and number should be an integral part of </a:t>
            </a:r>
            <a:r>
              <a:rPr lang="en-US" dirty="0" err="1">
                <a:solidFill>
                  <a:srgbClr val="000000"/>
                </a:solidFill>
              </a:rPr>
              <a:t>gonadotrophin</a:t>
            </a:r>
            <a:r>
              <a:rPr lang="en-US" dirty="0">
                <a:solidFill>
                  <a:srgbClr val="000000"/>
                </a:solidFill>
              </a:rPr>
              <a:t> therapy to reduce the risk of multiple pregnancy and ovarian </a:t>
            </a:r>
            <a:r>
              <a:rPr lang="en-US" dirty="0" err="1">
                <a:solidFill>
                  <a:srgbClr val="000000"/>
                </a:solidFill>
              </a:rPr>
              <a:t>hyperstimulation</a:t>
            </a:r>
            <a:endParaRPr lang="en-US" dirty="0">
              <a:solidFill>
                <a:srgbClr val="000000"/>
              </a:solidFill>
            </a:endParaRPr>
          </a:p>
        </p:txBody>
      </p:sp>
    </p:spTree>
    <p:extLst>
      <p:ext uri="{BB962C8B-B14F-4D97-AF65-F5344CB8AC3E}">
        <p14:creationId xmlns:p14="http://schemas.microsoft.com/office/powerpoint/2010/main" val="317095209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development</a:t>
            </a:r>
            <a:endParaRPr lang="en-US" dirty="0"/>
          </a:p>
        </p:txBody>
      </p:sp>
      <p:sp>
        <p:nvSpPr>
          <p:cNvPr id="3" name="Content Placeholder 2"/>
          <p:cNvSpPr>
            <a:spLocks noGrp="1"/>
          </p:cNvSpPr>
          <p:nvPr>
            <p:ph idx="1"/>
          </p:nvPr>
        </p:nvSpPr>
        <p:spPr/>
        <p:txBody>
          <a:bodyPr/>
          <a:lstStyle/>
          <a:p>
            <a:r>
              <a:rPr lang="en-US" dirty="0"/>
              <a:t>IUI will remain an effective first-line treatment in</a:t>
            </a:r>
            <a:br>
              <a:rPr lang="en-US" dirty="0"/>
            </a:br>
            <a:r>
              <a:rPr lang="en-US" dirty="0"/>
              <a:t>unexplained infertility and mild male factor infertility, as well as the</a:t>
            </a:r>
            <a:br>
              <a:rPr lang="en-US" dirty="0"/>
            </a:br>
            <a:r>
              <a:rPr lang="en-US" dirty="0"/>
              <a:t>use of donor sperm in same sex female couples and single women, if</a:t>
            </a:r>
            <a:br>
              <a:rPr lang="en-US" dirty="0"/>
            </a:br>
            <a:r>
              <a:rPr lang="en-US" dirty="0"/>
              <a:t>we succeed in increasing the delivery rate per cycle without </a:t>
            </a:r>
            <a:r>
              <a:rPr lang="en-US" dirty="0" err="1"/>
              <a:t>increas</a:t>
            </a:r>
            <a:r>
              <a:rPr lang="en-US" dirty="0"/>
              <a:t>-</a:t>
            </a:r>
            <a:br>
              <a:rPr lang="en-US" dirty="0"/>
            </a:br>
            <a:r>
              <a:rPr lang="en-US" dirty="0" err="1"/>
              <a:t>ing</a:t>
            </a:r>
            <a:r>
              <a:rPr lang="en-US" dirty="0"/>
              <a:t> the risk for complications such as a higher MPRs and increased </a:t>
            </a:r>
            <a:r>
              <a:rPr lang="nb-NO" dirty="0"/>
              <a:t>risk for OHSS.</a:t>
            </a:r>
            <a:br>
              <a:rPr lang="nb-NO" dirty="0"/>
            </a:br>
            <a:endParaRPr lang="nb-NO" dirty="0"/>
          </a:p>
          <a:p>
            <a:endParaRPr lang="en-US" dirty="0"/>
          </a:p>
          <a:p>
            <a:endParaRPr lang="en-US" dirty="0"/>
          </a:p>
        </p:txBody>
      </p:sp>
    </p:spTree>
    <p:extLst>
      <p:ext uri="{BB962C8B-B14F-4D97-AF65-F5344CB8AC3E}">
        <p14:creationId xmlns:p14="http://schemas.microsoft.com/office/powerpoint/2010/main" val="24210410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A well-controlled mild OS with </a:t>
            </a:r>
            <a:r>
              <a:rPr lang="en-US" dirty="0" err="1"/>
              <a:t>gonadotrophins</a:t>
            </a:r>
            <a:r>
              <a:rPr lang="en-US" dirty="0"/>
              <a:t> aiming for two </a:t>
            </a:r>
          </a:p>
          <a:p>
            <a:r>
              <a:rPr lang="en-US" dirty="0"/>
              <a:t>dominant follicles is the most effective strategy when performing IUI for unexplained infertility, minimal to mild endometriosis and mode- rate to mild male factor infertility. </a:t>
            </a:r>
          </a:p>
          <a:p>
            <a:r>
              <a:rPr lang="en-US" dirty="0"/>
              <a:t>A standardized methodology for IUI taking into account evidence-</a:t>
            </a:r>
            <a:br>
              <a:rPr lang="en-US" dirty="0"/>
            </a:br>
            <a:r>
              <a:rPr lang="en-US" dirty="0"/>
              <a:t>based data on how to perform IUI as described in this paper will</a:t>
            </a:r>
            <a:br>
              <a:rPr lang="en-US" dirty="0"/>
            </a:br>
            <a:r>
              <a:rPr lang="en-US" dirty="0"/>
              <a:t>likely increase IUI singleton pregnancy rates worldwide. Other meth-</a:t>
            </a:r>
            <a:br>
              <a:rPr lang="en-US" dirty="0"/>
            </a:br>
            <a:r>
              <a:rPr lang="en-US" dirty="0" err="1"/>
              <a:t>ods</a:t>
            </a:r>
            <a:r>
              <a:rPr lang="en-US" dirty="0"/>
              <a:t> to increase the delivery rate per IUI cycle will be a better </a:t>
            </a:r>
            <a:r>
              <a:rPr lang="en-US" dirty="0" err="1"/>
              <a:t>selec</a:t>
            </a:r>
            <a:r>
              <a:rPr lang="en-US" dirty="0"/>
              <a:t>-</a:t>
            </a:r>
            <a:br>
              <a:rPr lang="en-US" dirty="0"/>
            </a:br>
            <a:r>
              <a:rPr lang="en-US" dirty="0" err="1"/>
              <a:t>tion</a:t>
            </a:r>
            <a:r>
              <a:rPr lang="en-US" dirty="0"/>
              <a:t> of patients who have a reasonable prognosis with IUI. The </a:t>
            </a:r>
          </a:p>
          <a:p>
            <a:r>
              <a:rPr lang="en-US" dirty="0"/>
              <a:t>evidence has identified several factors that might influence IUI out- come as presented and will require further confirmation by well- designed and adequately powered randomized trials. </a:t>
            </a:r>
          </a:p>
          <a:p>
            <a:endParaRPr lang="en-US" dirty="0"/>
          </a:p>
        </p:txBody>
      </p:sp>
    </p:spTree>
    <p:extLst>
      <p:ext uri="{BB962C8B-B14F-4D97-AF65-F5344CB8AC3E}">
        <p14:creationId xmlns:p14="http://schemas.microsoft.com/office/powerpoint/2010/main" val="3231572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 </a:t>
            </a:r>
            <a:r>
              <a:rPr lang="en-US" sz="4800" i="1" dirty="0">
                <a:solidFill>
                  <a:srgbClr val="FF0000"/>
                </a:solidFill>
              </a:rPr>
              <a:t>Indications</a:t>
            </a:r>
            <a:endParaRPr lang="en-US" dirty="0"/>
          </a:p>
        </p:txBody>
      </p:sp>
      <p:sp>
        <p:nvSpPr>
          <p:cNvPr id="3" name="Content Placeholder 2"/>
          <p:cNvSpPr>
            <a:spLocks noGrp="1"/>
          </p:cNvSpPr>
          <p:nvPr>
            <p:ph idx="1"/>
          </p:nvPr>
        </p:nvSpPr>
        <p:spPr/>
        <p:txBody>
          <a:bodyPr>
            <a:normAutofit lnSpcReduction="10000"/>
          </a:bodyPr>
          <a:lstStyle/>
          <a:p>
            <a:r>
              <a:rPr lang="en-US" b="1" i="1" dirty="0"/>
              <a:t>Unexplained </a:t>
            </a:r>
            <a:r>
              <a:rPr lang="en-US" b="1" i="1" dirty="0" smtClean="0"/>
              <a:t>infertility/ mild endometriosis</a:t>
            </a:r>
            <a:endParaRPr lang="en-US" dirty="0"/>
          </a:p>
          <a:p>
            <a:r>
              <a:rPr lang="en-US" b="1" i="1" dirty="0" smtClean="0"/>
              <a:t>Cervical </a:t>
            </a:r>
            <a:r>
              <a:rPr lang="en-US" b="1" i="1" dirty="0"/>
              <a:t>factor </a:t>
            </a:r>
            <a:r>
              <a:rPr lang="en-US" b="1" i="1" dirty="0" smtClean="0"/>
              <a:t>infertility</a:t>
            </a:r>
          </a:p>
          <a:p>
            <a:r>
              <a:rPr lang="en-US" b="1" i="1" dirty="0" smtClean="0"/>
              <a:t>Mild male factor</a:t>
            </a:r>
            <a:endParaRPr lang="en-US" dirty="0"/>
          </a:p>
          <a:p>
            <a:r>
              <a:rPr lang="en-US" b="1" i="1" dirty="0" smtClean="0"/>
              <a:t>Disability </a:t>
            </a:r>
            <a:r>
              <a:rPr lang="en-US" b="1" i="1" dirty="0"/>
              <a:t>(physical or psychological) preventing vaginal sexual intercourse</a:t>
            </a:r>
            <a:endParaRPr lang="en-US" dirty="0"/>
          </a:p>
          <a:p>
            <a:r>
              <a:rPr lang="en-US" b="1" i="1" dirty="0" smtClean="0"/>
              <a:t>Conditions </a:t>
            </a:r>
            <a:r>
              <a:rPr lang="en-US" b="1" i="1" dirty="0"/>
              <a:t>that require specific consideration in relation to methods of conception (such as after sperm washing in a couple where the male is HIV positive)</a:t>
            </a:r>
            <a:endParaRPr lang="en-US" dirty="0"/>
          </a:p>
          <a:p>
            <a:endParaRPr lang="en-US" dirty="0"/>
          </a:p>
        </p:txBody>
      </p:sp>
    </p:spTree>
    <p:extLst>
      <p:ext uri="{BB962C8B-B14F-4D97-AF65-F5344CB8AC3E}">
        <p14:creationId xmlns:p14="http://schemas.microsoft.com/office/powerpoint/2010/main" val="333423826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A recent study reported a negative effect of human papilloma virus (HPV) positivity in women on clinical pregnancy rates following IUI (</a:t>
            </a:r>
            <a:r>
              <a:rPr lang="en-US" dirty="0" err="1"/>
              <a:t>Depuydt</a:t>
            </a:r>
            <a:r>
              <a:rPr lang="en-US" dirty="0"/>
              <a:t> et al., 2016). On the other hand, a reduction in medically unassisted and assisted cumulative pregnancy rates, and an increase in miscarriage rates are related to the presence of HPV sperm. The exact mechanism by which sperm infection is able to impair fertility remains unclear, and more studies are urgently needed (</a:t>
            </a:r>
            <a:r>
              <a:rPr lang="en-US" dirty="0" err="1"/>
              <a:t>Foresta</a:t>
            </a:r>
            <a:r>
              <a:rPr lang="en-US" dirty="0"/>
              <a:t> et al., 2015; </a:t>
            </a:r>
            <a:r>
              <a:rPr lang="en-US" dirty="0" err="1"/>
              <a:t>Garolla</a:t>
            </a:r>
            <a:r>
              <a:rPr lang="en-US" dirty="0"/>
              <a:t> et al., 2016). If confirmed, these results could change the clinical and diagnostic approach to infertile couples and HPV-positive women and men would, for example, not be recommended to receive IUI as a first-line treatment. Furthermore, it is unknown if HPV positivity has an effect on pregnancy rates following IVF or IVF/ICSI. </a:t>
            </a:r>
          </a:p>
          <a:p>
            <a:endParaRPr lang="en-US" dirty="0"/>
          </a:p>
        </p:txBody>
      </p:sp>
    </p:spTree>
    <p:extLst>
      <p:ext uri="{BB962C8B-B14F-4D97-AF65-F5344CB8AC3E}">
        <p14:creationId xmlns:p14="http://schemas.microsoft.com/office/powerpoint/2010/main" val="254462575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a prospective multi-</a:t>
            </a:r>
            <a:r>
              <a:rPr lang="en-US" dirty="0" err="1"/>
              <a:t>centre</a:t>
            </a:r>
            <a:r>
              <a:rPr lang="en-US" dirty="0"/>
              <a:t> cohort study in France it was shown</a:t>
            </a:r>
            <a:br>
              <a:rPr lang="en-US" dirty="0"/>
            </a:br>
            <a:r>
              <a:rPr lang="en-US" dirty="0"/>
              <a:t>that the time interval from the end of sperm preparation to IUI in the</a:t>
            </a:r>
            <a:br>
              <a:rPr lang="en-US" dirty="0"/>
            </a:br>
            <a:r>
              <a:rPr lang="en-US" dirty="0"/>
              <a:t>range of 40–80 min has a potential positive effect on pregnancy rate,</a:t>
            </a:r>
            <a:br>
              <a:rPr lang="en-US" dirty="0"/>
            </a:br>
            <a:r>
              <a:rPr lang="en-US" dirty="0"/>
              <a:t>while not requiring the investment of supplemental resources </a:t>
            </a:r>
            <a:r>
              <a:rPr lang="fr-FR" dirty="0"/>
              <a:t>(</a:t>
            </a:r>
            <a:r>
              <a:rPr lang="fr-FR" dirty="0" err="1"/>
              <a:t>Fauque</a:t>
            </a:r>
            <a:r>
              <a:rPr lang="fr-FR" dirty="0"/>
              <a:t> et al., 2014).</a:t>
            </a:r>
            <a:br>
              <a:rPr lang="fr-FR" dirty="0"/>
            </a:br>
            <a:endParaRPr lang="fr-FR" dirty="0"/>
          </a:p>
          <a:p>
            <a:endParaRPr lang="en-US" dirty="0"/>
          </a:p>
          <a:p>
            <a:endParaRPr lang="en-US" dirty="0"/>
          </a:p>
        </p:txBody>
      </p:sp>
    </p:spTree>
    <p:extLst>
      <p:ext uri="{BB962C8B-B14F-4D97-AF65-F5344CB8AC3E}">
        <p14:creationId xmlns:p14="http://schemas.microsoft.com/office/powerpoint/2010/main" val="146181353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Pre-washing the catheter with culture medium prior to IUI seem to increase the success rate per cycle and could be recommended in</a:t>
            </a:r>
            <a:br>
              <a:rPr lang="en-US" dirty="0"/>
            </a:br>
            <a:r>
              <a:rPr lang="en-US" dirty="0"/>
              <a:t>Good Laboratory Practice Guidelines, as is already the case for </a:t>
            </a:r>
            <a:r>
              <a:rPr lang="fr-FR" dirty="0" err="1"/>
              <a:t>embryo</a:t>
            </a:r>
            <a:r>
              <a:rPr lang="fr-FR" dirty="0"/>
              <a:t> </a:t>
            </a:r>
            <a:r>
              <a:rPr lang="fr-FR" dirty="0" err="1"/>
              <a:t>transfer</a:t>
            </a:r>
            <a:r>
              <a:rPr lang="fr-FR" dirty="0"/>
              <a:t> </a:t>
            </a:r>
            <a:r>
              <a:rPr lang="fr-FR" dirty="0" err="1"/>
              <a:t>catheters</a:t>
            </a:r>
            <a:r>
              <a:rPr lang="fr-FR" dirty="0"/>
              <a:t> (Pont et al., 2012).</a:t>
            </a:r>
            <a:br>
              <a:rPr lang="fr-FR" dirty="0"/>
            </a:br>
            <a:endParaRPr lang="fr-FR" dirty="0"/>
          </a:p>
          <a:p>
            <a:r>
              <a:rPr lang="en-US" dirty="0"/>
              <a:t>In a prospective cohort study Duran et al. (2002) showed that </a:t>
            </a:r>
          </a:p>
          <a:p>
            <a:r>
              <a:rPr lang="en-US" dirty="0"/>
              <a:t>sperm DNA fragmentation and age of the man were the only two parameters that were able to predict IUI outcome. No samples with &gt;12% of sperm having DNA fragmentation have resulted in a </a:t>
            </a:r>
            <a:r>
              <a:rPr lang="en-US" dirty="0" err="1"/>
              <a:t>preg</a:t>
            </a:r>
            <a:r>
              <a:rPr lang="en-US" dirty="0"/>
              <a:t>- </a:t>
            </a:r>
            <a:r>
              <a:rPr lang="en-US" dirty="0" err="1"/>
              <a:t>nancy</a:t>
            </a:r>
            <a:r>
              <a:rPr lang="en-US" dirty="0"/>
              <a:t> (Duran et al., 2002). </a:t>
            </a:r>
          </a:p>
          <a:p>
            <a:endParaRPr lang="en-US" dirty="0"/>
          </a:p>
          <a:p>
            <a:endParaRPr lang="en-US" dirty="0"/>
          </a:p>
          <a:p>
            <a:endParaRPr lang="en-US" dirty="0"/>
          </a:p>
        </p:txBody>
      </p:sp>
    </p:spTree>
    <p:extLst>
      <p:ext uri="{BB962C8B-B14F-4D97-AF65-F5344CB8AC3E}">
        <p14:creationId xmlns:p14="http://schemas.microsoft.com/office/powerpoint/2010/main" val="223140813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It is clear that more studies are needed examining the influence of</a:t>
            </a:r>
            <a:br>
              <a:rPr lang="en-US" dirty="0"/>
            </a:br>
            <a:r>
              <a:rPr lang="en-US" dirty="0"/>
              <a:t>certain infections, sperm DNA abnormalities and other (unknown) factors on IUI outcome results. More evidence-based research is also needed to optimize IUI outcome in terms of a better selection of couples or individual women who are the best candidates for IUI, therefore, these practices and appropriate strategies are not pro- vided as additions to the draft guidelines yet. </a:t>
            </a:r>
          </a:p>
          <a:p>
            <a:endParaRPr lang="en-US" dirty="0"/>
          </a:p>
          <a:p>
            <a:endParaRPr lang="en-US" dirty="0"/>
          </a:p>
        </p:txBody>
      </p:sp>
    </p:spTree>
    <p:extLst>
      <p:ext uri="{BB962C8B-B14F-4D97-AF65-F5344CB8AC3E}">
        <p14:creationId xmlns:p14="http://schemas.microsoft.com/office/powerpoint/2010/main" val="353768453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8-06 at 19.05.30.png"/>
          <p:cNvPicPr>
            <a:picLocks noGrp="1" noChangeAspect="1"/>
          </p:cNvPicPr>
          <p:nvPr>
            <p:ph idx="1"/>
          </p:nvPr>
        </p:nvPicPr>
        <p:blipFill>
          <a:blip r:embed="rId2" cstate="email">
            <a:extLst>
              <a:ext uri="{28A0092B-C50C-407E-A947-70E740481C1C}">
                <a14:useLocalDpi xmlns:a14="http://schemas.microsoft.com/office/drawing/2010/main" val="0"/>
              </a:ext>
            </a:extLst>
          </a:blip>
          <a:srcRect t="-1455" b="-1455"/>
          <a:stretch>
            <a:fillRect/>
          </a:stretch>
        </p:blipFill>
        <p:spPr>
          <a:xfrm>
            <a:off x="151459" y="107576"/>
            <a:ext cx="8992541" cy="6578305"/>
          </a:xfrm>
        </p:spPr>
      </p:pic>
    </p:spTree>
    <p:extLst>
      <p:ext uri="{BB962C8B-B14F-4D97-AF65-F5344CB8AC3E}">
        <p14:creationId xmlns:p14="http://schemas.microsoft.com/office/powerpoint/2010/main" val="312728489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8-06 at 18.53.52.png"/>
          <p:cNvPicPr>
            <a:picLocks noGrp="1" noChangeAspect="1"/>
          </p:cNvPicPr>
          <p:nvPr>
            <p:ph idx="1"/>
          </p:nvPr>
        </p:nvPicPr>
        <p:blipFill>
          <a:blip r:embed="rId2" cstate="email">
            <a:extLst>
              <a:ext uri="{28A0092B-C50C-407E-A947-70E740481C1C}">
                <a14:useLocalDpi xmlns:a14="http://schemas.microsoft.com/office/drawing/2010/main" val="0"/>
              </a:ext>
            </a:extLst>
          </a:blip>
          <a:srcRect l="-88767" r="-88767"/>
          <a:stretch>
            <a:fillRect/>
          </a:stretch>
        </p:blipFill>
        <p:spPr>
          <a:xfrm>
            <a:off x="-1040438" y="244792"/>
            <a:ext cx="11353019" cy="6089200"/>
          </a:xfrm>
        </p:spPr>
      </p:pic>
    </p:spTree>
    <p:extLst>
      <p:ext uri="{BB962C8B-B14F-4D97-AF65-F5344CB8AC3E}">
        <p14:creationId xmlns:p14="http://schemas.microsoft.com/office/powerpoint/2010/main" val="102684266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8-06 at 18.57.10.png"/>
          <p:cNvPicPr>
            <a:picLocks noGrp="1" noChangeAspect="1"/>
          </p:cNvPicPr>
          <p:nvPr>
            <p:ph idx="1"/>
          </p:nvPr>
        </p:nvPicPr>
        <p:blipFill>
          <a:blip r:embed="rId2" cstate="email">
            <a:extLst>
              <a:ext uri="{28A0092B-C50C-407E-A947-70E740481C1C}">
                <a14:useLocalDpi xmlns:a14="http://schemas.microsoft.com/office/drawing/2010/main" val="0"/>
              </a:ext>
            </a:extLst>
          </a:blip>
          <a:srcRect l="-33905" r="-33905"/>
          <a:stretch>
            <a:fillRect/>
          </a:stretch>
        </p:blipFill>
        <p:spPr>
          <a:xfrm>
            <a:off x="289165" y="459464"/>
            <a:ext cx="8042276" cy="5836025"/>
          </a:xfrm>
        </p:spPr>
      </p:pic>
    </p:spTree>
    <p:extLst>
      <p:ext uri="{BB962C8B-B14F-4D97-AF65-F5344CB8AC3E}">
        <p14:creationId xmlns:p14="http://schemas.microsoft.com/office/powerpoint/2010/main" val="122363052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8-06 at 18.57.44.png"/>
          <p:cNvPicPr>
            <a:picLocks noGrp="1" noChangeAspect="1"/>
          </p:cNvPicPr>
          <p:nvPr>
            <p:ph idx="1"/>
          </p:nvPr>
        </p:nvPicPr>
        <p:blipFill>
          <a:blip r:embed="rId2" cstate="email">
            <a:extLst>
              <a:ext uri="{28A0092B-C50C-407E-A947-70E740481C1C}">
                <a14:useLocalDpi xmlns:a14="http://schemas.microsoft.com/office/drawing/2010/main" val="0"/>
              </a:ext>
            </a:extLst>
          </a:blip>
          <a:srcRect t="4292" b="4292"/>
          <a:stretch>
            <a:fillRect/>
          </a:stretch>
        </p:blipFill>
        <p:spPr>
          <a:xfrm>
            <a:off x="-1" y="-121916"/>
            <a:ext cx="9027333" cy="4343400"/>
          </a:xfrm>
        </p:spPr>
      </p:pic>
      <p:pic>
        <p:nvPicPr>
          <p:cNvPr id="5" name="Picture 4" descr="Screen Shot 2020-08-06 at 19.04.05.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026729"/>
            <a:ext cx="9144000" cy="3130185"/>
          </a:xfrm>
          <a:prstGeom prst="rect">
            <a:avLst/>
          </a:prstGeom>
        </p:spPr>
      </p:pic>
    </p:spTree>
    <p:extLst>
      <p:ext uri="{BB962C8B-B14F-4D97-AF65-F5344CB8AC3E}">
        <p14:creationId xmlns:p14="http://schemas.microsoft.com/office/powerpoint/2010/main" val="5026947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8-06 at 19.03.47.png"/>
          <p:cNvPicPr>
            <a:picLocks noGrp="1" noChangeAspect="1"/>
          </p:cNvPicPr>
          <p:nvPr>
            <p:ph idx="1"/>
          </p:nvPr>
        </p:nvPicPr>
        <p:blipFill>
          <a:blip r:embed="rId2" cstate="email">
            <a:extLst>
              <a:ext uri="{28A0092B-C50C-407E-A947-70E740481C1C}">
                <a14:useLocalDpi xmlns:a14="http://schemas.microsoft.com/office/drawing/2010/main" val="0"/>
              </a:ext>
            </a:extLst>
          </a:blip>
          <a:srcRect l="-55342" r="-55342"/>
          <a:stretch>
            <a:fillRect/>
          </a:stretch>
        </p:blipFill>
        <p:spPr>
          <a:xfrm>
            <a:off x="-1820767" y="-1"/>
            <a:ext cx="8042276" cy="3518885"/>
          </a:xfrm>
        </p:spPr>
      </p:pic>
      <p:pic>
        <p:nvPicPr>
          <p:cNvPr id="5" name="Picture 4" descr="Screen Shot 2020-08-06 at 19.05.49.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901372"/>
            <a:ext cx="9144000" cy="3082466"/>
          </a:xfrm>
          <a:prstGeom prst="rect">
            <a:avLst/>
          </a:prstGeom>
        </p:spPr>
      </p:pic>
    </p:spTree>
    <p:extLst>
      <p:ext uri="{BB962C8B-B14F-4D97-AF65-F5344CB8AC3E}">
        <p14:creationId xmlns:p14="http://schemas.microsoft.com/office/powerpoint/2010/main" val="134913408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20-08-06 at 19.07.23.png"/>
          <p:cNvPicPr>
            <a:picLocks noGrp="1" noChangeAspect="1"/>
          </p:cNvPicPr>
          <p:nvPr>
            <p:ph idx="1"/>
          </p:nvPr>
        </p:nvPicPr>
        <p:blipFill>
          <a:blip r:embed="rId2" cstate="email">
            <a:extLst>
              <a:ext uri="{28A0092B-C50C-407E-A947-70E740481C1C}">
                <a14:useLocalDpi xmlns:a14="http://schemas.microsoft.com/office/drawing/2010/main" val="0"/>
              </a:ext>
            </a:extLst>
          </a:blip>
          <a:srcRect t="5550" b="5550"/>
          <a:stretch>
            <a:fillRect/>
          </a:stretch>
        </p:blipFill>
        <p:spPr>
          <a:xfrm>
            <a:off x="549275" y="3625981"/>
            <a:ext cx="8042276" cy="3051996"/>
          </a:xfrm>
        </p:spPr>
      </p:pic>
      <p:pic>
        <p:nvPicPr>
          <p:cNvPr id="4" name="Picture 3" descr="Screen Shot 2020-08-06 at 19.06.3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0940" y="107576"/>
            <a:ext cx="8430611" cy="2952324"/>
          </a:xfrm>
          <a:prstGeom prst="rect">
            <a:avLst/>
          </a:prstGeom>
        </p:spPr>
      </p:pic>
    </p:spTree>
    <p:extLst>
      <p:ext uri="{BB962C8B-B14F-4D97-AF65-F5344CB8AC3E}">
        <p14:creationId xmlns:p14="http://schemas.microsoft.com/office/powerpoint/2010/main" val="3014457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buNone/>
            </a:pPr>
            <a:r>
              <a:rPr lang="en-US" sz="2800" i="1" dirty="0" smtClean="0"/>
              <a:t>Mild male </a:t>
            </a:r>
            <a:r>
              <a:rPr lang="en-US" sz="2800" i="1" dirty="0"/>
              <a:t>factor </a:t>
            </a:r>
            <a:r>
              <a:rPr lang="en-US" sz="2800" i="1" dirty="0" smtClean="0"/>
              <a:t>infertility:</a:t>
            </a:r>
            <a:endParaRPr lang="en-US" sz="2800" dirty="0"/>
          </a:p>
          <a:p>
            <a:r>
              <a:rPr lang="en-US" dirty="0"/>
              <a:t> Severe hypospadias </a:t>
            </a:r>
          </a:p>
          <a:p>
            <a:pPr lvl="0"/>
            <a:r>
              <a:rPr lang="en-US" dirty="0"/>
              <a:t>retrograde ejaculation </a:t>
            </a:r>
          </a:p>
          <a:p>
            <a:pPr lvl="0"/>
            <a:r>
              <a:rPr lang="en-US" dirty="0"/>
              <a:t>neurologic impotence </a:t>
            </a:r>
          </a:p>
          <a:p>
            <a:pPr lvl="0"/>
            <a:r>
              <a:rPr lang="en-US" dirty="0"/>
              <a:t>sexual dysfunction </a:t>
            </a:r>
          </a:p>
          <a:p>
            <a:pPr lvl="0"/>
            <a:r>
              <a:rPr lang="en-US" dirty="0" err="1"/>
              <a:t>oligospermia</a:t>
            </a:r>
            <a:r>
              <a:rPr lang="en-US" dirty="0"/>
              <a:t> </a:t>
            </a:r>
          </a:p>
          <a:p>
            <a:pPr lvl="0"/>
            <a:r>
              <a:rPr lang="en-US" dirty="0"/>
              <a:t>low ejaculate volumes </a:t>
            </a:r>
          </a:p>
          <a:p>
            <a:pPr lvl="0"/>
            <a:r>
              <a:rPr lang="en-US" dirty="0" err="1"/>
              <a:t>asthenospermia</a:t>
            </a:r>
            <a:r>
              <a:rPr lang="en-US" dirty="0"/>
              <a:t> </a:t>
            </a:r>
          </a:p>
          <a:p>
            <a:pPr lvl="0"/>
            <a:r>
              <a:rPr lang="en-US" dirty="0"/>
              <a:t>Sperm autoantibodies </a:t>
            </a:r>
          </a:p>
          <a:p>
            <a:endParaRPr lang="en-US" dirty="0"/>
          </a:p>
        </p:txBody>
      </p:sp>
    </p:spTree>
    <p:extLst>
      <p:ext uri="{BB962C8B-B14F-4D97-AF65-F5344CB8AC3E}">
        <p14:creationId xmlns:p14="http://schemas.microsoft.com/office/powerpoint/2010/main" val="269671995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8-06 at 19.04.26.png"/>
          <p:cNvPicPr>
            <a:picLocks noGrp="1" noChangeAspect="1"/>
          </p:cNvPicPr>
          <p:nvPr>
            <p:ph idx="1"/>
          </p:nvPr>
        </p:nvPicPr>
        <p:blipFill>
          <a:blip r:embed="rId2" cstate="email">
            <a:extLst>
              <a:ext uri="{28A0092B-C50C-407E-A947-70E740481C1C}">
                <a14:useLocalDpi xmlns:a14="http://schemas.microsoft.com/office/drawing/2010/main" val="0"/>
              </a:ext>
            </a:extLst>
          </a:blip>
          <a:srcRect l="-48490" r="-48490"/>
          <a:stretch>
            <a:fillRect/>
          </a:stretch>
        </p:blipFill>
        <p:spPr>
          <a:xfrm>
            <a:off x="-1914116" y="107576"/>
            <a:ext cx="8042276" cy="4343400"/>
          </a:xfrm>
        </p:spPr>
      </p:pic>
      <p:pic>
        <p:nvPicPr>
          <p:cNvPr id="5" name="Picture 4" descr="Screen Shot 2020-08-06 at 19.04.4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2296" y="4450976"/>
            <a:ext cx="8063398" cy="2224340"/>
          </a:xfrm>
          <a:prstGeom prst="rect">
            <a:avLst/>
          </a:prstGeom>
        </p:spPr>
      </p:pic>
    </p:spTree>
    <p:extLst>
      <p:ext uri="{BB962C8B-B14F-4D97-AF65-F5344CB8AC3E}">
        <p14:creationId xmlns:p14="http://schemas.microsoft.com/office/powerpoint/2010/main" val="803868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Globalization of IUI </a:t>
            </a:r>
            <a:br>
              <a:rPr lang="en-US" sz="3600" dirty="0"/>
            </a:br>
            <a:endParaRPr lang="en-US" sz="3600" dirty="0"/>
          </a:p>
        </p:txBody>
      </p:sp>
      <p:sp>
        <p:nvSpPr>
          <p:cNvPr id="3" name="Content Placeholder 2"/>
          <p:cNvSpPr>
            <a:spLocks noGrp="1"/>
          </p:cNvSpPr>
          <p:nvPr>
            <p:ph idx="1"/>
          </p:nvPr>
        </p:nvSpPr>
        <p:spPr/>
        <p:txBody>
          <a:bodyPr>
            <a:normAutofit fontScale="92500" lnSpcReduction="20000"/>
          </a:bodyPr>
          <a:lstStyle/>
          <a:p>
            <a:r>
              <a:rPr lang="en-US" dirty="0"/>
              <a:t>Despite the lack of IUI registration or incorporation of IUI </a:t>
            </a:r>
            <a:r>
              <a:rPr lang="en-US" dirty="0" smtClean="0"/>
              <a:t>procedures </a:t>
            </a:r>
            <a:r>
              <a:rPr lang="en-US" dirty="0"/>
              <a:t>reported within IVF/ICSI registries in most countries, it is </a:t>
            </a:r>
            <a:r>
              <a:rPr lang="en-US" dirty="0" smtClean="0"/>
              <a:t>possible </a:t>
            </a:r>
            <a:r>
              <a:rPr lang="en-US" dirty="0"/>
              <a:t>to assume that IUI is one of the, if not the, most popular methods of assisted reproduction worldwide, for different reasons</a:t>
            </a:r>
            <a:r>
              <a:rPr lang="en-US" dirty="0" smtClean="0"/>
              <a:t>.</a:t>
            </a:r>
          </a:p>
          <a:p>
            <a:r>
              <a:rPr lang="en-US" dirty="0" smtClean="0"/>
              <a:t> </a:t>
            </a:r>
            <a:r>
              <a:rPr lang="en-US" dirty="0"/>
              <a:t>Since IUI is a simple and non-invasive technique, it can be performed without expensive infrastructure resulting in IUI becoming the only treatment for male and unexplained infertility in resource-poor </a:t>
            </a:r>
            <a:r>
              <a:rPr lang="en-US" dirty="0" smtClean="0"/>
              <a:t>countries </a:t>
            </a:r>
            <a:r>
              <a:rPr lang="en-US" dirty="0"/>
              <a:t>where IVF is either not available or not accessible for the </a:t>
            </a:r>
            <a:r>
              <a:rPr lang="en-US" dirty="0" smtClean="0"/>
              <a:t>majority </a:t>
            </a:r>
            <a:r>
              <a:rPr lang="en-US" dirty="0"/>
              <a:t>of the population, owing to high costs (</a:t>
            </a:r>
            <a:r>
              <a:rPr lang="en-US" dirty="0" err="1"/>
              <a:t>Ombelet</a:t>
            </a:r>
            <a:r>
              <a:rPr lang="en-US" dirty="0"/>
              <a:t> et al., 2008). </a:t>
            </a:r>
            <a:endParaRPr lang="en-US" dirty="0" smtClean="0"/>
          </a:p>
          <a:p>
            <a:r>
              <a:rPr lang="en-US" dirty="0" smtClean="0"/>
              <a:t>These </a:t>
            </a:r>
            <a:r>
              <a:rPr lang="en-US" dirty="0"/>
              <a:t>factors are </a:t>
            </a:r>
            <a:r>
              <a:rPr lang="en-US" dirty="0" smtClean="0"/>
              <a:t>responsible </a:t>
            </a:r>
            <a:r>
              <a:rPr lang="en-US" dirty="0"/>
              <a:t>for a high couple compliance in IUI </a:t>
            </a:r>
            <a:r>
              <a:rPr lang="en-US" dirty="0" err="1"/>
              <a:t>programmes</a:t>
            </a:r>
            <a:r>
              <a:rPr lang="en-US" dirty="0"/>
              <a:t> </a:t>
            </a:r>
            <a:r>
              <a:rPr lang="en-US" dirty="0" smtClean="0"/>
              <a:t>when compared </a:t>
            </a:r>
            <a:r>
              <a:rPr lang="en-US" dirty="0"/>
              <a:t>to IVF (Homburg, 2003</a:t>
            </a:r>
            <a:r>
              <a:rPr lang="en-US" dirty="0" smtClean="0"/>
              <a:t>)</a:t>
            </a:r>
            <a:endParaRPr lang="en-US" dirty="0"/>
          </a:p>
          <a:p>
            <a:endParaRPr lang="en-US" dirty="0"/>
          </a:p>
        </p:txBody>
      </p:sp>
    </p:spTree>
    <p:extLst>
      <p:ext uri="{BB962C8B-B14F-4D97-AF65-F5344CB8AC3E}">
        <p14:creationId xmlns:p14="http://schemas.microsoft.com/office/powerpoint/2010/main" val="1994204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Differences in multiple pregnancy rates</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smtClean="0"/>
              <a:t>Unacceptable </a:t>
            </a:r>
            <a:r>
              <a:rPr lang="en-US" dirty="0"/>
              <a:t>high multiple pregnancy rates (MPR) after IUI with OS treatment are described; this can most often be attributed to </a:t>
            </a:r>
            <a:r>
              <a:rPr lang="en-US" dirty="0" smtClean="0"/>
              <a:t>uncontrolled </a:t>
            </a:r>
            <a:r>
              <a:rPr lang="en-US" dirty="0"/>
              <a:t>use of </a:t>
            </a:r>
            <a:r>
              <a:rPr lang="en-US" dirty="0" err="1"/>
              <a:t>gonadotrophins</a:t>
            </a:r>
            <a:r>
              <a:rPr lang="en-US" dirty="0"/>
              <a:t> for OS prior to insemination. Kohlberg (1953a, 1953b)</a:t>
            </a:r>
            <a:r>
              <a:rPr lang="en-US" dirty="0" smtClean="0"/>
              <a:t>.</a:t>
            </a:r>
          </a:p>
          <a:p>
            <a:r>
              <a:rPr lang="en-US" dirty="0" smtClean="0"/>
              <a:t>Using </a:t>
            </a:r>
            <a:r>
              <a:rPr lang="en-US" dirty="0"/>
              <a:t>data from the National ART Surveillance System (NASS) of the </a:t>
            </a:r>
            <a:r>
              <a:rPr lang="en-US" dirty="0" err="1"/>
              <a:t>Centres</a:t>
            </a:r>
            <a:r>
              <a:rPr lang="en-US" dirty="0"/>
              <a:t> for Disease Control and Prevention, it was shown that from 2004 onwards non-IVF fertility treatments including </a:t>
            </a:r>
            <a:r>
              <a:rPr lang="en-US" b="1" dirty="0"/>
              <a:t>‘OS and IUI</a:t>
            </a:r>
            <a:r>
              <a:rPr lang="en-US" dirty="0"/>
              <a:t>’ became </a:t>
            </a:r>
            <a:r>
              <a:rPr lang="en-US" b="1" dirty="0"/>
              <a:t>the most highly associated </a:t>
            </a:r>
            <a:r>
              <a:rPr lang="en-US" dirty="0"/>
              <a:t>treatment procedure </a:t>
            </a:r>
            <a:r>
              <a:rPr lang="en-US" b="1" dirty="0"/>
              <a:t>with triplet and higher-order births </a:t>
            </a:r>
            <a:r>
              <a:rPr lang="en-US" dirty="0"/>
              <a:t>in the </a:t>
            </a:r>
            <a:r>
              <a:rPr lang="en-US" b="1" dirty="0"/>
              <a:t>USA</a:t>
            </a:r>
            <a:r>
              <a:rPr lang="en-US" dirty="0"/>
              <a:t> (</a:t>
            </a:r>
            <a:r>
              <a:rPr lang="en-US" dirty="0" err="1"/>
              <a:t>Kulkarni</a:t>
            </a:r>
            <a:r>
              <a:rPr lang="en-US" dirty="0"/>
              <a:t> et al., 2013). </a:t>
            </a:r>
            <a:endParaRPr lang="en-US" dirty="0" smtClean="0"/>
          </a:p>
          <a:p>
            <a:r>
              <a:rPr lang="en-US" dirty="0" smtClean="0"/>
              <a:t>The </a:t>
            </a:r>
            <a:r>
              <a:rPr lang="en-US" dirty="0"/>
              <a:t>2011 </a:t>
            </a:r>
            <a:r>
              <a:rPr lang="en-US" b="1" dirty="0"/>
              <a:t>European data </a:t>
            </a:r>
            <a:r>
              <a:rPr lang="en-US" dirty="0"/>
              <a:t>mentioned a mean </a:t>
            </a:r>
            <a:r>
              <a:rPr lang="en-US" b="1" dirty="0"/>
              <a:t>twin</a:t>
            </a:r>
            <a:r>
              <a:rPr lang="en-US" dirty="0"/>
              <a:t> pregnancy rate of </a:t>
            </a:r>
            <a:r>
              <a:rPr lang="en-US" b="1" dirty="0"/>
              <a:t>9.7</a:t>
            </a:r>
            <a:r>
              <a:rPr lang="en-US" dirty="0"/>
              <a:t>% and </a:t>
            </a:r>
            <a:r>
              <a:rPr lang="en-US" b="1" dirty="0"/>
              <a:t>a 0.6% triplet</a:t>
            </a:r>
            <a:r>
              <a:rPr lang="en-US" dirty="0"/>
              <a:t> pregnancy rate </a:t>
            </a:r>
            <a:r>
              <a:rPr lang="en-US" b="1" dirty="0"/>
              <a:t>after IUI </a:t>
            </a:r>
            <a:r>
              <a:rPr lang="en-US" dirty="0"/>
              <a:t>with homologous semen. However, these European data have to be compared with </a:t>
            </a:r>
            <a:r>
              <a:rPr lang="en-US" b="1" dirty="0"/>
              <a:t>18.6% twins and 0.6% triplets for IVF </a:t>
            </a:r>
            <a:r>
              <a:rPr lang="en-US" dirty="0"/>
              <a:t>which includes ICSI (</a:t>
            </a:r>
            <a:r>
              <a:rPr lang="en-US" dirty="0" err="1"/>
              <a:t>Kupka</a:t>
            </a:r>
            <a:r>
              <a:rPr lang="en-US" dirty="0"/>
              <a:t> et al., 2016)</a:t>
            </a:r>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612792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registration </a:t>
            </a:r>
            <a:endParaRPr lang="en-US" dirty="0"/>
          </a:p>
        </p:txBody>
      </p:sp>
      <p:sp>
        <p:nvSpPr>
          <p:cNvPr id="3" name="Content Placeholder 2"/>
          <p:cNvSpPr>
            <a:spLocks noGrp="1"/>
          </p:cNvSpPr>
          <p:nvPr>
            <p:ph idx="1"/>
          </p:nvPr>
        </p:nvSpPr>
        <p:spPr/>
        <p:txBody>
          <a:bodyPr>
            <a:normAutofit fontScale="77500" lnSpcReduction="20000"/>
          </a:bodyPr>
          <a:lstStyle/>
          <a:p>
            <a:r>
              <a:rPr lang="en-US" dirty="0"/>
              <a:t>Owing to the lack of registration of IUI and linkages to maternal health outcomes, data on indications, success rates and complications associated with IUI are scarce and in most countries not available or incomplete. </a:t>
            </a:r>
            <a:endParaRPr lang="en-US" dirty="0" smtClean="0"/>
          </a:p>
          <a:p>
            <a:r>
              <a:rPr lang="en-US" dirty="0"/>
              <a:t>For example, data on ART generated from European national registries by ESHRE have been published since 2004, describing </a:t>
            </a:r>
            <a:r>
              <a:rPr lang="en-US" dirty="0" smtClean="0"/>
              <a:t>various </a:t>
            </a:r>
            <a:r>
              <a:rPr lang="en-US" dirty="0"/>
              <a:t>ART outcomes since the year 2000. </a:t>
            </a:r>
            <a:endParaRPr lang="en-US" dirty="0" smtClean="0"/>
          </a:p>
          <a:p>
            <a:r>
              <a:rPr lang="en-US" dirty="0" smtClean="0"/>
              <a:t>However</a:t>
            </a:r>
            <a:r>
              <a:rPr lang="en-US" dirty="0"/>
              <a:t>, IUI data were not collected by ESHRE until 2009, with the first publication including IUI data in the year 2013 (</a:t>
            </a:r>
            <a:r>
              <a:rPr lang="en-US" dirty="0" err="1"/>
              <a:t>Ferraretti</a:t>
            </a:r>
            <a:r>
              <a:rPr lang="en-US" dirty="0"/>
              <a:t> et al., 2013). </a:t>
            </a:r>
            <a:endParaRPr lang="en-US" dirty="0" smtClean="0"/>
          </a:p>
          <a:p>
            <a:r>
              <a:rPr lang="en-US" dirty="0" smtClean="0"/>
              <a:t>Fresh </a:t>
            </a:r>
            <a:r>
              <a:rPr lang="en-US" b="1" dirty="0"/>
              <a:t>IVF</a:t>
            </a:r>
            <a:r>
              <a:rPr lang="en-US" dirty="0"/>
              <a:t> (135 621 reported cycles) and ICSI (266084 reported cycles) resulted in </a:t>
            </a:r>
            <a:r>
              <a:rPr lang="en-US" b="1" dirty="0"/>
              <a:t>a multiple delivery rate of 20.2%</a:t>
            </a:r>
            <a:r>
              <a:rPr lang="en-US" dirty="0"/>
              <a:t>. Although incomplete, the data on 162 843 reported </a:t>
            </a:r>
            <a:r>
              <a:rPr lang="en-US" b="1" dirty="0"/>
              <a:t>IUI</a:t>
            </a:r>
            <a:r>
              <a:rPr lang="en-US" dirty="0"/>
              <a:t> cycles showed an </a:t>
            </a:r>
            <a:r>
              <a:rPr lang="en-US" b="1" dirty="0"/>
              <a:t>8.3% delivery rate per cycle with a multiple delivery rate of 11.1%. </a:t>
            </a:r>
          </a:p>
          <a:p>
            <a:endParaRPr lang="en-US" dirty="0"/>
          </a:p>
          <a:p>
            <a:endParaRPr lang="en-US" dirty="0"/>
          </a:p>
          <a:p>
            <a:endParaRPr lang="en-US" dirty="0"/>
          </a:p>
        </p:txBody>
      </p:sp>
    </p:spTree>
    <p:extLst>
      <p:ext uri="{BB962C8B-B14F-4D97-AF65-F5344CB8AC3E}">
        <p14:creationId xmlns:p14="http://schemas.microsoft.com/office/powerpoint/2010/main" val="743611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E</a:t>
            </a:r>
            <a:r>
              <a:rPr lang="en-US" dirty="0" smtClean="0"/>
              <a:t>ven now </a:t>
            </a:r>
            <a:r>
              <a:rPr lang="en-US" b="1" dirty="0" smtClean="0"/>
              <a:t>the delivery rate </a:t>
            </a:r>
            <a:r>
              <a:rPr lang="en-US" dirty="0" smtClean="0"/>
              <a:t>in the European register for the year 2011 was </a:t>
            </a:r>
            <a:r>
              <a:rPr lang="en-US" b="1" dirty="0" smtClean="0"/>
              <a:t>21.7</a:t>
            </a:r>
            <a:r>
              <a:rPr lang="en-US" dirty="0" smtClean="0"/>
              <a:t>% per aspiration for </a:t>
            </a:r>
            <a:r>
              <a:rPr lang="en-US" b="1" dirty="0" smtClean="0"/>
              <a:t>IVF</a:t>
            </a:r>
            <a:r>
              <a:rPr lang="en-US" dirty="0" smtClean="0"/>
              <a:t> (130324 cycles) ,</a:t>
            </a:r>
            <a:r>
              <a:rPr lang="en-US" b="1" dirty="0" smtClean="0"/>
              <a:t>19.9%</a:t>
            </a:r>
            <a:r>
              <a:rPr lang="en-US" dirty="0" smtClean="0"/>
              <a:t> per aspiration for </a:t>
            </a:r>
            <a:r>
              <a:rPr lang="en-US" b="1" dirty="0" smtClean="0"/>
              <a:t>ICSI</a:t>
            </a:r>
            <a:r>
              <a:rPr lang="en-US" dirty="0" smtClean="0"/>
              <a:t>.</a:t>
            </a:r>
          </a:p>
          <a:p>
            <a:r>
              <a:rPr lang="en-US" dirty="0" smtClean="0"/>
              <a:t> In the same year (2011) the </a:t>
            </a:r>
            <a:r>
              <a:rPr lang="en-US" b="1" dirty="0" smtClean="0"/>
              <a:t>delivery rate</a:t>
            </a:r>
            <a:r>
              <a:rPr lang="en-US" dirty="0" smtClean="0"/>
              <a:t/>
            </a:r>
            <a:br>
              <a:rPr lang="en-US" dirty="0" smtClean="0"/>
            </a:br>
            <a:r>
              <a:rPr lang="en-US" dirty="0" smtClean="0"/>
              <a:t>was </a:t>
            </a:r>
            <a:r>
              <a:rPr lang="en-US" b="1" dirty="0" smtClean="0"/>
              <a:t>8.3%</a:t>
            </a:r>
            <a:r>
              <a:rPr lang="en-US" dirty="0" smtClean="0"/>
              <a:t> for </a:t>
            </a:r>
            <a:r>
              <a:rPr lang="en-US" b="1" dirty="0" smtClean="0"/>
              <a:t>IUI</a:t>
            </a:r>
            <a:r>
              <a:rPr lang="en-US" dirty="0" smtClean="0"/>
              <a:t> using homologous semen (174 390 cycles) and </a:t>
            </a:r>
            <a:r>
              <a:rPr lang="en-US" b="1" dirty="0" smtClean="0"/>
              <a:t>12.2%</a:t>
            </a:r>
            <a:r>
              <a:rPr lang="en-US" dirty="0"/>
              <a:t> </a:t>
            </a:r>
            <a:r>
              <a:rPr lang="en-US" dirty="0" smtClean="0"/>
              <a:t>for IUI with</a:t>
            </a:r>
            <a:r>
              <a:rPr lang="en-US" b="1" dirty="0" smtClean="0"/>
              <a:t> donor </a:t>
            </a:r>
            <a:r>
              <a:rPr lang="en-US" dirty="0" smtClean="0"/>
              <a:t>semen (41 151 cycles) (</a:t>
            </a:r>
            <a:r>
              <a:rPr lang="en-US" dirty="0" err="1" smtClean="0"/>
              <a:t>Kupka</a:t>
            </a:r>
            <a:r>
              <a:rPr lang="en-US" dirty="0" smtClean="0"/>
              <a:t> et al., 2016). </a:t>
            </a:r>
          </a:p>
          <a:p>
            <a:r>
              <a:rPr lang="en-US" dirty="0"/>
              <a:t>C</a:t>
            </a:r>
            <a:r>
              <a:rPr lang="en-US" dirty="0" smtClean="0"/>
              <a:t>umulative </a:t>
            </a:r>
            <a:r>
              <a:rPr lang="en-US" dirty="0"/>
              <a:t>pregnancy rate after three or more IUIs were not often reported in the registries, with only a few research articles reporting on the value of IUI from a point of view of cost-effectiveness (</a:t>
            </a:r>
            <a:r>
              <a:rPr lang="en-US" dirty="0" err="1"/>
              <a:t>Goverde</a:t>
            </a:r>
            <a:r>
              <a:rPr lang="en-US" dirty="0"/>
              <a:t> et al., 2000; Philips et al., 2000). </a:t>
            </a:r>
          </a:p>
          <a:p>
            <a:endParaRPr lang="en-US" dirty="0"/>
          </a:p>
        </p:txBody>
      </p:sp>
    </p:spTree>
    <p:extLst>
      <p:ext uri="{BB962C8B-B14F-4D97-AF65-F5344CB8AC3E}">
        <p14:creationId xmlns:p14="http://schemas.microsoft.com/office/powerpoint/2010/main" val="469291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8-05 at 12.50.04.png"/>
          <p:cNvPicPr>
            <a:picLocks noGrp="1" noChangeAspect="1"/>
          </p:cNvPicPr>
          <p:nvPr>
            <p:ph idx="1"/>
          </p:nvPr>
        </p:nvPicPr>
        <p:blipFill>
          <a:blip r:embed="rId2" cstate="email">
            <a:extLst>
              <a:ext uri="{28A0092B-C50C-407E-A947-70E740481C1C}">
                <a14:useLocalDpi xmlns:a14="http://schemas.microsoft.com/office/drawing/2010/main" val="0"/>
              </a:ext>
            </a:extLst>
          </a:blip>
          <a:srcRect l="-45470" r="-45470"/>
          <a:stretch>
            <a:fillRect/>
          </a:stretch>
        </p:blipFill>
        <p:spPr>
          <a:xfrm>
            <a:off x="-1101641" y="107576"/>
            <a:ext cx="12010944" cy="6750423"/>
          </a:xfrm>
        </p:spPr>
      </p:pic>
    </p:spTree>
    <p:extLst>
      <p:ext uri="{BB962C8B-B14F-4D97-AF65-F5344CB8AC3E}">
        <p14:creationId xmlns:p14="http://schemas.microsoft.com/office/powerpoint/2010/main" val="3585344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http://ivfprogeny.com/wp-content/uploads/2014/08/IUI-process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289" b="6289"/>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12412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Question 1: What are the indications for IUI versus intercourse or expectant management in infertile couples and when should treatment be </a:t>
            </a:r>
            <a:r>
              <a:rPr lang="en-US" sz="2000" dirty="0" smtClean="0"/>
              <a:t>initiated?</a:t>
            </a:r>
            <a:endParaRPr lang="en-US" sz="2000" dirty="0"/>
          </a:p>
        </p:txBody>
      </p:sp>
      <p:sp>
        <p:nvSpPr>
          <p:cNvPr id="5" name="Content Placeholder 4"/>
          <p:cNvSpPr>
            <a:spLocks noGrp="1"/>
          </p:cNvSpPr>
          <p:nvPr>
            <p:ph idx="1"/>
          </p:nvPr>
        </p:nvSpPr>
        <p:spPr/>
        <p:txBody>
          <a:bodyPr/>
          <a:lstStyle/>
          <a:p>
            <a:r>
              <a:rPr lang="en-US" dirty="0"/>
              <a:t>In couples with unexplained infertility with a prognosis of becoming pregnant without assistance within the next 12 months (estimate &gt;30%), IUI could be postponed for at least 6 months. </a:t>
            </a:r>
          </a:p>
          <a:p>
            <a:r>
              <a:rPr lang="en-US" dirty="0" smtClean="0"/>
              <a:t>In </a:t>
            </a:r>
            <a:r>
              <a:rPr lang="en-US" dirty="0"/>
              <a:t>couples with solely a poor sperm quality in the male partner, it is not recommended either for or against use of IUI. </a:t>
            </a:r>
          </a:p>
          <a:p>
            <a:r>
              <a:rPr lang="en-US" dirty="0" smtClean="0"/>
              <a:t>In </a:t>
            </a:r>
            <a:r>
              <a:rPr lang="en-US" dirty="0"/>
              <a:t>couples with unexplained infertility, IUI in natural cycles should not be offered although this recommendation is based on one trial only. </a:t>
            </a:r>
          </a:p>
          <a:p>
            <a:endParaRPr lang="en-US" dirty="0"/>
          </a:p>
        </p:txBody>
      </p:sp>
    </p:spTree>
    <p:extLst>
      <p:ext uri="{BB962C8B-B14F-4D97-AF65-F5344CB8AC3E}">
        <p14:creationId xmlns:p14="http://schemas.microsoft.com/office/powerpoint/2010/main" val="1988126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Unexplained infertility and IUI </a:t>
            </a:r>
            <a:br>
              <a:rPr lang="en-US" sz="2400" dirty="0"/>
            </a:br>
            <a:endParaRPr lang="en-US" sz="2400" dirty="0"/>
          </a:p>
        </p:txBody>
      </p:sp>
      <p:sp>
        <p:nvSpPr>
          <p:cNvPr id="3" name="Content Placeholder 2"/>
          <p:cNvSpPr>
            <a:spLocks noGrp="1"/>
          </p:cNvSpPr>
          <p:nvPr>
            <p:ph idx="1"/>
          </p:nvPr>
        </p:nvSpPr>
        <p:spPr/>
        <p:txBody>
          <a:bodyPr>
            <a:normAutofit/>
          </a:bodyPr>
          <a:lstStyle/>
          <a:p>
            <a:r>
              <a:rPr lang="en-US" dirty="0"/>
              <a:t>The evidence for IUI in unexplained infertility was </a:t>
            </a:r>
            <a:r>
              <a:rPr lang="en-US" dirty="0" err="1"/>
              <a:t>analysed</a:t>
            </a:r>
            <a:r>
              <a:rPr lang="en-US" dirty="0"/>
              <a:t> by a </a:t>
            </a:r>
            <a:r>
              <a:rPr lang="en-US" b="1" dirty="0"/>
              <a:t>Cochrane systematic review </a:t>
            </a:r>
            <a:r>
              <a:rPr lang="en-US" dirty="0"/>
              <a:t>(</a:t>
            </a:r>
            <a:r>
              <a:rPr lang="en-US" dirty="0" err="1"/>
              <a:t>Veltman-Verhulst</a:t>
            </a:r>
            <a:r>
              <a:rPr lang="en-US" dirty="0"/>
              <a:t> et al., 2012). It was found that </a:t>
            </a:r>
            <a:r>
              <a:rPr lang="en-US" b="1" dirty="0"/>
              <a:t>IUI alone does not seem to improve live birth rates </a:t>
            </a:r>
            <a:r>
              <a:rPr lang="en-US" b="1" dirty="0" smtClean="0"/>
              <a:t>significantly </a:t>
            </a:r>
            <a:r>
              <a:rPr lang="en-US" b="1" dirty="0"/>
              <a:t>in natural cycles </a:t>
            </a:r>
            <a:r>
              <a:rPr lang="en-US" dirty="0"/>
              <a:t>[odds ratio (OR) = 1.60, 95% CI: 0.92–2.78</a:t>
            </a:r>
            <a:r>
              <a:rPr lang="en-US" dirty="0" smtClean="0"/>
              <a:t>] but </a:t>
            </a:r>
            <a:r>
              <a:rPr lang="en-US" dirty="0"/>
              <a:t>this conclusion was based upon </a:t>
            </a:r>
            <a:r>
              <a:rPr lang="en-US" b="1" dirty="0"/>
              <a:t>one trial only</a:t>
            </a:r>
            <a:r>
              <a:rPr lang="en-US" dirty="0"/>
              <a:t>. Although this one</a:t>
            </a:r>
            <a:br>
              <a:rPr lang="en-US" dirty="0"/>
            </a:br>
            <a:r>
              <a:rPr lang="en-US" dirty="0"/>
              <a:t>trial by Bhattacharya et al. (2008) was graded as high quality, the </a:t>
            </a:r>
            <a:r>
              <a:rPr lang="en-US" dirty="0" smtClean="0"/>
              <a:t>findings </a:t>
            </a:r>
            <a:r>
              <a:rPr lang="en-US" dirty="0"/>
              <a:t>should preferably be confirmed in other randomized trials. </a:t>
            </a:r>
          </a:p>
          <a:p>
            <a:endParaRPr lang="en-US" dirty="0"/>
          </a:p>
          <a:p>
            <a:endParaRPr lang="en-US" dirty="0"/>
          </a:p>
          <a:p>
            <a:endParaRPr lang="en-US" dirty="0"/>
          </a:p>
        </p:txBody>
      </p:sp>
    </p:spTree>
    <p:extLst>
      <p:ext uri="{BB962C8B-B14F-4D97-AF65-F5344CB8AC3E}">
        <p14:creationId xmlns:p14="http://schemas.microsoft.com/office/powerpoint/2010/main" val="4289373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Male infertility and IUI </a:t>
            </a:r>
            <a:br>
              <a:rPr lang="en-US" sz="2400" dirty="0"/>
            </a:br>
            <a:endParaRPr lang="en-US" sz="2400" dirty="0"/>
          </a:p>
        </p:txBody>
      </p:sp>
      <p:sp>
        <p:nvSpPr>
          <p:cNvPr id="3" name="Content Placeholder 2"/>
          <p:cNvSpPr>
            <a:spLocks noGrp="1"/>
          </p:cNvSpPr>
          <p:nvPr>
            <p:ph idx="1"/>
          </p:nvPr>
        </p:nvSpPr>
        <p:spPr/>
        <p:txBody>
          <a:bodyPr>
            <a:normAutofit fontScale="85000" lnSpcReduction="10000"/>
          </a:bodyPr>
          <a:lstStyle/>
          <a:p>
            <a:r>
              <a:rPr lang="en-US" dirty="0"/>
              <a:t>IUI for male infertility is still under debate</a:t>
            </a:r>
            <a:r>
              <a:rPr lang="en-US" dirty="0" smtClean="0"/>
              <a:t>.</a:t>
            </a:r>
          </a:p>
          <a:p>
            <a:r>
              <a:rPr lang="en-US" dirty="0" smtClean="0"/>
              <a:t> </a:t>
            </a:r>
            <a:r>
              <a:rPr lang="en-US" dirty="0"/>
              <a:t>One of the major </a:t>
            </a:r>
            <a:r>
              <a:rPr lang="en-US" dirty="0" smtClean="0"/>
              <a:t>problems </a:t>
            </a:r>
            <a:r>
              <a:rPr lang="en-US" dirty="0"/>
              <a:t>in male subfertility is the lack of validated definitions and strict cut-off values of sperm parameters to make a clear distinction between mild, moderate and severe male infertility</a:t>
            </a:r>
            <a:r>
              <a:rPr lang="en-US" dirty="0" smtClean="0"/>
              <a:t>.</a:t>
            </a:r>
          </a:p>
          <a:p>
            <a:r>
              <a:rPr lang="en-US" dirty="0" smtClean="0"/>
              <a:t> </a:t>
            </a:r>
            <a:r>
              <a:rPr lang="en-US" dirty="0"/>
              <a:t>A Cochrane </a:t>
            </a:r>
            <a:r>
              <a:rPr lang="en-US" dirty="0" smtClean="0"/>
              <a:t>systematic </a:t>
            </a:r>
            <a:r>
              <a:rPr lang="en-US" dirty="0"/>
              <a:t>review by </a:t>
            </a:r>
            <a:r>
              <a:rPr lang="en-US" dirty="0" err="1"/>
              <a:t>Bensdorp</a:t>
            </a:r>
            <a:r>
              <a:rPr lang="en-US" dirty="0"/>
              <a:t> et al. (2007) </a:t>
            </a:r>
            <a:r>
              <a:rPr lang="en-US" dirty="0" err="1"/>
              <a:t>analysed</a:t>
            </a:r>
            <a:r>
              <a:rPr lang="en-US" dirty="0"/>
              <a:t> IUI (with or </a:t>
            </a:r>
            <a:r>
              <a:rPr lang="en-US" dirty="0" smtClean="0"/>
              <a:t>without </a:t>
            </a:r>
            <a:r>
              <a:rPr lang="en-US" dirty="0"/>
              <a:t>OS) in patients with male infertility. Since there was no harmonized definition, all studies with various definitions of male infertility were included. The authors of this review concluded that there was insufficient evidence to recommend for or against IUI (with or without OS) in male infertility, mainly because large high quality randomized trials are lacking (</a:t>
            </a:r>
            <a:r>
              <a:rPr lang="en-US" dirty="0" err="1"/>
              <a:t>Bensdorp</a:t>
            </a:r>
            <a:r>
              <a:rPr lang="en-US" dirty="0"/>
              <a:t> et al., 2007). </a:t>
            </a:r>
          </a:p>
        </p:txBody>
      </p:sp>
    </p:spTree>
    <p:extLst>
      <p:ext uri="{BB962C8B-B14F-4D97-AF65-F5344CB8AC3E}">
        <p14:creationId xmlns:p14="http://schemas.microsoft.com/office/powerpoint/2010/main" val="3881926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recently published large RCT showed us that IUI–OS is non-inferior to IVF in couples with unexplained and mild male infertility, defined as a total motile sperm count (TMSC) of 3–10 million. However, the number of included couples in this study with mild male infertility was relatively low (only 10% of total inclusions) (</a:t>
            </a:r>
            <a:r>
              <a:rPr lang="en-US" dirty="0" err="1"/>
              <a:t>Bensdorp</a:t>
            </a:r>
            <a:r>
              <a:rPr lang="en-US" dirty="0"/>
              <a:t> et al., 2015). Therefore, we were not able to recommend for or against IUI in couples with solely poor sperm quality. </a:t>
            </a:r>
          </a:p>
          <a:p>
            <a:endParaRPr lang="en-US" dirty="0"/>
          </a:p>
        </p:txBody>
      </p:sp>
    </p:spTree>
    <p:extLst>
      <p:ext uri="{BB962C8B-B14F-4D97-AF65-F5344CB8AC3E}">
        <p14:creationId xmlns:p14="http://schemas.microsoft.com/office/powerpoint/2010/main" val="2426994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Cervical factor infertility and IUI </a:t>
            </a:r>
            <a:br>
              <a:rPr lang="en-US" sz="2400" dirty="0"/>
            </a:br>
            <a:endParaRPr lang="en-US" sz="2400" dirty="0"/>
          </a:p>
        </p:txBody>
      </p:sp>
      <p:sp>
        <p:nvSpPr>
          <p:cNvPr id="3" name="Content Placeholder 2"/>
          <p:cNvSpPr>
            <a:spLocks noGrp="1"/>
          </p:cNvSpPr>
          <p:nvPr>
            <p:ph idx="1"/>
          </p:nvPr>
        </p:nvSpPr>
        <p:spPr/>
        <p:txBody>
          <a:bodyPr>
            <a:normAutofit fontScale="85000" lnSpcReduction="10000"/>
          </a:bodyPr>
          <a:lstStyle/>
          <a:p>
            <a:r>
              <a:rPr lang="en-US" dirty="0"/>
              <a:t>A Cochrane systematic review by </a:t>
            </a:r>
            <a:r>
              <a:rPr lang="en-US" dirty="0" err="1"/>
              <a:t>Helmerhorst</a:t>
            </a:r>
            <a:r>
              <a:rPr lang="en-US" dirty="0"/>
              <a:t> et al. (2005) </a:t>
            </a:r>
            <a:r>
              <a:rPr lang="en-US" dirty="0" smtClean="0"/>
              <a:t>concluded </a:t>
            </a:r>
            <a:r>
              <a:rPr lang="en-US" dirty="0"/>
              <a:t>that IUI with or without OS is not an effective treatment of cervical factor infertility (</a:t>
            </a:r>
            <a:r>
              <a:rPr lang="en-US" dirty="0" err="1"/>
              <a:t>Helmerhorst</a:t>
            </a:r>
            <a:r>
              <a:rPr lang="en-US" dirty="0"/>
              <a:t> et al., 2005). </a:t>
            </a:r>
            <a:endParaRPr lang="en-US" dirty="0" smtClean="0"/>
          </a:p>
          <a:p>
            <a:r>
              <a:rPr lang="en-US" dirty="0" smtClean="0"/>
              <a:t>Although </a:t>
            </a:r>
            <a:r>
              <a:rPr lang="en-US" dirty="0"/>
              <a:t>more recent studies were published on this subject, most clinicians no </a:t>
            </a:r>
            <a:r>
              <a:rPr lang="en-US" dirty="0" smtClean="0"/>
              <a:t>longer </a:t>
            </a:r>
            <a:r>
              <a:rPr lang="en-US" dirty="0"/>
              <a:t>support performing post-coital testing as part of a fertility check- up. Therefore, cervical factor is less often diagnosed, however, it is recognized that good practice indicates that for heterosexual couples where the male partner refuses semen analysis (e.g. for personal or cultural reasons) the post-coital test can be used to suggest that </a:t>
            </a:r>
            <a:r>
              <a:rPr lang="en-US" dirty="0" smtClean="0"/>
              <a:t>further </a:t>
            </a:r>
            <a:r>
              <a:rPr lang="en-US" dirty="0"/>
              <a:t>evaluation of male factor infertility is indicated (evidence-based consensus to support this draft recommendation is reviewed by the diagnosis and management). </a:t>
            </a:r>
          </a:p>
          <a:p>
            <a:endParaRPr lang="en-US" dirty="0"/>
          </a:p>
          <a:p>
            <a:endParaRPr lang="en-US" dirty="0"/>
          </a:p>
          <a:p>
            <a:endParaRPr lang="en-US" dirty="0"/>
          </a:p>
        </p:txBody>
      </p:sp>
    </p:spTree>
    <p:extLst>
      <p:ext uri="{BB962C8B-B14F-4D97-AF65-F5344CB8AC3E}">
        <p14:creationId xmlns:p14="http://schemas.microsoft.com/office/powerpoint/2010/main" val="1272715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gaps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With </a:t>
            </a:r>
            <a:r>
              <a:rPr lang="en-US" dirty="0"/>
              <a:t>the lack of high quality randomized trials investigating the </a:t>
            </a:r>
            <a:r>
              <a:rPr lang="en-US" dirty="0" smtClean="0"/>
              <a:t>effectiveness </a:t>
            </a:r>
            <a:r>
              <a:rPr lang="en-US" dirty="0"/>
              <a:t>of IUI in male infertility, the question whether IUI should be applied in male infertility remains. </a:t>
            </a:r>
            <a:endParaRPr lang="en-US" dirty="0" smtClean="0"/>
          </a:p>
          <a:p>
            <a:r>
              <a:rPr lang="en-US" dirty="0" smtClean="0"/>
              <a:t>Furthermore</a:t>
            </a:r>
            <a:r>
              <a:rPr lang="en-US" dirty="0"/>
              <a:t>, a clear and generally accepted definition of mild, moderate or severe male infertility, terms often used in IUI studies, is missing. </a:t>
            </a:r>
            <a:endParaRPr lang="en-US" dirty="0" smtClean="0"/>
          </a:p>
          <a:p>
            <a:r>
              <a:rPr lang="en-US" dirty="0" smtClean="0"/>
              <a:t>Ideally</a:t>
            </a:r>
            <a:r>
              <a:rPr lang="en-US" dirty="0"/>
              <a:t>, the results of the trial by Bhattacharya et al. (2008) regarding IUI in unexplained infertility should be confirmed. </a:t>
            </a:r>
          </a:p>
          <a:p>
            <a:endParaRPr lang="en-US" dirty="0"/>
          </a:p>
        </p:txBody>
      </p:sp>
    </p:spTree>
    <p:extLst>
      <p:ext uri="{BB962C8B-B14F-4D97-AF65-F5344CB8AC3E}">
        <p14:creationId xmlns:p14="http://schemas.microsoft.com/office/powerpoint/2010/main" val="3109170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Question 2: When is OS required in an IUI cycle?</a:t>
            </a:r>
            <a:br>
              <a:rPr lang="en-US" sz="2400" dirty="0"/>
            </a:br>
            <a:r>
              <a:rPr lang="en-US" sz="2400" dirty="0"/>
              <a:t/>
            </a:r>
            <a:br>
              <a:rPr lang="en-US" sz="2400" dirty="0"/>
            </a:br>
            <a:endParaRPr lang="en-US" sz="2400" dirty="0"/>
          </a:p>
        </p:txBody>
      </p:sp>
      <p:sp>
        <p:nvSpPr>
          <p:cNvPr id="3" name="Content Placeholder 2"/>
          <p:cNvSpPr>
            <a:spLocks noGrp="1"/>
          </p:cNvSpPr>
          <p:nvPr>
            <p:ph idx="1"/>
          </p:nvPr>
        </p:nvSpPr>
        <p:spPr/>
        <p:txBody>
          <a:bodyPr>
            <a:normAutofit lnSpcReduction="10000"/>
          </a:bodyPr>
          <a:lstStyle/>
          <a:p>
            <a:r>
              <a:rPr lang="en-US" dirty="0"/>
              <a:t>In couples with unexplained infertility with a prognosis of becoming pregnant without assistance within the next 12 months (estimate &gt;30%), IUI could be postponed for at least 6 months. </a:t>
            </a:r>
          </a:p>
          <a:p>
            <a:r>
              <a:rPr lang="en-US" dirty="0" smtClean="0"/>
              <a:t>In </a:t>
            </a:r>
            <a:r>
              <a:rPr lang="en-US" dirty="0"/>
              <a:t>couples with unexplained infertility and men with a TMSC above 10 million, IUI should be combined with OS to improve live birth rates. </a:t>
            </a:r>
          </a:p>
          <a:p>
            <a:r>
              <a:rPr lang="en-US" dirty="0" smtClean="0"/>
              <a:t>In </a:t>
            </a:r>
            <a:r>
              <a:rPr lang="en-US" dirty="0"/>
              <a:t>couples with unexplained infertility and men with a TMSC &gt; 10 </a:t>
            </a:r>
            <a:r>
              <a:rPr lang="en-US" dirty="0" smtClean="0"/>
              <a:t>million </a:t>
            </a:r>
            <a:r>
              <a:rPr lang="en-US" dirty="0"/>
              <a:t>and a prognosis of spontaneous pregnancy &lt;30% within a year, it is recommended that IUI plus OS are the treatments of first choice. </a:t>
            </a:r>
          </a:p>
          <a:p>
            <a:endParaRPr lang="en-US" dirty="0"/>
          </a:p>
        </p:txBody>
      </p:sp>
    </p:spTree>
    <p:extLst>
      <p:ext uri="{BB962C8B-B14F-4D97-AF65-F5344CB8AC3E}">
        <p14:creationId xmlns:p14="http://schemas.microsoft.com/office/powerpoint/2010/main" val="1709459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rationale of OS is to achieve </a:t>
            </a:r>
            <a:r>
              <a:rPr lang="en-US" dirty="0" err="1"/>
              <a:t>multifollicular</a:t>
            </a:r>
            <a:r>
              <a:rPr lang="en-US" dirty="0"/>
              <a:t> growth. Van </a:t>
            </a:r>
            <a:r>
              <a:rPr lang="en-US" dirty="0" err="1"/>
              <a:t>Rumste</a:t>
            </a:r>
            <a:r>
              <a:rPr lang="en-US" dirty="0"/>
              <a:t> et al. (2008) showed that </a:t>
            </a:r>
            <a:r>
              <a:rPr lang="en-US" b="1" dirty="0" err="1"/>
              <a:t>multifollicular</a:t>
            </a:r>
            <a:r>
              <a:rPr lang="en-US" b="1" dirty="0"/>
              <a:t> growth </a:t>
            </a:r>
            <a:r>
              <a:rPr lang="en-US" dirty="0"/>
              <a:t>resulted in significantly </a:t>
            </a:r>
            <a:r>
              <a:rPr lang="en-US" b="1" dirty="0"/>
              <a:t>higher pregnancy rates </a:t>
            </a:r>
            <a:r>
              <a:rPr lang="en-US" dirty="0"/>
              <a:t>compared to </a:t>
            </a:r>
            <a:r>
              <a:rPr lang="en-US" dirty="0" err="1"/>
              <a:t>monofollicular</a:t>
            </a:r>
            <a:r>
              <a:rPr lang="en-US" dirty="0"/>
              <a:t> growth (</a:t>
            </a:r>
            <a:r>
              <a:rPr lang="en-US" b="1" dirty="0"/>
              <a:t>15</a:t>
            </a:r>
            <a:r>
              <a:rPr lang="en-US" dirty="0"/>
              <a:t> versus </a:t>
            </a:r>
            <a:r>
              <a:rPr lang="en-US" b="1" dirty="0"/>
              <a:t>8.4</a:t>
            </a:r>
            <a:r>
              <a:rPr lang="en-US" dirty="0"/>
              <a:t>%). Compared to one dominant follicle, pregnancy rates increased by a </a:t>
            </a:r>
            <a:r>
              <a:rPr lang="en-US" b="1" dirty="0"/>
              <a:t>further 5, 8 and 8% when two, three or four dominant follicles were present</a:t>
            </a:r>
            <a:r>
              <a:rPr lang="en-US" dirty="0"/>
              <a:t>, respectively (van </a:t>
            </a:r>
            <a:r>
              <a:rPr lang="en-US" dirty="0" err="1"/>
              <a:t>Rumste</a:t>
            </a:r>
            <a:r>
              <a:rPr lang="en-US" dirty="0"/>
              <a:t> et al., 2008). </a:t>
            </a:r>
          </a:p>
          <a:p>
            <a:endParaRPr lang="en-US" dirty="0"/>
          </a:p>
        </p:txBody>
      </p:sp>
    </p:spTree>
    <p:extLst>
      <p:ext uri="{BB962C8B-B14F-4D97-AF65-F5344CB8AC3E}">
        <p14:creationId xmlns:p14="http://schemas.microsoft.com/office/powerpoint/2010/main" val="3325495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err="1"/>
              <a:t>Cohlen</a:t>
            </a:r>
            <a:r>
              <a:rPr lang="en-US" dirty="0"/>
              <a:t> et al. conducted a RCT comparing </a:t>
            </a:r>
            <a:r>
              <a:rPr lang="en-US" b="1" dirty="0"/>
              <a:t>IUI with or without OS in male </a:t>
            </a:r>
            <a:r>
              <a:rPr lang="en-US" dirty="0"/>
              <a:t>infertility. In couples with a TMSC &lt; 10 million, OS did not improve pregnancy outcome, while it did in couples with a </a:t>
            </a:r>
            <a:r>
              <a:rPr lang="en-US" b="1" dirty="0"/>
              <a:t>TMSC &gt; 10 million </a:t>
            </a:r>
            <a:r>
              <a:rPr lang="en-US" dirty="0"/>
              <a:t>(</a:t>
            </a:r>
            <a:r>
              <a:rPr lang="en-US" b="1" dirty="0"/>
              <a:t>high level of evidence</a:t>
            </a:r>
            <a:r>
              <a:rPr lang="en-US" dirty="0"/>
              <a:t>) (</a:t>
            </a:r>
            <a:r>
              <a:rPr lang="en-US" dirty="0" err="1"/>
              <a:t>Cohlen</a:t>
            </a:r>
            <a:r>
              <a:rPr lang="en-US" dirty="0"/>
              <a:t> et al., 1998). </a:t>
            </a:r>
          </a:p>
          <a:p>
            <a:r>
              <a:rPr lang="en-US" dirty="0"/>
              <a:t>For </a:t>
            </a:r>
            <a:r>
              <a:rPr lang="en-US" b="1" dirty="0"/>
              <a:t>unexplained infertility</a:t>
            </a:r>
            <a:r>
              <a:rPr lang="en-US" dirty="0"/>
              <a:t>, the Cochrane systematic review of </a:t>
            </a:r>
            <a:r>
              <a:rPr lang="en-US" dirty="0" err="1"/>
              <a:t>Veltman-Verhulst</a:t>
            </a:r>
            <a:r>
              <a:rPr lang="en-US" dirty="0"/>
              <a:t> et al. (2012) showed us </a:t>
            </a:r>
            <a:r>
              <a:rPr lang="en-US" b="1" dirty="0"/>
              <a:t>that IUI without OS does not positively influence pregnancy outcomes</a:t>
            </a:r>
            <a:r>
              <a:rPr lang="en-US" dirty="0"/>
              <a:t>. Adding OS to IUI significantly increases live birth rates in couples with unexplained infertility (OR = 2.07, 95% CI: 1.22–3.50, n = 396)</a:t>
            </a:r>
            <a:r>
              <a:rPr lang="en-US" dirty="0" smtClean="0"/>
              <a:t>.</a:t>
            </a:r>
          </a:p>
          <a:p>
            <a:r>
              <a:rPr lang="en-US" dirty="0" smtClean="0"/>
              <a:t> </a:t>
            </a:r>
            <a:r>
              <a:rPr lang="en-US" dirty="0"/>
              <a:t>However, when there is still a </a:t>
            </a:r>
            <a:r>
              <a:rPr lang="en-US" b="1" dirty="0" smtClean="0"/>
              <a:t>reasonable </a:t>
            </a:r>
            <a:r>
              <a:rPr lang="en-US" b="1" dirty="0"/>
              <a:t>chance of becoming pregnant through normal intercourse </a:t>
            </a:r>
            <a:r>
              <a:rPr lang="en-US" dirty="0"/>
              <a:t>(</a:t>
            </a:r>
            <a:r>
              <a:rPr lang="en-US" dirty="0" err="1"/>
              <a:t>Hunault</a:t>
            </a:r>
            <a:r>
              <a:rPr lang="en-US" dirty="0"/>
              <a:t> score 30–40%) (</a:t>
            </a:r>
            <a:r>
              <a:rPr lang="en-US" dirty="0" err="1"/>
              <a:t>Hunault</a:t>
            </a:r>
            <a:r>
              <a:rPr lang="en-US" dirty="0"/>
              <a:t> et al., 2004, 2005), </a:t>
            </a:r>
            <a:r>
              <a:rPr lang="en-US" b="1" dirty="0"/>
              <a:t>expectant </a:t>
            </a:r>
            <a:r>
              <a:rPr lang="en-US" b="1" dirty="0" smtClean="0"/>
              <a:t>management </a:t>
            </a:r>
            <a:r>
              <a:rPr lang="en-US" b="1" dirty="0"/>
              <a:t>for at least 6 months </a:t>
            </a:r>
            <a:r>
              <a:rPr lang="en-US" dirty="0"/>
              <a:t>should be the first option because in these good prognosis couples, IUI in cycles with OS does not improve live birth rates significantly [relative risk (RR) = 0.85, 95% CI: 0.63–1.1, n = 253] (</a:t>
            </a:r>
            <a:r>
              <a:rPr lang="en-US" dirty="0" err="1"/>
              <a:t>Veltman-Verhulst</a:t>
            </a:r>
            <a:r>
              <a:rPr lang="en-US" dirty="0"/>
              <a:t> et al., 2012). Furthermore, OS is a well-known risk factor for (high order) multiple pregnancy as described above. </a:t>
            </a:r>
          </a:p>
        </p:txBody>
      </p:sp>
    </p:spTree>
    <p:extLst>
      <p:ext uri="{BB962C8B-B14F-4D97-AF65-F5344CB8AC3E}">
        <p14:creationId xmlns:p14="http://schemas.microsoft.com/office/powerpoint/2010/main" val="1092767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Recently the results of the TUI study were presented at ESHRE 2017, where </a:t>
            </a:r>
            <a:r>
              <a:rPr lang="en-US" b="1" dirty="0"/>
              <a:t>IUI–OS cycles with clomiphene citrate were randomly compared to expectant management in couples with unexplained infertility and a </a:t>
            </a:r>
            <a:r>
              <a:rPr lang="en-US" b="1" dirty="0" err="1"/>
              <a:t>Hunault</a:t>
            </a:r>
            <a:r>
              <a:rPr lang="en-US" b="1" dirty="0"/>
              <a:t> score below 30%</a:t>
            </a:r>
            <a:r>
              <a:rPr lang="en-US" dirty="0"/>
              <a:t> (Farquhar et al., 2017). This trial showed that </a:t>
            </a:r>
            <a:r>
              <a:rPr lang="en-US" b="1" dirty="0"/>
              <a:t>IUI–OS significantly increased cumulative live birth </a:t>
            </a:r>
            <a:r>
              <a:rPr lang="en-US" dirty="0"/>
              <a:t>rates compared to expectant management (OR with 95% CIs: 3.4, 1.7–6.8). It remains </a:t>
            </a:r>
            <a:r>
              <a:rPr lang="en-US" b="1" dirty="0"/>
              <a:t>unclear whether this positive effect is due to the OS, the insemination or the combination of both. </a:t>
            </a:r>
          </a:p>
          <a:p>
            <a:endParaRPr lang="en-US" dirty="0"/>
          </a:p>
          <a:p>
            <a:endParaRPr lang="en-US" dirty="0"/>
          </a:p>
        </p:txBody>
      </p:sp>
    </p:spTree>
    <p:extLst>
      <p:ext uri="{BB962C8B-B14F-4D97-AF65-F5344CB8AC3E}">
        <p14:creationId xmlns:p14="http://schemas.microsoft.com/office/powerpoint/2010/main" val="3278192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r>
              <a:rPr lang="en-US" dirty="0"/>
              <a:t>Why should IUI be used as an intervention to resolve fertility problems?</a:t>
            </a:r>
            <a:br>
              <a:rPr lang="en-US" dirty="0"/>
            </a:br>
            <a:endParaRPr lang="en-US" dirty="0" smtClean="0"/>
          </a:p>
          <a:p>
            <a:r>
              <a:rPr lang="en-US" dirty="0" smtClean="0"/>
              <a:t>When </a:t>
            </a:r>
            <a:r>
              <a:rPr lang="en-US" dirty="0"/>
              <a:t>and how should IUI be used as an intervention to resolve fertility problems? </a:t>
            </a:r>
          </a:p>
          <a:p>
            <a:endParaRPr lang="en-US" dirty="0"/>
          </a:p>
        </p:txBody>
      </p:sp>
    </p:spTree>
    <p:extLst>
      <p:ext uri="{BB962C8B-B14F-4D97-AF65-F5344CB8AC3E}">
        <p14:creationId xmlns:p14="http://schemas.microsoft.com/office/powerpoint/2010/main" val="2353583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Another additional, more recent article was identified and screened to be relevant (</a:t>
            </a:r>
            <a:r>
              <a:rPr lang="en-US" dirty="0" err="1"/>
              <a:t>Bensdorp</a:t>
            </a:r>
            <a:r>
              <a:rPr lang="en-US" dirty="0"/>
              <a:t> et al., 2015). </a:t>
            </a:r>
            <a:r>
              <a:rPr lang="en-US" dirty="0" err="1"/>
              <a:t>Bensdorp</a:t>
            </a:r>
            <a:r>
              <a:rPr lang="en-US" dirty="0"/>
              <a:t> et al. (2015) </a:t>
            </a:r>
            <a:r>
              <a:rPr lang="en-US" dirty="0" smtClean="0"/>
              <a:t>conducted </a:t>
            </a:r>
            <a:r>
              <a:rPr lang="en-US" dirty="0"/>
              <a:t>a RCT in which they </a:t>
            </a:r>
            <a:r>
              <a:rPr lang="en-US" dirty="0" err="1"/>
              <a:t>analysed</a:t>
            </a:r>
            <a:r>
              <a:rPr lang="en-US" dirty="0"/>
              <a:t> the cost-effectiveness between </a:t>
            </a:r>
            <a:r>
              <a:rPr lang="en-US" b="1" dirty="0"/>
              <a:t>three cycles of IVF with single embryo transfer (SET), six cycles of IVF in a modified natural cycle (MNC) and six cycles of IUI–OS in patients with unexplained or mild male infertility with a </a:t>
            </a:r>
            <a:r>
              <a:rPr lang="en-US" b="1" dirty="0" err="1"/>
              <a:t>Hunault</a:t>
            </a:r>
            <a:r>
              <a:rPr lang="en-US" b="1" dirty="0"/>
              <a:t> score &lt;30%</a:t>
            </a:r>
            <a:r>
              <a:rPr lang="en-US" dirty="0"/>
              <a:t>. Couples with a pre-wash TMSC above 10 million were classified as unexplained infertility, while a TMSC between 3 and 10 million was classified as mild male infertility. Birth rates of a healthy child in the IVF–SET group, the IVF–MNC group and the IUI–OS group were </a:t>
            </a:r>
            <a:r>
              <a:rPr lang="en-US" b="1" dirty="0"/>
              <a:t>52, 43 and 47</a:t>
            </a:r>
            <a:r>
              <a:rPr lang="en-US" dirty="0"/>
              <a:t>%, respectively (RR = 1.1 [95% CI: 0.9 1–1.34] comparing IVF–SET to IUI–OS, and RR = 0.91 [95%CI: 0.73–1.14] comparing IVF–MNC to IUI–OS). </a:t>
            </a:r>
          </a:p>
          <a:p>
            <a:r>
              <a:rPr lang="en-US" dirty="0"/>
              <a:t>MPR per ongoing pregnancy were 6, 5 and 7%, respectively (</a:t>
            </a:r>
            <a:r>
              <a:rPr lang="en-US" dirty="0" err="1"/>
              <a:t>Bensdorp</a:t>
            </a:r>
            <a:r>
              <a:rPr lang="en-US" dirty="0"/>
              <a:t> et al., 2015). Some have discussed whether the </a:t>
            </a:r>
            <a:r>
              <a:rPr lang="en-US" dirty="0" err="1" smtClean="0"/>
              <a:t>noninferiority</a:t>
            </a:r>
            <a:r>
              <a:rPr lang="en-US" dirty="0" smtClean="0"/>
              <a:t> </a:t>
            </a:r>
            <a:r>
              <a:rPr lang="en-US" dirty="0"/>
              <a:t>design applied was appropriate for this randomized trial. </a:t>
            </a:r>
          </a:p>
        </p:txBody>
      </p:sp>
    </p:spTree>
    <p:extLst>
      <p:ext uri="{BB962C8B-B14F-4D97-AF65-F5344CB8AC3E}">
        <p14:creationId xmlns:p14="http://schemas.microsoft.com/office/powerpoint/2010/main" val="3389749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Research gaps </a:t>
            </a:r>
            <a:br>
              <a:rPr lang="en-US" sz="2400" dirty="0"/>
            </a:br>
            <a:endParaRPr lang="en-US" sz="2400" dirty="0"/>
          </a:p>
        </p:txBody>
      </p:sp>
      <p:sp>
        <p:nvSpPr>
          <p:cNvPr id="3" name="Content Placeholder 2"/>
          <p:cNvSpPr>
            <a:spLocks noGrp="1"/>
          </p:cNvSpPr>
          <p:nvPr>
            <p:ph idx="1"/>
          </p:nvPr>
        </p:nvSpPr>
        <p:spPr/>
        <p:txBody>
          <a:bodyPr/>
          <a:lstStyle/>
          <a:p>
            <a:r>
              <a:rPr lang="en-US" dirty="0" smtClean="0"/>
              <a:t>Now </a:t>
            </a:r>
            <a:r>
              <a:rPr lang="en-US" dirty="0"/>
              <a:t>that it has become clear that IUI–OS is a first line treatment option for mild male and unexplained infertility, the question arises whether IUI, with or without OS, is beneficial for moderate male infertility as well. Furthermore, as mentioned above, a clear definition of mild or moderate male infertility is mandatory. </a:t>
            </a:r>
          </a:p>
          <a:p>
            <a:endParaRPr lang="en-US" dirty="0"/>
          </a:p>
          <a:p>
            <a:endParaRPr lang="en-US" dirty="0"/>
          </a:p>
        </p:txBody>
      </p:sp>
    </p:spTree>
    <p:extLst>
      <p:ext uri="{BB962C8B-B14F-4D97-AF65-F5344CB8AC3E}">
        <p14:creationId xmlns:p14="http://schemas.microsoft.com/office/powerpoint/2010/main" val="2770492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Question 3: What is the influence of sperm quality on IUI outcome? Can we define threshold levels for successful IUI? </a:t>
            </a:r>
            <a:br>
              <a:rPr lang="en-US" sz="2000" dirty="0"/>
            </a:br>
            <a:endParaRPr lang="en-US" sz="2000" dirty="0"/>
          </a:p>
        </p:txBody>
      </p:sp>
      <p:sp>
        <p:nvSpPr>
          <p:cNvPr id="3" name="Content Placeholder 2"/>
          <p:cNvSpPr>
            <a:spLocks noGrp="1"/>
          </p:cNvSpPr>
          <p:nvPr>
            <p:ph idx="1"/>
          </p:nvPr>
        </p:nvSpPr>
        <p:spPr/>
        <p:txBody>
          <a:bodyPr/>
          <a:lstStyle/>
          <a:p>
            <a:r>
              <a:rPr lang="en-US" dirty="0"/>
              <a:t>It is not possible to define clear lower cut-off levels of pre- or post- wash sperm parameters below which IUI should be withheld. </a:t>
            </a:r>
          </a:p>
          <a:p>
            <a:endParaRPr lang="en-US" dirty="0"/>
          </a:p>
        </p:txBody>
      </p:sp>
    </p:spTree>
    <p:extLst>
      <p:ext uri="{BB962C8B-B14F-4D97-AF65-F5344CB8AC3E}">
        <p14:creationId xmlns:p14="http://schemas.microsoft.com/office/powerpoint/2010/main" val="24078133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A recent systematic review and meta-analysis clearly presents the lack of robust evidence for clear lower cut-off levels of sperm </a:t>
            </a:r>
            <a:r>
              <a:rPr lang="en-US" dirty="0" smtClean="0"/>
              <a:t>parameters </a:t>
            </a:r>
            <a:r>
              <a:rPr lang="en-US" dirty="0"/>
              <a:t>in IUI treatment</a:t>
            </a:r>
            <a:r>
              <a:rPr lang="en-US" dirty="0" smtClean="0"/>
              <a:t>.</a:t>
            </a:r>
          </a:p>
          <a:p>
            <a:r>
              <a:rPr lang="en-US" dirty="0" smtClean="0"/>
              <a:t> </a:t>
            </a:r>
            <a:r>
              <a:rPr lang="en-US" dirty="0"/>
              <a:t>Based on very low quality of evidence, a TMSC &gt; 1 million and a morphology &gt; 4% are of possible prognostic value, in such a case that below these cut-off levels IUI should be </a:t>
            </a:r>
            <a:r>
              <a:rPr lang="en-US" dirty="0" smtClean="0"/>
              <a:t>withheld </a:t>
            </a:r>
            <a:r>
              <a:rPr lang="en-US" dirty="0"/>
              <a:t>(</a:t>
            </a:r>
            <a:r>
              <a:rPr lang="en-US" dirty="0" err="1"/>
              <a:t>Ombelet</a:t>
            </a:r>
            <a:r>
              <a:rPr lang="en-US" dirty="0"/>
              <a:t> et al., 2014)</a:t>
            </a:r>
            <a:r>
              <a:rPr lang="en-US" dirty="0" smtClean="0"/>
              <a:t>.</a:t>
            </a:r>
          </a:p>
          <a:p>
            <a:r>
              <a:rPr lang="en-US" dirty="0" smtClean="0"/>
              <a:t> </a:t>
            </a:r>
            <a:r>
              <a:rPr lang="en-US" dirty="0"/>
              <a:t>Van </a:t>
            </a:r>
            <a:r>
              <a:rPr lang="en-US" dirty="0" err="1"/>
              <a:t>Weert</a:t>
            </a:r>
            <a:r>
              <a:rPr lang="en-US" dirty="0"/>
              <a:t> et al. (2004) found the post- wash TMSC to be predictive for non-pregnancy but the lower cut-off levels varied tremendously between 0.8 and 5 million (van </a:t>
            </a:r>
            <a:r>
              <a:rPr lang="en-US" dirty="0" err="1"/>
              <a:t>Weert</a:t>
            </a:r>
            <a:r>
              <a:rPr lang="en-US" dirty="0"/>
              <a:t> et al., 2004). </a:t>
            </a:r>
            <a:endParaRPr lang="en-US" dirty="0" smtClean="0"/>
          </a:p>
          <a:p>
            <a:r>
              <a:rPr lang="en-US" dirty="0" smtClean="0"/>
              <a:t>We</a:t>
            </a:r>
            <a:r>
              <a:rPr lang="en-US" dirty="0"/>
              <a:t>, therefore, </a:t>
            </a:r>
            <a:r>
              <a:rPr lang="en-US" b="1" dirty="0"/>
              <a:t>could not define clear lower cut-off levels of pre- or post-wash sperm parameters below which IUI should be withheld. </a:t>
            </a:r>
          </a:p>
          <a:p>
            <a:endParaRPr lang="en-US" dirty="0"/>
          </a:p>
        </p:txBody>
      </p:sp>
    </p:spTree>
    <p:extLst>
      <p:ext uri="{BB962C8B-B14F-4D97-AF65-F5344CB8AC3E}">
        <p14:creationId xmlns:p14="http://schemas.microsoft.com/office/powerpoint/2010/main" val="3424380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Research gaps </a:t>
            </a:r>
            <a:br>
              <a:rPr lang="en-US" sz="2400" dirty="0"/>
            </a:br>
            <a:endParaRPr lang="en-US" sz="2400" dirty="0"/>
          </a:p>
        </p:txBody>
      </p:sp>
      <p:sp>
        <p:nvSpPr>
          <p:cNvPr id="3" name="Content Placeholder 2"/>
          <p:cNvSpPr>
            <a:spLocks noGrp="1"/>
          </p:cNvSpPr>
          <p:nvPr>
            <p:ph idx="1"/>
          </p:nvPr>
        </p:nvSpPr>
        <p:spPr/>
        <p:txBody>
          <a:bodyPr/>
          <a:lstStyle/>
          <a:p>
            <a:r>
              <a:rPr lang="en-US" dirty="0" smtClean="0"/>
              <a:t>Because </a:t>
            </a:r>
            <a:r>
              <a:rPr lang="en-US" dirty="0"/>
              <a:t>the lower cut-off level of semen parameters below which IUI is no longer cost-efficient has not be clearly identified, a randomized trial comparing IUI with either conventional IVF or IVF/ICSI to define these lower cut-off levels is required before any conclusion can be drawn. </a:t>
            </a:r>
          </a:p>
          <a:p>
            <a:endParaRPr lang="en-US" dirty="0"/>
          </a:p>
        </p:txBody>
      </p:sp>
    </p:spTree>
    <p:extLst>
      <p:ext uri="{BB962C8B-B14F-4D97-AF65-F5344CB8AC3E}">
        <p14:creationId xmlns:p14="http://schemas.microsoft.com/office/powerpoint/2010/main" val="1499167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Question 4: When is the best timing of insemination in an IUI cycle? What is the optimal method of timing in natural or stimulated IUI cycles</a:t>
            </a:r>
            <a:r>
              <a:rPr lang="en-US" sz="2000" dirty="0" smtClean="0"/>
              <a:t>?</a:t>
            </a:r>
            <a:r>
              <a:rPr lang="en-US" sz="2000" dirty="0"/>
              <a:t/>
            </a:r>
            <a:br>
              <a:rPr lang="en-US" sz="2000" dirty="0"/>
            </a:br>
            <a:endParaRPr lang="en-US" sz="2000" dirty="0"/>
          </a:p>
        </p:txBody>
      </p:sp>
      <p:sp>
        <p:nvSpPr>
          <p:cNvPr id="3" name="Content Placeholder 2"/>
          <p:cNvSpPr>
            <a:spLocks noGrp="1"/>
          </p:cNvSpPr>
          <p:nvPr>
            <p:ph idx="1"/>
          </p:nvPr>
        </p:nvSpPr>
        <p:spPr/>
        <p:txBody>
          <a:bodyPr>
            <a:normAutofit fontScale="92500" lnSpcReduction="10000"/>
          </a:bodyPr>
          <a:lstStyle/>
          <a:p>
            <a:r>
              <a:rPr lang="en-US" dirty="0"/>
              <a:t>Providers can determine the method of triggering in IUI stimulated with </a:t>
            </a:r>
            <a:r>
              <a:rPr lang="en-US" dirty="0" err="1"/>
              <a:t>gonadotrophins</a:t>
            </a:r>
            <a:r>
              <a:rPr lang="en-US" dirty="0"/>
              <a:t> as there is no evidence to recommend for or against a method. </a:t>
            </a:r>
          </a:p>
          <a:p>
            <a:r>
              <a:rPr lang="en-US" dirty="0" smtClean="0"/>
              <a:t>Providers </a:t>
            </a:r>
            <a:r>
              <a:rPr lang="en-US" dirty="0"/>
              <a:t>can determine the method of timing IUI in natural cycles (no ovarian stimulation) as there is no evidence to recommend for or against a method. </a:t>
            </a:r>
          </a:p>
          <a:p>
            <a:r>
              <a:rPr lang="en-US" dirty="0" smtClean="0"/>
              <a:t>If </a:t>
            </a:r>
            <a:r>
              <a:rPr lang="en-US" dirty="0"/>
              <a:t>a HCG injection is used, single IUI can be performed any time between 24 and 40 h after HCG injection without compromising pregnancy rates. </a:t>
            </a:r>
          </a:p>
          <a:p>
            <a:r>
              <a:rPr lang="en-US" dirty="0" smtClean="0"/>
              <a:t>IUI </a:t>
            </a:r>
            <a:r>
              <a:rPr lang="en-US" dirty="0"/>
              <a:t>in a natural (not ovarian stimulated) cycle should be performed 1 day after LH rise. </a:t>
            </a:r>
          </a:p>
          <a:p>
            <a:endParaRPr lang="en-US" dirty="0"/>
          </a:p>
        </p:txBody>
      </p:sp>
    </p:spTree>
    <p:extLst>
      <p:ext uri="{BB962C8B-B14F-4D97-AF65-F5344CB8AC3E}">
        <p14:creationId xmlns:p14="http://schemas.microsoft.com/office/powerpoint/2010/main" val="3973779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timing of insemination is one of the most important factors </a:t>
            </a:r>
            <a:r>
              <a:rPr lang="en-US" dirty="0" smtClean="0"/>
              <a:t>influ</a:t>
            </a:r>
            <a:r>
              <a:rPr lang="en-US" dirty="0"/>
              <a:t>encing the outcome of IUI (</a:t>
            </a:r>
            <a:r>
              <a:rPr lang="en-US" dirty="0" err="1"/>
              <a:t>Cantineau</a:t>
            </a:r>
            <a:r>
              <a:rPr lang="en-US" dirty="0"/>
              <a:t> et al., 2014). </a:t>
            </a:r>
            <a:endParaRPr lang="en-US" dirty="0" smtClean="0"/>
          </a:p>
          <a:p>
            <a:r>
              <a:rPr lang="en-US" dirty="0" smtClean="0"/>
              <a:t>There </a:t>
            </a:r>
            <a:r>
              <a:rPr lang="en-US" dirty="0"/>
              <a:t>are various methods for timing IUI of which LH testing or monitoring follicle growth by ultrasound combined with HCG injection are the most applied </a:t>
            </a:r>
            <a:r>
              <a:rPr lang="en-US" dirty="0" smtClean="0"/>
              <a:t>methods</a:t>
            </a:r>
            <a:r>
              <a:rPr lang="en-US" dirty="0"/>
              <a:t>. </a:t>
            </a:r>
            <a:endParaRPr lang="en-US" dirty="0" smtClean="0"/>
          </a:p>
          <a:p>
            <a:r>
              <a:rPr lang="en-US" dirty="0" smtClean="0"/>
              <a:t>In </a:t>
            </a:r>
            <a:r>
              <a:rPr lang="en-US" dirty="0"/>
              <a:t>IUI–OS, HCG injections are most often used to trigger ovulation when the dominant follicle(s) reaches a mean diameter of ~18 mm</a:t>
            </a:r>
            <a:r>
              <a:rPr lang="en-US" dirty="0" smtClean="0"/>
              <a:t>.</a:t>
            </a:r>
          </a:p>
          <a:p>
            <a:r>
              <a:rPr lang="en-US" dirty="0" smtClean="0"/>
              <a:t> </a:t>
            </a:r>
            <a:r>
              <a:rPr lang="en-US" dirty="0"/>
              <a:t>In IUI in natural cycles, LH testing is the most applied method for timing. Less frequently used methods for timing are administration of a GnRH agonist or recombinant LH for triggering ovulation. </a:t>
            </a:r>
          </a:p>
          <a:p>
            <a:endParaRPr lang="en-US" dirty="0"/>
          </a:p>
          <a:p>
            <a:endParaRPr lang="en-US" dirty="0"/>
          </a:p>
        </p:txBody>
      </p:sp>
    </p:spTree>
    <p:extLst>
      <p:ext uri="{BB962C8B-B14F-4D97-AF65-F5344CB8AC3E}">
        <p14:creationId xmlns:p14="http://schemas.microsoft.com/office/powerpoint/2010/main" val="2600863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In a RCT of </a:t>
            </a:r>
            <a:r>
              <a:rPr lang="en-US" dirty="0" err="1"/>
              <a:t>Kyrou</a:t>
            </a:r>
            <a:r>
              <a:rPr lang="en-US" dirty="0"/>
              <a:t> et al. (2012) spontaneous triggering of ovulation was associated with </a:t>
            </a:r>
            <a:r>
              <a:rPr lang="en-US" dirty="0" smtClean="0"/>
              <a:t>significantly </a:t>
            </a:r>
            <a:r>
              <a:rPr lang="en-US" dirty="0"/>
              <a:t>higher ongoing pregnancy rates compared with </a:t>
            </a:r>
            <a:r>
              <a:rPr lang="en-US" dirty="0" smtClean="0"/>
              <a:t>administration </a:t>
            </a:r>
            <a:r>
              <a:rPr lang="en-US" dirty="0"/>
              <a:t>of HCG in patients undergoing IUI in natural cycles. They </a:t>
            </a:r>
            <a:r>
              <a:rPr lang="en-US" dirty="0" smtClean="0"/>
              <a:t>concluded </a:t>
            </a:r>
            <a:r>
              <a:rPr lang="en-US" dirty="0"/>
              <a:t>that use of LH for timing ovulation might be the best way to maximize the probability of pregnancy for patients undergoing IUI (</a:t>
            </a:r>
            <a:r>
              <a:rPr lang="en-US" dirty="0" err="1"/>
              <a:t>Kyrou</a:t>
            </a:r>
            <a:r>
              <a:rPr lang="en-US" dirty="0"/>
              <a:t> et al., 2012). </a:t>
            </a:r>
            <a:endParaRPr lang="en-US" dirty="0" smtClean="0"/>
          </a:p>
          <a:p>
            <a:r>
              <a:rPr lang="en-US" dirty="0" smtClean="0"/>
              <a:t>On </a:t>
            </a:r>
            <a:r>
              <a:rPr lang="en-US" dirty="0"/>
              <a:t>the other hand, a recent Cochrane systematic review was identified that had </a:t>
            </a:r>
            <a:r>
              <a:rPr lang="en-US" dirty="0" err="1"/>
              <a:t>analysed</a:t>
            </a:r>
            <a:r>
              <a:rPr lang="en-US" dirty="0"/>
              <a:t> the methods of timing in infertile women (</a:t>
            </a:r>
            <a:r>
              <a:rPr lang="en-US" dirty="0" err="1"/>
              <a:t>Cantineau</a:t>
            </a:r>
            <a:r>
              <a:rPr lang="en-US" dirty="0"/>
              <a:t> et al., 2014). They found no significant difference in live birth rates between HCG injection or LH surge (OR = 1.0, 95% CI: 0.06–18, one trial, n = 24), urinary HCG or recombinant HCG (OR = 1.17, 95% CI: 0.68–2.03, one trial, n = 284) or HCG versus GnRH agonist (OR = 1.04, 95% CI: 0.42–2.6, three trials, n = 104 women). </a:t>
            </a:r>
            <a:endParaRPr lang="en-US" dirty="0" smtClean="0"/>
          </a:p>
          <a:p>
            <a:r>
              <a:rPr lang="en-US" dirty="0" smtClean="0"/>
              <a:t>Regarding </a:t>
            </a:r>
            <a:r>
              <a:rPr lang="en-US" dirty="0"/>
              <a:t>the method of timing, it is concluded that there is insufficient evidence to advise one method over another. The quality of the </a:t>
            </a:r>
            <a:r>
              <a:rPr lang="en-US" dirty="0" smtClean="0"/>
              <a:t>evidence </a:t>
            </a:r>
            <a:r>
              <a:rPr lang="en-US" dirty="0"/>
              <a:t>was graded from low to moderate because of suspected </a:t>
            </a:r>
            <a:r>
              <a:rPr lang="en-US" dirty="0" smtClean="0"/>
              <a:t>imprecision </a:t>
            </a:r>
            <a:r>
              <a:rPr lang="en-US" dirty="0"/>
              <a:t>(</a:t>
            </a:r>
            <a:r>
              <a:rPr lang="en-US" dirty="0" err="1"/>
              <a:t>Cantineau</a:t>
            </a:r>
            <a:r>
              <a:rPr lang="en-US" dirty="0"/>
              <a:t> et al., 2014). </a:t>
            </a:r>
          </a:p>
          <a:p>
            <a:endParaRPr lang="en-US" dirty="0"/>
          </a:p>
        </p:txBody>
      </p:sp>
    </p:spTree>
    <p:extLst>
      <p:ext uri="{BB962C8B-B14F-4D97-AF65-F5344CB8AC3E}">
        <p14:creationId xmlns:p14="http://schemas.microsoft.com/office/powerpoint/2010/main" val="2339644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Regarding the actual timing of the insemination after HCG </a:t>
            </a:r>
            <a:r>
              <a:rPr lang="en-US" dirty="0" smtClean="0"/>
              <a:t>administration</a:t>
            </a:r>
            <a:r>
              <a:rPr lang="en-US" dirty="0"/>
              <a:t>, randomized trials were not able to detect significant </a:t>
            </a:r>
            <a:r>
              <a:rPr lang="en-US" dirty="0" smtClean="0"/>
              <a:t>differences </a:t>
            </a:r>
            <a:r>
              <a:rPr lang="en-US" dirty="0"/>
              <a:t>in clinical pregnancy or live birth rates between various time frames that range from 24 to 48 h (</a:t>
            </a:r>
            <a:r>
              <a:rPr lang="en-US" dirty="0" err="1"/>
              <a:t>Claman</a:t>
            </a:r>
            <a:r>
              <a:rPr lang="en-US" dirty="0"/>
              <a:t> et al., 2004; </a:t>
            </a:r>
            <a:r>
              <a:rPr lang="en-US" dirty="0" err="1"/>
              <a:t>AboulGheit</a:t>
            </a:r>
            <a:r>
              <a:rPr lang="en-US" dirty="0"/>
              <a:t>, 2010; </a:t>
            </a:r>
            <a:r>
              <a:rPr lang="en-US" dirty="0" err="1"/>
              <a:t>Rahman</a:t>
            </a:r>
            <a:r>
              <a:rPr lang="en-US" dirty="0"/>
              <a:t> et al., 2011). It was therefore concluded that a more flexible approach (IUI between 24 and 40 h after HCG) will not com- promise pregnancy rates. The quality of the evidence was graded as moderate because of suspected imprecision. </a:t>
            </a:r>
          </a:p>
          <a:p>
            <a:r>
              <a:rPr lang="en-US" dirty="0"/>
              <a:t>A large well-designed RCT by </a:t>
            </a:r>
            <a:r>
              <a:rPr lang="en-US" dirty="0" err="1"/>
              <a:t>Blockeel</a:t>
            </a:r>
            <a:r>
              <a:rPr lang="en-US" dirty="0"/>
              <a:t> et al. (2014) showed that IUI in natural cycles should be performed 1 day after detection of the spontaneous LH surge. Clinical pregnancy rates were significantly higher when IUI was performed after 1day when compared with women undergoing IUI after 2 days (19.7 versus 11.1%, RR = 1.78, 95% CI: 1.11–2.88) (</a:t>
            </a:r>
            <a:r>
              <a:rPr lang="en-US" dirty="0" err="1"/>
              <a:t>Blockeel</a:t>
            </a:r>
            <a:r>
              <a:rPr lang="en-US" dirty="0"/>
              <a:t> et al., 2014). The analysis, however, was performed on a per cycle level. When </a:t>
            </a:r>
            <a:r>
              <a:rPr lang="en-US" dirty="0" err="1"/>
              <a:t>analysing</a:t>
            </a:r>
            <a:r>
              <a:rPr lang="en-US" dirty="0"/>
              <a:t> the results per participant, results were no longer significant, probably due to the limited number of included participants. The quality of the evidence is therefore graded as moderate. </a:t>
            </a:r>
          </a:p>
          <a:p>
            <a:endParaRPr lang="en-US" dirty="0"/>
          </a:p>
        </p:txBody>
      </p:sp>
    </p:spTree>
    <p:extLst>
      <p:ext uri="{BB962C8B-B14F-4D97-AF65-F5344CB8AC3E}">
        <p14:creationId xmlns:p14="http://schemas.microsoft.com/office/powerpoint/2010/main" val="1553005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Question 5: What is the value of fallopian sperm perfusion compared to IUI?</a:t>
            </a:r>
            <a:br>
              <a:rPr lang="en-US" sz="2400" dirty="0"/>
            </a:br>
            <a:endParaRPr lang="en-US" sz="2400" dirty="0"/>
          </a:p>
        </p:txBody>
      </p:sp>
      <p:sp>
        <p:nvSpPr>
          <p:cNvPr id="3" name="Content Placeholder 2"/>
          <p:cNvSpPr>
            <a:spLocks noGrp="1"/>
          </p:cNvSpPr>
          <p:nvPr>
            <p:ph idx="1"/>
          </p:nvPr>
        </p:nvSpPr>
        <p:spPr/>
        <p:txBody>
          <a:bodyPr/>
          <a:lstStyle/>
          <a:p>
            <a:r>
              <a:rPr lang="en-US" dirty="0"/>
              <a:t>The intervention fallopian sperm perfusion (FSP), when compared to IUI, should not be the treatment of choice. </a:t>
            </a:r>
          </a:p>
          <a:p>
            <a:endParaRPr lang="en-US" dirty="0"/>
          </a:p>
        </p:txBody>
      </p:sp>
    </p:spTree>
    <p:extLst>
      <p:ext uri="{BB962C8B-B14F-4D97-AF65-F5344CB8AC3E}">
        <p14:creationId xmlns:p14="http://schemas.microsoft.com/office/powerpoint/2010/main" val="42089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rationale of IUI</a:t>
            </a:r>
            <a:endParaRPr lang="en-US" dirty="0"/>
          </a:p>
        </p:txBody>
      </p:sp>
      <p:sp>
        <p:nvSpPr>
          <p:cNvPr id="3" name="Content Placeholder 2"/>
          <p:cNvSpPr>
            <a:spLocks noGrp="1"/>
          </p:cNvSpPr>
          <p:nvPr>
            <p:ph idx="1"/>
          </p:nvPr>
        </p:nvSpPr>
        <p:spPr/>
        <p:txBody>
          <a:bodyPr/>
          <a:lstStyle/>
          <a:p>
            <a:r>
              <a:rPr lang="en-US" dirty="0"/>
              <a:t>O</a:t>
            </a:r>
            <a:r>
              <a:rPr lang="en-US" dirty="0" smtClean="0"/>
              <a:t>nly </a:t>
            </a:r>
            <a:r>
              <a:rPr lang="en-US" dirty="0"/>
              <a:t>0.1% of </a:t>
            </a:r>
            <a:r>
              <a:rPr lang="en-US" dirty="0" err="1" smtClean="0"/>
              <a:t>spematozoa</a:t>
            </a:r>
            <a:r>
              <a:rPr lang="en-US" dirty="0" smtClean="0"/>
              <a:t> placed in the upper vagina were present in the cervical canal 1 h after </a:t>
            </a:r>
            <a:r>
              <a:rPr lang="en-US" dirty="0" err="1" smtClean="0"/>
              <a:t>inseminantion</a:t>
            </a:r>
            <a:r>
              <a:rPr lang="en-US" dirty="0" smtClean="0"/>
              <a:t> </a:t>
            </a:r>
            <a:r>
              <a:rPr lang="en-US" dirty="0" smtClean="0">
                <a:solidFill>
                  <a:srgbClr val="3366FF"/>
                </a:solidFill>
              </a:rPr>
              <a:t>(</a:t>
            </a:r>
            <a:r>
              <a:rPr lang="nb-NO" dirty="0" err="1" smtClean="0">
                <a:solidFill>
                  <a:srgbClr val="3366FF"/>
                </a:solidFill>
              </a:rPr>
              <a:t>Settlage</a:t>
            </a:r>
            <a:r>
              <a:rPr lang="nb-NO" dirty="0" smtClean="0">
                <a:solidFill>
                  <a:srgbClr val="3366FF"/>
                </a:solidFill>
              </a:rPr>
              <a:t> </a:t>
            </a:r>
            <a:r>
              <a:rPr lang="nb-NO" dirty="0">
                <a:solidFill>
                  <a:srgbClr val="3366FF"/>
                </a:solidFill>
              </a:rPr>
              <a:t>et al. (1973</a:t>
            </a:r>
            <a:r>
              <a:rPr lang="nb-NO" dirty="0" smtClean="0"/>
              <a:t>)</a:t>
            </a:r>
            <a:endParaRPr lang="nb-NO" dirty="0"/>
          </a:p>
          <a:p>
            <a:r>
              <a:rPr lang="en-US" dirty="0"/>
              <a:t>O</a:t>
            </a:r>
            <a:r>
              <a:rPr lang="en-US" dirty="0" smtClean="0"/>
              <a:t>nly </a:t>
            </a:r>
            <a:r>
              <a:rPr lang="en-US" dirty="0"/>
              <a:t>1 in every 14 million motile sperm deposited in the vagina </a:t>
            </a:r>
            <a:r>
              <a:rPr lang="en-US" dirty="0" smtClean="0"/>
              <a:t>reached the site of fertilization in the oviduct.</a:t>
            </a:r>
          </a:p>
          <a:p>
            <a:r>
              <a:rPr lang="en-US" dirty="0" smtClean="0"/>
              <a:t>The rationale of IUI was to increase this gamete density at the site of </a:t>
            </a:r>
            <a:r>
              <a:rPr lang="en-US" dirty="0" err="1" smtClean="0"/>
              <a:t>fertilisation</a:t>
            </a:r>
            <a:r>
              <a:rPr lang="en-US" dirty="0" smtClean="0"/>
              <a:t> even when sperm or cervical mucus abnormalities are present.</a:t>
            </a:r>
          </a:p>
          <a:p>
            <a:endParaRPr lang="nb-NO" dirty="0" smtClean="0"/>
          </a:p>
          <a:p>
            <a:endParaRPr lang="nb-NO" dirty="0"/>
          </a:p>
          <a:p>
            <a:endParaRPr lang="en-US" dirty="0"/>
          </a:p>
          <a:p>
            <a:endParaRPr lang="en-US" dirty="0"/>
          </a:p>
        </p:txBody>
      </p:sp>
    </p:spTree>
    <p:extLst>
      <p:ext uri="{BB962C8B-B14F-4D97-AF65-F5344CB8AC3E}">
        <p14:creationId xmlns:p14="http://schemas.microsoft.com/office/powerpoint/2010/main" val="6757131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With regard to FSP, a technique that ensures the presence of higher sperm densities in the Fallopian tubes at the time of ovulation, the </a:t>
            </a:r>
            <a:r>
              <a:rPr lang="en-US" dirty="0" smtClean="0"/>
              <a:t>recommendation </a:t>
            </a:r>
            <a:r>
              <a:rPr lang="en-US" dirty="0"/>
              <a:t>of this PICO is clear. Based on a recent Cochrane </a:t>
            </a:r>
            <a:r>
              <a:rPr lang="en-US" dirty="0" smtClean="0"/>
              <a:t>systematic </a:t>
            </a:r>
            <a:r>
              <a:rPr lang="en-US" dirty="0"/>
              <a:t>review (</a:t>
            </a:r>
            <a:r>
              <a:rPr lang="en-US" dirty="0" err="1"/>
              <a:t>Cantineau</a:t>
            </a:r>
            <a:r>
              <a:rPr lang="en-US" dirty="0"/>
              <a:t> et al., 2013), without any more recent papers identified, the review was not able to show a beneficial effect of FSP on live birth rates per couple compared to IUI (OR = 0.94, 95% CI: 0.59–1.49), therefore, a draft recommendation is that IUI is the treatment of choice and the quality of this evidence was graded as high. </a:t>
            </a:r>
          </a:p>
          <a:p>
            <a:endParaRPr lang="en-US" dirty="0"/>
          </a:p>
        </p:txBody>
      </p:sp>
    </p:spTree>
    <p:extLst>
      <p:ext uri="{BB962C8B-B14F-4D97-AF65-F5344CB8AC3E}">
        <p14:creationId xmlns:p14="http://schemas.microsoft.com/office/powerpoint/2010/main" val="2575575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Question 6: What is the optimal number of inseminations per cycle? </a:t>
            </a:r>
            <a:br>
              <a:rPr lang="en-US" sz="2400" dirty="0"/>
            </a:br>
            <a:endParaRPr lang="en-US" sz="2400" dirty="0"/>
          </a:p>
        </p:txBody>
      </p:sp>
      <p:sp>
        <p:nvSpPr>
          <p:cNvPr id="3" name="Content Placeholder 2"/>
          <p:cNvSpPr>
            <a:spLocks noGrp="1"/>
          </p:cNvSpPr>
          <p:nvPr>
            <p:ph idx="1"/>
          </p:nvPr>
        </p:nvSpPr>
        <p:spPr/>
        <p:txBody>
          <a:bodyPr/>
          <a:lstStyle/>
          <a:p>
            <a:r>
              <a:rPr lang="en-US" dirty="0"/>
              <a:t>I</a:t>
            </a:r>
            <a:r>
              <a:rPr lang="en-US" dirty="0" smtClean="0"/>
              <a:t>n </a:t>
            </a:r>
            <a:r>
              <a:rPr lang="en-US" dirty="0"/>
              <a:t>both unexplained and male infertility there is insufficient evidence that the intervention, a double IUI, within the same cycle will lead to better pregnancy rates than a single IUI within a cycle. </a:t>
            </a:r>
            <a:endParaRPr lang="en-US" dirty="0" smtClean="0"/>
          </a:p>
          <a:p>
            <a:r>
              <a:rPr lang="en-US" dirty="0"/>
              <a:t>Women undergoing IUI should be offered a single insemination per cycle. </a:t>
            </a:r>
          </a:p>
          <a:p>
            <a:endParaRPr lang="en-US" dirty="0"/>
          </a:p>
          <a:p>
            <a:endParaRPr lang="en-US" dirty="0"/>
          </a:p>
        </p:txBody>
      </p:sp>
    </p:spTree>
    <p:extLst>
      <p:ext uri="{BB962C8B-B14F-4D97-AF65-F5344CB8AC3E}">
        <p14:creationId xmlns:p14="http://schemas.microsoft.com/office/powerpoint/2010/main" val="4225354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An assumption can be made that increasing the number of </a:t>
            </a:r>
            <a:r>
              <a:rPr lang="en-US" dirty="0" smtClean="0"/>
              <a:t>inseminations </a:t>
            </a:r>
            <a:r>
              <a:rPr lang="en-US" dirty="0"/>
              <a:t>per cycle from one to two (or more) might increase the probability of a pregnancy in IUI treatment since more spermatozoa may be present at the moment of ovulation</a:t>
            </a:r>
            <a:r>
              <a:rPr lang="en-US" dirty="0" smtClean="0"/>
              <a:t>.</a:t>
            </a:r>
          </a:p>
          <a:p>
            <a:r>
              <a:rPr lang="en-US" dirty="0" smtClean="0"/>
              <a:t> </a:t>
            </a:r>
            <a:r>
              <a:rPr lang="en-US" dirty="0"/>
              <a:t>One Cochrane </a:t>
            </a:r>
            <a:r>
              <a:rPr lang="en-US" dirty="0" smtClean="0"/>
              <a:t>systematic </a:t>
            </a:r>
            <a:r>
              <a:rPr lang="en-US" dirty="0"/>
              <a:t>review and two additional relevant systematic reviews were identified after a systematic search. One additional RCT not included in one of these systematic reviews was also identified. The Cochrane systematic review (</a:t>
            </a:r>
            <a:r>
              <a:rPr lang="en-US" dirty="0" err="1"/>
              <a:t>Cantineau</a:t>
            </a:r>
            <a:r>
              <a:rPr lang="en-US" dirty="0"/>
              <a:t> et al., 2003) found a significant </a:t>
            </a:r>
            <a:r>
              <a:rPr lang="en-US" dirty="0" smtClean="0"/>
              <a:t>difference </a:t>
            </a:r>
            <a:r>
              <a:rPr lang="en-US" dirty="0"/>
              <a:t>in </a:t>
            </a:r>
            <a:r>
              <a:rPr lang="en-US" dirty="0" err="1"/>
              <a:t>favour</a:t>
            </a:r>
            <a:r>
              <a:rPr lang="en-US" dirty="0"/>
              <a:t> of double insemination (OR = 1.8, CI 95%: 1.4–2.4) in heterosexual couples with unexplained or male infertility. This observed effect is largely due to the contribution of one study with a weight of 66.5%; however, this study yielded an unclear risk of bias because allocation concealment was not mentioned. </a:t>
            </a:r>
            <a:endParaRPr lang="en-US" dirty="0" smtClean="0"/>
          </a:p>
          <a:p>
            <a:r>
              <a:rPr lang="en-US" dirty="0" smtClean="0"/>
              <a:t>Another systematic </a:t>
            </a:r>
            <a:r>
              <a:rPr lang="en-US" dirty="0"/>
              <a:t>review (</a:t>
            </a:r>
            <a:r>
              <a:rPr lang="en-US" dirty="0" err="1"/>
              <a:t>Zavos</a:t>
            </a:r>
            <a:r>
              <a:rPr lang="en-US" dirty="0"/>
              <a:t> et al., 2013) compared single versus double </a:t>
            </a:r>
            <a:r>
              <a:rPr lang="en-US" dirty="0" smtClean="0"/>
              <a:t>insemination </a:t>
            </a:r>
            <a:r>
              <a:rPr lang="en-US" dirty="0"/>
              <a:t>in male infertility. This review showed a significant benefit of double IUI in male infertility but, again, this effect was largely due to the same dominant study. </a:t>
            </a:r>
          </a:p>
          <a:p>
            <a:endParaRPr lang="en-US" dirty="0"/>
          </a:p>
        </p:txBody>
      </p:sp>
    </p:spTree>
    <p:extLst>
      <p:ext uri="{BB962C8B-B14F-4D97-AF65-F5344CB8AC3E}">
        <p14:creationId xmlns:p14="http://schemas.microsoft.com/office/powerpoint/2010/main" val="1238577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A third systematic review (</a:t>
            </a:r>
            <a:r>
              <a:rPr lang="en-US" dirty="0" err="1"/>
              <a:t>Polyzos</a:t>
            </a:r>
            <a:r>
              <a:rPr lang="en-US" dirty="0"/>
              <a:t> et al., 2010) </a:t>
            </a:r>
            <a:r>
              <a:rPr lang="en-US" dirty="0" err="1"/>
              <a:t>analysed</a:t>
            </a:r>
            <a:r>
              <a:rPr lang="en-US" dirty="0"/>
              <a:t> double versus single insemination in unexplained infertility. This meta-analysis showed that double IUI does not result in significantly higher </a:t>
            </a:r>
            <a:r>
              <a:rPr lang="en-US" dirty="0" smtClean="0"/>
              <a:t>pregnancy </a:t>
            </a:r>
            <a:r>
              <a:rPr lang="en-US" dirty="0"/>
              <a:t>rates compared with single IUI in women with unexplained infertility. This was confirmed by a more recent RCT by </a:t>
            </a:r>
            <a:r>
              <a:rPr lang="en-US" dirty="0" err="1"/>
              <a:t>Rahman</a:t>
            </a:r>
            <a:r>
              <a:rPr lang="en-US" dirty="0"/>
              <a:t> et al. (2010). </a:t>
            </a:r>
            <a:endParaRPr lang="en-US" dirty="0" smtClean="0"/>
          </a:p>
          <a:p>
            <a:r>
              <a:rPr lang="en-US" dirty="0" smtClean="0"/>
              <a:t>The </a:t>
            </a:r>
            <a:r>
              <a:rPr lang="en-US" dirty="0"/>
              <a:t>overall quality of evidence from systematic reviews was graded as moderate, mainly because of the dominating effect of one study, which did not clearly described allocation concealment. </a:t>
            </a:r>
            <a:endParaRPr lang="en-US" dirty="0" smtClean="0"/>
          </a:p>
          <a:p>
            <a:r>
              <a:rPr lang="en-US" dirty="0" smtClean="0"/>
              <a:t>Based </a:t>
            </a:r>
            <a:r>
              <a:rPr lang="en-US" dirty="0"/>
              <a:t>upon our review it can be concluded that there is insufficient evidence for a beneficial effect of double insemination in couples with unexplained infertility. Yet, in the case of male infertility, there might be a positive effect. However, this was only proven by one study with an unclear risk of bias. We therefore provide a draft </a:t>
            </a:r>
            <a:r>
              <a:rPr lang="en-US" dirty="0" smtClean="0"/>
              <a:t>recommendation </a:t>
            </a:r>
            <a:r>
              <a:rPr lang="en-US" dirty="0"/>
              <a:t>that women undergoing IUI should be offered a single </a:t>
            </a:r>
            <a:r>
              <a:rPr lang="en-US" dirty="0" smtClean="0"/>
              <a:t>insemination </a:t>
            </a:r>
            <a:r>
              <a:rPr lang="en-US" dirty="0"/>
              <a:t>per cycle. </a:t>
            </a:r>
          </a:p>
          <a:p>
            <a:endParaRPr lang="en-US" dirty="0"/>
          </a:p>
        </p:txBody>
      </p:sp>
    </p:spTree>
    <p:extLst>
      <p:ext uri="{BB962C8B-B14F-4D97-AF65-F5344CB8AC3E}">
        <p14:creationId xmlns:p14="http://schemas.microsoft.com/office/powerpoint/2010/main" val="119582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Research gaps </a:t>
            </a:r>
            <a:br>
              <a:rPr lang="en-US" sz="2400" dirty="0"/>
            </a:br>
            <a:endParaRPr lang="en-US" sz="2400" dirty="0"/>
          </a:p>
        </p:txBody>
      </p:sp>
      <p:sp>
        <p:nvSpPr>
          <p:cNvPr id="3" name="Content Placeholder 2"/>
          <p:cNvSpPr>
            <a:spLocks noGrp="1"/>
          </p:cNvSpPr>
          <p:nvPr>
            <p:ph idx="1"/>
          </p:nvPr>
        </p:nvSpPr>
        <p:spPr/>
        <p:txBody>
          <a:bodyPr/>
          <a:lstStyle/>
          <a:p>
            <a:r>
              <a:rPr lang="en-US" dirty="0" smtClean="0"/>
              <a:t>The </a:t>
            </a:r>
            <a:r>
              <a:rPr lang="en-US" dirty="0"/>
              <a:t>number of inseminations per cycle is not well defined. Future large prospective cohort studies or randomized trials for each </a:t>
            </a:r>
            <a:r>
              <a:rPr lang="en-US" dirty="0" smtClean="0"/>
              <a:t>indication </a:t>
            </a:r>
            <a:r>
              <a:rPr lang="en-US" dirty="0"/>
              <a:t>separately might help clinicians to advise couples or individuals about the number of inseminations per cycle. </a:t>
            </a:r>
          </a:p>
          <a:p>
            <a:endParaRPr lang="en-US" dirty="0"/>
          </a:p>
        </p:txBody>
      </p:sp>
    </p:spTree>
    <p:extLst>
      <p:ext uri="{BB962C8B-B14F-4D97-AF65-F5344CB8AC3E}">
        <p14:creationId xmlns:p14="http://schemas.microsoft.com/office/powerpoint/2010/main" val="4284152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Question 7: Is there a benefit of bed rest after IUI?</a:t>
            </a:r>
            <a:br>
              <a:rPr lang="en-US" sz="2400" dirty="0"/>
            </a:br>
            <a:r>
              <a:rPr lang="en-US" sz="2400" dirty="0" smtClean="0"/>
              <a:t/>
            </a:r>
            <a:br>
              <a:rPr lang="en-US" sz="2400" dirty="0" smtClean="0"/>
            </a:br>
            <a:endParaRPr lang="en-US" sz="2400" dirty="0"/>
          </a:p>
        </p:txBody>
      </p:sp>
      <p:sp>
        <p:nvSpPr>
          <p:cNvPr id="3" name="Content Placeholder 2"/>
          <p:cNvSpPr>
            <a:spLocks noGrp="1"/>
          </p:cNvSpPr>
          <p:nvPr>
            <p:ph idx="1"/>
          </p:nvPr>
        </p:nvSpPr>
        <p:spPr/>
        <p:txBody>
          <a:bodyPr/>
          <a:lstStyle/>
          <a:p>
            <a:r>
              <a:rPr lang="en-US" dirty="0" smtClean="0"/>
              <a:t>Women </a:t>
            </a:r>
            <a:r>
              <a:rPr lang="en-US" dirty="0"/>
              <a:t>undergoing IUI, should have 10–15 min of bed rest after an insemination. </a:t>
            </a:r>
          </a:p>
          <a:p>
            <a:endParaRPr lang="en-US" dirty="0"/>
          </a:p>
        </p:txBody>
      </p:sp>
    </p:spTree>
    <p:extLst>
      <p:ext uri="{BB962C8B-B14F-4D97-AF65-F5344CB8AC3E}">
        <p14:creationId xmlns:p14="http://schemas.microsoft.com/office/powerpoint/2010/main" val="2417044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Studies on the intrauterine </a:t>
            </a:r>
            <a:r>
              <a:rPr lang="en-US" dirty="0" err="1"/>
              <a:t>behaviour</a:t>
            </a:r>
            <a:r>
              <a:rPr lang="en-US" dirty="0"/>
              <a:t> of spermatozoa have shown that spermatozoa already reach the Fallopian tubes within 5–10 min after insemination (Suarez and Pacey, 2006)</a:t>
            </a:r>
            <a:r>
              <a:rPr lang="en-US" dirty="0" smtClean="0"/>
              <a:t>.</a:t>
            </a:r>
          </a:p>
          <a:p>
            <a:r>
              <a:rPr lang="en-US" dirty="0" smtClean="0"/>
              <a:t> </a:t>
            </a:r>
            <a:r>
              <a:rPr lang="en-US" dirty="0"/>
              <a:t>After vaginal </a:t>
            </a:r>
            <a:r>
              <a:rPr lang="en-US" dirty="0" smtClean="0"/>
              <a:t>intercourse</a:t>
            </a:r>
            <a:r>
              <a:rPr lang="en-US" dirty="0"/>
              <a:t>, a large percentage of the semen is lost by ‘flow back’ and no more than 1% of the spermatozoa are retained in the female </a:t>
            </a:r>
            <a:r>
              <a:rPr lang="en-US" dirty="0" smtClean="0"/>
              <a:t>reproductive </a:t>
            </a:r>
            <a:r>
              <a:rPr lang="en-US" dirty="0"/>
              <a:t>tract</a:t>
            </a:r>
            <a:r>
              <a:rPr lang="en-US" dirty="0" smtClean="0"/>
              <a:t>.</a:t>
            </a:r>
          </a:p>
          <a:p>
            <a:r>
              <a:rPr lang="en-US" dirty="0" smtClean="0"/>
              <a:t> </a:t>
            </a:r>
            <a:r>
              <a:rPr lang="en-US" dirty="0"/>
              <a:t>Thus, an assumed hypothesis is that immobilization in supine position after IUI could prevent direct loss of a large percentage of the spermatozoa and this action will improve fertility outcomes. </a:t>
            </a:r>
          </a:p>
          <a:p>
            <a:endParaRPr lang="en-US" dirty="0"/>
          </a:p>
        </p:txBody>
      </p:sp>
    </p:spTree>
    <p:extLst>
      <p:ext uri="{BB962C8B-B14F-4D97-AF65-F5344CB8AC3E}">
        <p14:creationId xmlns:p14="http://schemas.microsoft.com/office/powerpoint/2010/main" val="914461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systematic search resulted in the identification of two relevant articles. </a:t>
            </a:r>
            <a:r>
              <a:rPr lang="en-US" dirty="0" err="1"/>
              <a:t>Saleh</a:t>
            </a:r>
            <a:r>
              <a:rPr lang="en-US" dirty="0"/>
              <a:t> et al. (2000) randomized 95 heterosexual couples to either direct mobilization after IUI or immobilization in supine </a:t>
            </a:r>
            <a:r>
              <a:rPr lang="en-US" dirty="0" smtClean="0"/>
              <a:t>position </a:t>
            </a:r>
            <a:r>
              <a:rPr lang="en-US" dirty="0"/>
              <a:t>for 10 min. Groups were rather unbalanced with 40 couples in the mobilization group and 55 couples in the immobilization group. After three cycles, pregnancy rates per couple were significantly </a:t>
            </a:r>
            <a:r>
              <a:rPr lang="en-US" dirty="0" smtClean="0"/>
              <a:t>higher </a:t>
            </a:r>
            <a:r>
              <a:rPr lang="en-US" dirty="0"/>
              <a:t>in the immobilization group. No information on live birth rates was reported (</a:t>
            </a:r>
            <a:r>
              <a:rPr lang="en-US" dirty="0" err="1"/>
              <a:t>Saleh</a:t>
            </a:r>
            <a:r>
              <a:rPr lang="en-US" dirty="0"/>
              <a:t> et al., 2000). </a:t>
            </a:r>
          </a:p>
          <a:p>
            <a:endParaRPr lang="en-US" dirty="0"/>
          </a:p>
        </p:txBody>
      </p:sp>
    </p:spTree>
    <p:extLst>
      <p:ext uri="{BB962C8B-B14F-4D97-AF65-F5344CB8AC3E}">
        <p14:creationId xmlns:p14="http://schemas.microsoft.com/office/powerpoint/2010/main" val="41855141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49275" y="504883"/>
            <a:ext cx="8042276" cy="5163327"/>
          </a:xfrm>
        </p:spPr>
        <p:txBody>
          <a:bodyPr>
            <a:noAutofit/>
          </a:bodyPr>
          <a:lstStyle/>
          <a:p>
            <a:r>
              <a:rPr lang="en-US" sz="2000" dirty="0" err="1"/>
              <a:t>Custers</a:t>
            </a:r>
            <a:r>
              <a:rPr lang="en-US" sz="2000" dirty="0"/>
              <a:t> et al. (2009) performed a well-designed RCT in 391 </a:t>
            </a:r>
            <a:r>
              <a:rPr lang="en-US" sz="2000" dirty="0" smtClean="0"/>
              <a:t>heterosexual </a:t>
            </a:r>
            <a:r>
              <a:rPr lang="en-US" sz="2000" dirty="0"/>
              <a:t>couples. They randomized between immobilization in a supine position for 15 min (n = 199) or immediate mobilization (n = 192) after IUI. Live birth rates after three cycles were significantly higher in the immobilization group: 27 versus 17%, respectively (RR = 1.6, 95% CI: 1.1–2.4) (</a:t>
            </a:r>
            <a:r>
              <a:rPr lang="en-US" sz="2000" dirty="0" err="1"/>
              <a:t>Custers</a:t>
            </a:r>
            <a:r>
              <a:rPr lang="en-US" sz="2000" dirty="0"/>
              <a:t> et al., 2009). Recently, results of a large RCT comparing immobilization for </a:t>
            </a:r>
            <a:r>
              <a:rPr lang="en-US" sz="2000" dirty="0" smtClean="0"/>
              <a:t>15min </a:t>
            </a:r>
            <a:r>
              <a:rPr lang="en-US" sz="2000" dirty="0"/>
              <a:t>versus direct mobilization were published. In total, 498 </a:t>
            </a:r>
            <a:r>
              <a:rPr lang="en-US" sz="2000" dirty="0" smtClean="0"/>
              <a:t>patients </a:t>
            </a:r>
            <a:r>
              <a:rPr lang="en-US" sz="2000" dirty="0"/>
              <a:t>with either unexplained or mild male infertility were </a:t>
            </a:r>
            <a:r>
              <a:rPr lang="en-US" sz="2000" dirty="0" smtClean="0"/>
              <a:t>included</a:t>
            </a:r>
            <a:r>
              <a:rPr lang="en-US" sz="2000" dirty="0"/>
              <a:t>. No significant difference in cumulative ongoing pregnancy </a:t>
            </a:r>
            <a:r>
              <a:rPr lang="en-US" sz="2000" dirty="0" smtClean="0"/>
              <a:t>rate </a:t>
            </a:r>
            <a:r>
              <a:rPr lang="en-US" sz="2000" dirty="0"/>
              <a:t>was found (RR = 0.81, 95% CI: 0.63–1.02) (van Rijswijk et al., </a:t>
            </a:r>
            <a:r>
              <a:rPr lang="en-US" sz="2000" dirty="0" smtClean="0"/>
              <a:t>2017</a:t>
            </a:r>
            <a:r>
              <a:rPr lang="en-US" sz="2000" dirty="0"/>
              <a:t>). Pooling the data of the last two studies mentioned here </a:t>
            </a:r>
            <a:r>
              <a:rPr lang="en-US" sz="2000" dirty="0" smtClean="0"/>
              <a:t>showed </a:t>
            </a:r>
            <a:r>
              <a:rPr lang="en-US" sz="2000" dirty="0"/>
              <a:t>a non-significant difference between mobilization and </a:t>
            </a:r>
            <a:r>
              <a:rPr lang="en-US" sz="2000" dirty="0" smtClean="0"/>
              <a:t>immobilization </a:t>
            </a:r>
            <a:r>
              <a:rPr lang="en-US" sz="2000" dirty="0"/>
              <a:t>(OR = 1.00, 95% CI: 0.74–1.33) (Fig. 2). However, a sub</a:t>
            </a:r>
            <a:r>
              <a:rPr lang="en-US" sz="2000" dirty="0" smtClean="0"/>
              <a:t>-observational </a:t>
            </a:r>
            <a:r>
              <a:rPr lang="en-US" sz="2000" dirty="0"/>
              <a:t>design of the studies. Based on this moderate quality evidence, a draft recommendation was developed to perform at least three cycles of IUI. There is insufficient evidence to recommend a maximum number of IUI treatment cycles. </a:t>
            </a:r>
            <a:br>
              <a:rPr lang="en-US" sz="2000" dirty="0"/>
            </a:br>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1535403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data of van Rijswijk et al. (2017) were not yet available at the </a:t>
            </a:r>
            <a:r>
              <a:rPr lang="en-US" dirty="0" smtClean="0"/>
              <a:t>time </a:t>
            </a:r>
            <a:r>
              <a:rPr lang="en-US" dirty="0"/>
              <a:t>of the WHO guideline consensus meeting. Following the existing data at that time, immobilization for 10–15 min after IUI was </a:t>
            </a:r>
            <a:r>
              <a:rPr lang="en-US" dirty="0" smtClean="0"/>
              <a:t>determined </a:t>
            </a:r>
            <a:r>
              <a:rPr lang="en-US" dirty="0"/>
              <a:t>to be an evidence-based draft recommendation. The overall quality of the evidence was considered to be moderate. </a:t>
            </a:r>
          </a:p>
          <a:p>
            <a:endParaRPr lang="en-US" dirty="0"/>
          </a:p>
        </p:txBody>
      </p:sp>
    </p:spTree>
    <p:extLst>
      <p:ext uri="{BB962C8B-B14F-4D97-AF65-F5344CB8AC3E}">
        <p14:creationId xmlns:p14="http://schemas.microsoft.com/office/powerpoint/2010/main" val="1985014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In order to improve the quality and outcome of IUI procedures, there is a need for simple, inexpensive, reliable and safe sperm </a:t>
            </a:r>
            <a:r>
              <a:rPr lang="en-US" dirty="0" smtClean="0"/>
              <a:t>preparation </a:t>
            </a:r>
            <a:r>
              <a:rPr lang="en-US" dirty="0"/>
              <a:t>techniques that isolate and select sperm cells with intact </a:t>
            </a:r>
            <a:r>
              <a:rPr lang="en-US" dirty="0" smtClean="0"/>
              <a:t>functional </a:t>
            </a:r>
            <a:r>
              <a:rPr lang="en-US" dirty="0"/>
              <a:t>and genetic properties, including normal morphology, minimal DNA damage and intact cell membranes with functional binding </a:t>
            </a:r>
            <a:r>
              <a:rPr lang="en-US" dirty="0" smtClean="0"/>
              <a:t>properties </a:t>
            </a:r>
            <a:r>
              <a:rPr lang="en-US" dirty="0">
                <a:solidFill>
                  <a:srgbClr val="3366FF"/>
                </a:solidFill>
              </a:rPr>
              <a:t>(World Health Organization, 2010)</a:t>
            </a: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13946779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Question 8: What is the ultimate number of consecutive IUI cycles per couple/woman in which pregnancy rates still increase significantly</a:t>
            </a:r>
            <a:r>
              <a:rPr lang="en-US" sz="2400" dirty="0" smtClean="0"/>
              <a:t>?</a:t>
            </a:r>
            <a:endParaRPr lang="en-US" sz="2400" dirty="0"/>
          </a:p>
        </p:txBody>
      </p:sp>
      <p:sp>
        <p:nvSpPr>
          <p:cNvPr id="3" name="Content Placeholder 2"/>
          <p:cNvSpPr>
            <a:spLocks noGrp="1"/>
          </p:cNvSpPr>
          <p:nvPr>
            <p:ph idx="1"/>
          </p:nvPr>
        </p:nvSpPr>
        <p:spPr/>
        <p:txBody>
          <a:bodyPr/>
          <a:lstStyle/>
          <a:p>
            <a:r>
              <a:rPr lang="en-US" dirty="0"/>
              <a:t>In couples with an indication for IUI at least three consecutive IUI cycles should be performed. </a:t>
            </a:r>
          </a:p>
          <a:p>
            <a:r>
              <a:rPr lang="en-US" dirty="0" smtClean="0"/>
              <a:t>There </a:t>
            </a:r>
            <a:r>
              <a:rPr lang="en-US" dirty="0"/>
              <a:t>is insufficient evidence to recommend a maximum number of IUI treatment cycles. </a:t>
            </a:r>
          </a:p>
          <a:p>
            <a:endParaRPr lang="en-US" dirty="0"/>
          </a:p>
        </p:txBody>
      </p:sp>
    </p:spTree>
    <p:extLst>
      <p:ext uri="{BB962C8B-B14F-4D97-AF65-F5344CB8AC3E}">
        <p14:creationId xmlns:p14="http://schemas.microsoft.com/office/powerpoint/2010/main" val="14150328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 number of IUI cycles per patient is an important item to </a:t>
            </a:r>
            <a:r>
              <a:rPr lang="en-US" dirty="0" smtClean="0"/>
              <a:t>discuss </a:t>
            </a:r>
            <a:r>
              <a:rPr lang="en-US" dirty="0"/>
              <a:t>when starting IUI treatment. An important factor to take </a:t>
            </a:r>
            <a:r>
              <a:rPr lang="en-US" dirty="0" smtClean="0"/>
              <a:t>into account </a:t>
            </a:r>
            <a:r>
              <a:rPr lang="en-US" dirty="0"/>
              <a:t>is the pregnancy chances of additional IUI cycles. Three to</a:t>
            </a:r>
            <a:br>
              <a:rPr lang="en-US" dirty="0"/>
            </a:br>
            <a:r>
              <a:rPr lang="en-US" dirty="0"/>
              <a:t>six cycles of IUI has become common practice worldwide and </a:t>
            </a:r>
            <a:r>
              <a:rPr lang="en-US" dirty="0" smtClean="0"/>
              <a:t>the </a:t>
            </a:r>
            <a:r>
              <a:rPr lang="en-US" dirty="0" err="1" smtClean="0"/>
              <a:t>INeS</a:t>
            </a:r>
            <a:r>
              <a:rPr lang="en-US" dirty="0"/>
              <a:t>-trial from </a:t>
            </a:r>
            <a:r>
              <a:rPr lang="en-US" dirty="0" err="1"/>
              <a:t>Bensdorp</a:t>
            </a:r>
            <a:r>
              <a:rPr lang="en-US" dirty="0"/>
              <a:t> et al. (2015) showed us that six cycles </a:t>
            </a:r>
            <a:r>
              <a:rPr lang="en-US" dirty="0" smtClean="0"/>
              <a:t>of IUI</a:t>
            </a:r>
            <a:r>
              <a:rPr lang="en-US" dirty="0"/>
              <a:t>–OS is still cost-effective compared to direct IVF in patients </a:t>
            </a:r>
            <a:r>
              <a:rPr lang="en-US" dirty="0" smtClean="0"/>
              <a:t>with unexplained </a:t>
            </a:r>
            <a:r>
              <a:rPr lang="en-US" dirty="0"/>
              <a:t>and mild male infertility (</a:t>
            </a:r>
            <a:r>
              <a:rPr lang="en-US" dirty="0" err="1"/>
              <a:t>Bensdorp</a:t>
            </a:r>
            <a:r>
              <a:rPr lang="en-US" dirty="0"/>
              <a:t> et al., 2015). </a:t>
            </a:r>
            <a:endParaRPr lang="en-US" dirty="0" smtClean="0"/>
          </a:p>
          <a:p>
            <a:r>
              <a:rPr lang="en-US" dirty="0" smtClean="0"/>
              <a:t>But is there </a:t>
            </a:r>
            <a:r>
              <a:rPr lang="en-US" dirty="0"/>
              <a:t>evidence to perform more cycles? Two relevant studies were found: </a:t>
            </a:r>
            <a:r>
              <a:rPr lang="en-US" dirty="0" err="1"/>
              <a:t>Custers</a:t>
            </a:r>
            <a:r>
              <a:rPr lang="en-US" dirty="0"/>
              <a:t> et al. (2008) and </a:t>
            </a:r>
            <a:r>
              <a:rPr lang="en-US" dirty="0" err="1"/>
              <a:t>Aboulghar</a:t>
            </a:r>
            <a:r>
              <a:rPr lang="en-US" dirty="0"/>
              <a:t> et al. (2001). </a:t>
            </a:r>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790629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err="1"/>
              <a:t>Custers</a:t>
            </a:r>
            <a:r>
              <a:rPr lang="en-US" dirty="0"/>
              <a:t> et al. (2008) performed a retrospective cohort study among 3714 women that had undergone 15 303 treatment cycles. Analysis was limited up to the ninth treatment cycle (15 245 cycles). There were 935 ongoing pregnancies, resulting in a mean ongoing pregnancy rate of 5.6% per cycle. The ongoing pregnancy rates were relatively high in the first two cycles, with 7.4 and 7.0%, respectively, compared with ~5% in higher order cycles. The cumulative clinical pregnancy </a:t>
            </a:r>
            <a:r>
              <a:rPr lang="en-US" dirty="0" smtClean="0"/>
              <a:t>rate </a:t>
            </a:r>
            <a:r>
              <a:rPr lang="en-US" dirty="0"/>
              <a:t>after three cycles was 18%, which increases to 30 and 41% after six and nine cycles, respectively (</a:t>
            </a:r>
            <a:r>
              <a:rPr lang="en-US" dirty="0" err="1"/>
              <a:t>Custers</a:t>
            </a:r>
            <a:r>
              <a:rPr lang="en-US" dirty="0"/>
              <a:t> et al., 2008). </a:t>
            </a:r>
            <a:r>
              <a:rPr lang="en-US" dirty="0" err="1"/>
              <a:t>Aboulghar</a:t>
            </a:r>
            <a:r>
              <a:rPr lang="en-US" dirty="0"/>
              <a:t> et al. (2001) conducted an observational prospective study in 594 women with unexplained infertility. </a:t>
            </a:r>
            <a:endParaRPr lang="en-US" dirty="0" smtClean="0"/>
          </a:p>
          <a:p>
            <a:r>
              <a:rPr lang="en-US" dirty="0" smtClean="0"/>
              <a:t>All </a:t>
            </a:r>
            <a:r>
              <a:rPr lang="en-US" dirty="0"/>
              <a:t>participants had one to three cycles of treatment and 91 participants underwent four to six cycles of IUI–OS after failing to achieve pregnancy in the first three cycles. The clinical pregnancy rate per cycle was significantly higher in the first three cycles compared to the second three cycles (P &lt; 0.001</a:t>
            </a:r>
            <a:r>
              <a:rPr lang="en-US" dirty="0" smtClean="0"/>
              <a:t>)</a:t>
            </a:r>
            <a:r>
              <a:rPr lang="en-US" dirty="0"/>
              <a:t> first three cycles compared to the second three cycles (P &lt; 0.001) (</a:t>
            </a:r>
            <a:r>
              <a:rPr lang="en-US" dirty="0" err="1"/>
              <a:t>Aboulghar</a:t>
            </a:r>
            <a:r>
              <a:rPr lang="en-US" dirty="0"/>
              <a:t> et al., 2001). </a:t>
            </a:r>
            <a:endParaRPr lang="en-US" dirty="0" smtClean="0"/>
          </a:p>
          <a:p>
            <a:r>
              <a:rPr lang="en-US" dirty="0" smtClean="0"/>
              <a:t>The </a:t>
            </a:r>
            <a:r>
              <a:rPr lang="en-US" dirty="0"/>
              <a:t>overall quality of the evidence was graded as low to moderate mainly because of the retrospective and </a:t>
            </a:r>
            <a:r>
              <a:rPr lang="en-US" dirty="0" smtClean="0"/>
              <a:t>observational </a:t>
            </a:r>
            <a:r>
              <a:rPr lang="en-US" dirty="0"/>
              <a:t>design of the studies. Based on this moderate quality evidence, a draft recommendation was developed to perform at least three cycles of IUI. There is insufficient evidence to recommend a maximum number of IUI treatment cycles. </a:t>
            </a:r>
          </a:p>
          <a:p>
            <a:endParaRPr lang="en-US" dirty="0"/>
          </a:p>
          <a:p>
            <a:endParaRPr lang="en-US" dirty="0"/>
          </a:p>
        </p:txBody>
      </p:sp>
    </p:spTree>
    <p:extLst>
      <p:ext uri="{BB962C8B-B14F-4D97-AF65-F5344CB8AC3E}">
        <p14:creationId xmlns:p14="http://schemas.microsoft.com/office/powerpoint/2010/main" val="3490575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Research gaps</a:t>
            </a:r>
          </a:p>
        </p:txBody>
      </p:sp>
      <p:sp>
        <p:nvSpPr>
          <p:cNvPr id="3" name="Content Placeholder 2"/>
          <p:cNvSpPr>
            <a:spLocks noGrp="1"/>
          </p:cNvSpPr>
          <p:nvPr>
            <p:ph idx="1"/>
          </p:nvPr>
        </p:nvSpPr>
        <p:spPr/>
        <p:txBody>
          <a:bodyPr/>
          <a:lstStyle/>
          <a:p>
            <a:pPr marL="0" indent="0">
              <a:buNone/>
            </a:pPr>
            <a:r>
              <a:rPr lang="en-US" dirty="0" smtClean="0"/>
              <a:t> </a:t>
            </a:r>
            <a:endParaRPr lang="en-US" dirty="0"/>
          </a:p>
          <a:p>
            <a:r>
              <a:rPr lang="en-US" dirty="0"/>
              <a:t>The number of IUI cycles that couples or single women should be offered is not well defined. Future large prospective cohort studies or randomized trials for each indication might help clinicians to advise couples or individuals when to switch to IVF. </a:t>
            </a:r>
          </a:p>
          <a:p>
            <a:endParaRPr lang="en-US" dirty="0"/>
          </a:p>
        </p:txBody>
      </p:sp>
    </p:spTree>
    <p:extLst>
      <p:ext uri="{BB962C8B-B14F-4D97-AF65-F5344CB8AC3E}">
        <p14:creationId xmlns:p14="http://schemas.microsoft.com/office/powerpoint/2010/main" val="1686034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Question 9: Which semen preparation technique used yields the best results (in terms of pregnancy rates) for IUI</a:t>
            </a:r>
            <a:r>
              <a:rPr lang="en-US" sz="2400" dirty="0" smtClean="0"/>
              <a:t>?</a:t>
            </a:r>
            <a:endParaRPr lang="en-US" sz="2400" dirty="0"/>
          </a:p>
        </p:txBody>
      </p:sp>
      <p:sp>
        <p:nvSpPr>
          <p:cNvPr id="3" name="Content Placeholder 2"/>
          <p:cNvSpPr>
            <a:spLocks noGrp="1"/>
          </p:cNvSpPr>
          <p:nvPr>
            <p:ph idx="1"/>
          </p:nvPr>
        </p:nvSpPr>
        <p:spPr/>
        <p:txBody>
          <a:bodyPr/>
          <a:lstStyle/>
          <a:p>
            <a:r>
              <a:rPr lang="en-US" dirty="0"/>
              <a:t>According to the available evidence, it is not possible to </a:t>
            </a:r>
            <a:r>
              <a:rPr lang="en-US" dirty="0" smtClean="0"/>
              <a:t>recommend </a:t>
            </a:r>
            <a:r>
              <a:rPr lang="en-US" dirty="0"/>
              <a:t>any semen preparation technique over another (swim-up, gradient, wash and centrifugation). </a:t>
            </a:r>
          </a:p>
          <a:p>
            <a:endParaRPr lang="en-US" dirty="0"/>
          </a:p>
        </p:txBody>
      </p:sp>
    </p:spTree>
    <p:extLst>
      <p:ext uri="{BB962C8B-B14F-4D97-AF65-F5344CB8AC3E}">
        <p14:creationId xmlns:p14="http://schemas.microsoft.com/office/powerpoint/2010/main" val="1699732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49275" y="107576"/>
            <a:ext cx="8042276" cy="4343400"/>
          </a:xfrm>
        </p:spPr>
        <p:txBody>
          <a:bodyPr>
            <a:noAutofit/>
          </a:bodyPr>
          <a:lstStyle/>
          <a:p>
            <a:r>
              <a:rPr lang="en-US" sz="1800" dirty="0"/>
              <a:t>Currently, there are three semen preparation techniques that are routinely used worldwide</a:t>
            </a:r>
            <a:r>
              <a:rPr lang="en-US" sz="1800" dirty="0" smtClean="0"/>
              <a:t>:</a:t>
            </a:r>
          </a:p>
          <a:p>
            <a:r>
              <a:rPr lang="en-US" sz="1800" dirty="0" smtClean="0"/>
              <a:t> </a:t>
            </a:r>
            <a:r>
              <a:rPr lang="en-US" sz="1800" dirty="0"/>
              <a:t>a simple dilution and washing technique, </a:t>
            </a:r>
            <a:endParaRPr lang="en-US" sz="1800" dirty="0" smtClean="0"/>
          </a:p>
          <a:p>
            <a:r>
              <a:rPr lang="en-US" sz="1800" dirty="0" smtClean="0"/>
              <a:t>a </a:t>
            </a:r>
            <a:r>
              <a:rPr lang="en-US" sz="1800" dirty="0"/>
              <a:t>swim-up technique </a:t>
            </a:r>
            <a:r>
              <a:rPr lang="en-US" sz="1800" dirty="0" smtClean="0"/>
              <a:t>and</a:t>
            </a:r>
          </a:p>
          <a:p>
            <a:r>
              <a:rPr lang="en-US" sz="1800" dirty="0" smtClean="0"/>
              <a:t> </a:t>
            </a:r>
            <a:r>
              <a:rPr lang="en-US" sz="1800" dirty="0"/>
              <a:t>use of density gradient centrifugation. </a:t>
            </a:r>
            <a:endParaRPr lang="en-US" sz="1800" dirty="0" smtClean="0"/>
          </a:p>
          <a:p>
            <a:r>
              <a:rPr lang="en-US" sz="1800" dirty="0" smtClean="0"/>
              <a:t>Whether </a:t>
            </a:r>
            <a:r>
              <a:rPr lang="en-US" sz="1800" dirty="0"/>
              <a:t>one of these techniques is preferable was the subject of a Cochrane systematic review (</a:t>
            </a:r>
            <a:r>
              <a:rPr lang="en-US" sz="1800" dirty="0" err="1"/>
              <a:t>Boomsma</a:t>
            </a:r>
            <a:r>
              <a:rPr lang="en-US" sz="1800" dirty="0"/>
              <a:t> et al., 2007). Only one </a:t>
            </a:r>
            <a:r>
              <a:rPr lang="en-US" sz="1800" dirty="0" smtClean="0"/>
              <a:t>additional </a:t>
            </a:r>
            <a:r>
              <a:rPr lang="en-US" sz="1800" dirty="0"/>
              <a:t>article was identified related to this subject, which has not yet been included in this Cochrane systematic review (</a:t>
            </a:r>
            <a:r>
              <a:rPr lang="en-US" sz="1800" dirty="0" err="1"/>
              <a:t>Karamahmutoglu</a:t>
            </a:r>
            <a:r>
              <a:rPr lang="en-US" sz="1800" dirty="0"/>
              <a:t> et al., 2014). The Cochrane systematic review </a:t>
            </a:r>
            <a:r>
              <a:rPr lang="en-US" sz="1800" dirty="0" err="1"/>
              <a:t>analysed</a:t>
            </a:r>
            <a:r>
              <a:rPr lang="en-US" sz="1800" dirty="0"/>
              <a:t> five RCTs comparing two or three techniques with each other. Heterogeneity concerning included indications might be suspected since they vary widely over the five studies or were not described clearly</a:t>
            </a:r>
            <a:r>
              <a:rPr lang="en-US" sz="1800" dirty="0" smtClean="0"/>
              <a:t>.</a:t>
            </a:r>
          </a:p>
          <a:p>
            <a:r>
              <a:rPr lang="en-US" sz="1800" dirty="0" smtClean="0"/>
              <a:t> </a:t>
            </a:r>
            <a:r>
              <a:rPr lang="en-US" sz="1800" dirty="0"/>
              <a:t>The review found no significant difference in pregnancy rates among </a:t>
            </a:r>
            <a:r>
              <a:rPr lang="fr-FR" sz="1800" dirty="0" err="1"/>
              <a:t>semen</a:t>
            </a:r>
            <a:r>
              <a:rPr lang="fr-FR" sz="1800" dirty="0"/>
              <a:t> </a:t>
            </a:r>
            <a:r>
              <a:rPr lang="fr-FR" sz="1800" dirty="0" err="1"/>
              <a:t>preparation</a:t>
            </a:r>
            <a:r>
              <a:rPr lang="fr-FR" sz="1800" dirty="0"/>
              <a:t> techniques: </a:t>
            </a:r>
            <a:r>
              <a:rPr lang="fr-FR" sz="1800" dirty="0" err="1"/>
              <a:t>swim</a:t>
            </a:r>
            <a:r>
              <a:rPr lang="fr-FR" sz="1800" dirty="0"/>
              <a:t> up versus gradient technique </a:t>
            </a:r>
            <a:r>
              <a:rPr lang="en-US" sz="1800" dirty="0"/>
              <a:t>(OR = 1.57, 95% CI :0.74–3.32); swim up versus wash and </a:t>
            </a:r>
            <a:r>
              <a:rPr lang="en-US" sz="1800" dirty="0" smtClean="0"/>
              <a:t>centrifugation </a:t>
            </a:r>
            <a:r>
              <a:rPr lang="en-US" sz="1800" dirty="0"/>
              <a:t>(OR = 0.41, 95% CI: 0.41–1.10) or gradient technique versus wash and centrifugation (OR = 1.76, 95% CI: 0.71–5.44). </a:t>
            </a:r>
            <a:endParaRPr lang="fr-FR"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1895064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smtClean="0"/>
              <a:t>Karamahmutoglu</a:t>
            </a:r>
            <a:r>
              <a:rPr lang="en-US" dirty="0" smtClean="0"/>
              <a:t> </a:t>
            </a:r>
            <a:r>
              <a:rPr lang="en-US" dirty="0"/>
              <a:t>et al. (2014) randomized 223 couples with </a:t>
            </a:r>
            <a:r>
              <a:rPr lang="en-US" dirty="0" smtClean="0"/>
              <a:t>unexplained </a:t>
            </a:r>
            <a:r>
              <a:rPr lang="en-US" dirty="0"/>
              <a:t>and mild male infertility to either the swim up technique or the gradient technique. They found a significantly higher ongoing </a:t>
            </a:r>
            <a:r>
              <a:rPr lang="en-US" dirty="0" smtClean="0"/>
              <a:t>pregnancy </a:t>
            </a:r>
            <a:r>
              <a:rPr lang="en-US" dirty="0"/>
              <a:t>rate per patient after the gradient technique compared to swim up: 23.4 versus 10.7%, respectively (P &lt; 0.05). A subgroup </a:t>
            </a:r>
            <a:r>
              <a:rPr lang="en-US" dirty="0" smtClean="0"/>
              <a:t>analysis </a:t>
            </a:r>
            <a:r>
              <a:rPr lang="en-US" dirty="0"/>
              <a:t>revealed that this difference was significant only in couples with unexplained infertility (</a:t>
            </a:r>
            <a:r>
              <a:rPr lang="en-US" dirty="0" err="1"/>
              <a:t>Karamahmutoglu</a:t>
            </a:r>
            <a:r>
              <a:rPr lang="en-US" dirty="0"/>
              <a:t> et al., 2014). </a:t>
            </a:r>
          </a:p>
          <a:p>
            <a:endParaRPr lang="en-US" dirty="0"/>
          </a:p>
        </p:txBody>
      </p:sp>
    </p:spTree>
    <p:extLst>
      <p:ext uri="{BB962C8B-B14F-4D97-AF65-F5344CB8AC3E}">
        <p14:creationId xmlns:p14="http://schemas.microsoft.com/office/powerpoint/2010/main" val="584065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overall quality was graded as low across all studies because of the suspected clinical heterogeneity, unclear descriptions of </a:t>
            </a:r>
            <a:r>
              <a:rPr lang="en-US" dirty="0" smtClean="0"/>
              <a:t>randomization </a:t>
            </a:r>
            <a:r>
              <a:rPr lang="en-US" dirty="0"/>
              <a:t>and allocation in almost all included studies, and a low </a:t>
            </a:r>
            <a:r>
              <a:rPr lang="en-US" dirty="0" smtClean="0"/>
              <a:t>number </a:t>
            </a:r>
            <a:r>
              <a:rPr lang="en-US" dirty="0"/>
              <a:t>of couples in the relevant comparisons</a:t>
            </a:r>
            <a:r>
              <a:rPr lang="en-US" dirty="0" smtClean="0"/>
              <a:t>.</a:t>
            </a:r>
          </a:p>
          <a:p>
            <a:r>
              <a:rPr lang="en-US" dirty="0" smtClean="0"/>
              <a:t> </a:t>
            </a:r>
            <a:r>
              <a:rPr lang="en-US" dirty="0"/>
              <a:t>Therefore, according to </a:t>
            </a:r>
            <a:r>
              <a:rPr lang="en-US" dirty="0" smtClean="0"/>
              <a:t>the </a:t>
            </a:r>
            <a:r>
              <a:rPr lang="en-US" dirty="0"/>
              <a:t>available evidence it was not possible to recommend any semen preparation technique over another (swim-up, gradient, wash and centrifugation). </a:t>
            </a:r>
          </a:p>
          <a:p>
            <a:endParaRPr lang="en-US" dirty="0"/>
          </a:p>
        </p:txBody>
      </p:sp>
    </p:spTree>
    <p:extLst>
      <p:ext uri="{BB962C8B-B14F-4D97-AF65-F5344CB8AC3E}">
        <p14:creationId xmlns:p14="http://schemas.microsoft.com/office/powerpoint/2010/main" val="16208238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Research gaps </a:t>
            </a:r>
            <a:br>
              <a:rPr lang="en-US" sz="2800" dirty="0"/>
            </a:br>
            <a:endParaRPr lang="en-US" sz="2800" dirty="0"/>
          </a:p>
        </p:txBody>
      </p:sp>
      <p:sp>
        <p:nvSpPr>
          <p:cNvPr id="3" name="Content Placeholder 2"/>
          <p:cNvSpPr>
            <a:spLocks noGrp="1"/>
          </p:cNvSpPr>
          <p:nvPr>
            <p:ph idx="1"/>
          </p:nvPr>
        </p:nvSpPr>
        <p:spPr/>
        <p:txBody>
          <a:bodyPr/>
          <a:lstStyle/>
          <a:p>
            <a:r>
              <a:rPr lang="en-US" dirty="0" smtClean="0"/>
              <a:t>It </a:t>
            </a:r>
            <a:r>
              <a:rPr lang="en-US" dirty="0"/>
              <a:t>remains unclear which semen preparation technique is superior (expressed as live birth rate per couple) in case of either unexplained or male infertility, therefore, a multi-center randomized trial </a:t>
            </a:r>
            <a:r>
              <a:rPr lang="en-US" dirty="0" smtClean="0"/>
              <a:t>comparing </a:t>
            </a:r>
            <a:r>
              <a:rPr lang="en-US" dirty="0"/>
              <a:t>various techniques is recommended. </a:t>
            </a:r>
          </a:p>
          <a:p>
            <a:endParaRPr lang="en-US" dirty="0"/>
          </a:p>
        </p:txBody>
      </p:sp>
    </p:spTree>
    <p:extLst>
      <p:ext uri="{BB962C8B-B14F-4D97-AF65-F5344CB8AC3E}">
        <p14:creationId xmlns:p14="http://schemas.microsoft.com/office/powerpoint/2010/main" val="20534570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Question 10: What is the cost-effectiveness of IUI versus IVF/ICSI?</a:t>
            </a:r>
          </a:p>
        </p:txBody>
      </p:sp>
      <p:sp>
        <p:nvSpPr>
          <p:cNvPr id="3" name="Content Placeholder 2"/>
          <p:cNvSpPr>
            <a:spLocks noGrp="1"/>
          </p:cNvSpPr>
          <p:nvPr>
            <p:ph idx="1"/>
          </p:nvPr>
        </p:nvSpPr>
        <p:spPr/>
        <p:txBody>
          <a:bodyPr/>
          <a:lstStyle/>
          <a:p>
            <a:r>
              <a:rPr lang="en-US" dirty="0" smtClean="0"/>
              <a:t>In </a:t>
            </a:r>
            <a:r>
              <a:rPr lang="en-US" dirty="0"/>
              <a:t>couples with unexplained infertility and men with a TMSC of &gt;10 million and a prognosis of a pregnancy without assistance &lt;30% within a year, at least three cycles of IUI–OS is the most effective option. </a:t>
            </a:r>
          </a:p>
        </p:txBody>
      </p:sp>
    </p:spTree>
    <p:extLst>
      <p:ext uri="{BB962C8B-B14F-4D97-AF65-F5344CB8AC3E}">
        <p14:creationId xmlns:p14="http://schemas.microsoft.com/office/powerpoint/2010/main" val="88783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Seminal fluid acts as a transport medium for sperm, prostaglandins, ions and anti-oxidants</a:t>
            </a:r>
            <a:r>
              <a:rPr lang="en-US" dirty="0" smtClean="0"/>
              <a:t>.</a:t>
            </a:r>
          </a:p>
          <a:p>
            <a:r>
              <a:rPr lang="en-US" dirty="0" smtClean="0"/>
              <a:t> </a:t>
            </a:r>
            <a:r>
              <a:rPr lang="en-US" dirty="0"/>
              <a:t>Cells other than spermatozoa are also present in the ejaculate, </a:t>
            </a:r>
            <a:r>
              <a:rPr lang="en-US" dirty="0" smtClean="0"/>
              <a:t>including </a:t>
            </a:r>
            <a:r>
              <a:rPr lang="en-US" dirty="0"/>
              <a:t>epithelial cells from the urinary tract, prostate cells, </a:t>
            </a:r>
            <a:r>
              <a:rPr lang="en-US" dirty="0" err="1"/>
              <a:t>spermatogenic</a:t>
            </a:r>
            <a:r>
              <a:rPr lang="en-US" dirty="0"/>
              <a:t> cells and leucocytes</a:t>
            </a:r>
            <a:r>
              <a:rPr lang="en-US" dirty="0" smtClean="0"/>
              <a:t>.</a:t>
            </a:r>
          </a:p>
          <a:p>
            <a:r>
              <a:rPr lang="en-US" dirty="0" smtClean="0"/>
              <a:t> </a:t>
            </a:r>
            <a:r>
              <a:rPr lang="en-US" dirty="0"/>
              <a:t>Reactive oxygen species, either produced by the different germ cells or by leucocytes, can be detrimental for the </a:t>
            </a:r>
            <a:r>
              <a:rPr lang="en-US" dirty="0" smtClean="0"/>
              <a:t>fertilizing </a:t>
            </a:r>
            <a:r>
              <a:rPr lang="en-US" dirty="0"/>
              <a:t>potential of the spermatozoa </a:t>
            </a:r>
            <a:r>
              <a:rPr lang="en-US" dirty="0">
                <a:solidFill>
                  <a:srgbClr val="3366FF"/>
                </a:solidFill>
              </a:rPr>
              <a:t>(Aitken and Clarkson, 1987; Aitken and De </a:t>
            </a:r>
            <a:r>
              <a:rPr lang="en-US" dirty="0" err="1">
                <a:solidFill>
                  <a:srgbClr val="3366FF"/>
                </a:solidFill>
              </a:rPr>
              <a:t>Iuliis</a:t>
            </a:r>
            <a:r>
              <a:rPr lang="en-US" dirty="0">
                <a:solidFill>
                  <a:srgbClr val="3366FF"/>
                </a:solidFill>
              </a:rPr>
              <a:t>, 2010</a:t>
            </a:r>
            <a:r>
              <a:rPr lang="en-US" dirty="0"/>
              <a:t>). </a:t>
            </a:r>
            <a:endParaRPr lang="en-US" dirty="0" smtClean="0"/>
          </a:p>
          <a:p>
            <a:r>
              <a:rPr lang="en-US" dirty="0" smtClean="0"/>
              <a:t>The </a:t>
            </a:r>
            <a:r>
              <a:rPr lang="en-US" dirty="0"/>
              <a:t>seminal plasma also contains decapitation factor(s) that need to be removed for complete capacitation of the spermatozoa </a:t>
            </a:r>
            <a:r>
              <a:rPr lang="en-US" dirty="0">
                <a:solidFill>
                  <a:srgbClr val="3366FF"/>
                </a:solidFill>
              </a:rPr>
              <a:t>(Mortimer, 2000</a:t>
            </a:r>
            <a:r>
              <a:rPr lang="en-US" dirty="0"/>
              <a:t>)</a:t>
            </a:r>
          </a:p>
          <a:p>
            <a:endParaRPr lang="en-US" dirty="0"/>
          </a:p>
        </p:txBody>
      </p:sp>
    </p:spTree>
    <p:extLst>
      <p:ext uri="{BB962C8B-B14F-4D97-AF65-F5344CB8AC3E}">
        <p14:creationId xmlns:p14="http://schemas.microsoft.com/office/powerpoint/2010/main" val="3537555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 goal of research on cost-effectiveness is to maximize health </a:t>
            </a:r>
            <a:r>
              <a:rPr lang="en-US" dirty="0" smtClean="0"/>
              <a:t>outcomes </a:t>
            </a:r>
            <a:r>
              <a:rPr lang="en-US" dirty="0"/>
              <a:t>with a minimum use of resources. As costs linked to fertility care in many countries are not covered by government or insurance </a:t>
            </a:r>
            <a:r>
              <a:rPr lang="en-US" dirty="0" smtClean="0"/>
              <a:t>companies</a:t>
            </a:r>
            <a:r>
              <a:rPr lang="en-US" dirty="0"/>
              <a:t>, the relative cost-effectiveness of fertility treatments is a very important consideration (</a:t>
            </a:r>
            <a:r>
              <a:rPr lang="en-US" dirty="0" err="1"/>
              <a:t>Moolenaar</a:t>
            </a:r>
            <a:r>
              <a:rPr lang="en-US" dirty="0"/>
              <a:t> et al., 2014). </a:t>
            </a:r>
            <a:endParaRPr lang="en-US" dirty="0" smtClean="0"/>
          </a:p>
          <a:p>
            <a:r>
              <a:rPr lang="en-US" dirty="0" smtClean="0"/>
              <a:t>Health </a:t>
            </a:r>
            <a:r>
              <a:rPr lang="en-US" dirty="0"/>
              <a:t>care systems can become burdened by high costs associated with premature infants who are born from multiple gestations as a result from unregulated </a:t>
            </a:r>
            <a:r>
              <a:rPr lang="en-US" dirty="0" smtClean="0"/>
              <a:t>fertility </a:t>
            </a:r>
            <a:r>
              <a:rPr lang="en-US" dirty="0"/>
              <a:t>treatments (Chambers and Ledger, 2014). Therefore, cost- effectiveness studies in fertility are important not only to the individual and family but also to health care systems and society. </a:t>
            </a:r>
          </a:p>
          <a:p>
            <a:endParaRPr lang="en-US" dirty="0"/>
          </a:p>
        </p:txBody>
      </p:sp>
    </p:spTree>
    <p:extLst>
      <p:ext uri="{BB962C8B-B14F-4D97-AF65-F5344CB8AC3E}">
        <p14:creationId xmlns:p14="http://schemas.microsoft.com/office/powerpoint/2010/main" val="8145903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Moreover</a:t>
            </a:r>
            <a:r>
              <a:rPr lang="en-US" dirty="0"/>
              <a:t>, the outcome most often reported is the cost per delivery of at least one child and this outcome parameter does not include the substantial costs of </a:t>
            </a:r>
            <a:r>
              <a:rPr lang="en-US" dirty="0" smtClean="0"/>
              <a:t>caring </a:t>
            </a:r>
            <a:r>
              <a:rPr lang="en-US" dirty="0"/>
              <a:t>for premature infants owing to the high rates of multiple </a:t>
            </a:r>
            <a:r>
              <a:rPr lang="en-US" dirty="0" smtClean="0"/>
              <a:t>gestations</a:t>
            </a:r>
            <a:r>
              <a:rPr lang="en-US" dirty="0"/>
              <a:t>. </a:t>
            </a:r>
            <a:endParaRPr lang="en-US" dirty="0" smtClean="0"/>
          </a:p>
          <a:p>
            <a:r>
              <a:rPr lang="en-US" dirty="0" smtClean="0"/>
              <a:t>On </a:t>
            </a:r>
            <a:r>
              <a:rPr lang="en-US" dirty="0"/>
              <a:t>the other hand, there is the potential to consider twins as perhaps eliminating the need for future fertility treatments for some couples or individuals. </a:t>
            </a:r>
            <a:endParaRPr lang="en-US" dirty="0" smtClean="0"/>
          </a:p>
          <a:p>
            <a:r>
              <a:rPr lang="en-US" dirty="0" smtClean="0"/>
              <a:t>However</a:t>
            </a:r>
            <a:r>
              <a:rPr lang="en-US" dirty="0"/>
              <a:t>, this comes with a clear </a:t>
            </a:r>
            <a:r>
              <a:rPr lang="en-US" dirty="0" smtClean="0"/>
              <a:t>understanding </a:t>
            </a:r>
            <a:r>
              <a:rPr lang="en-US" dirty="0"/>
              <a:t>of the maternal and perinatal morbidity and mortality outcomes of twin pregnancies in a local context. </a:t>
            </a:r>
            <a:endParaRPr lang="en-US" dirty="0" smtClean="0"/>
          </a:p>
          <a:p>
            <a:r>
              <a:rPr lang="en-US" dirty="0" smtClean="0"/>
              <a:t>All </a:t>
            </a:r>
            <a:r>
              <a:rPr lang="en-US" dirty="0"/>
              <a:t>of these factors have to be considered when studying the cost-effectiveness of IUI and IUI–OS. </a:t>
            </a:r>
          </a:p>
          <a:p>
            <a:endParaRPr lang="en-US" dirty="0"/>
          </a:p>
        </p:txBody>
      </p:sp>
    </p:spTree>
    <p:extLst>
      <p:ext uri="{BB962C8B-B14F-4D97-AF65-F5344CB8AC3E}">
        <p14:creationId xmlns:p14="http://schemas.microsoft.com/office/powerpoint/2010/main" val="31339098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Many retrospective cohort cost-effectiveness studies have </a:t>
            </a:r>
            <a:r>
              <a:rPr lang="en-US" dirty="0" smtClean="0"/>
              <a:t>compared </a:t>
            </a:r>
            <a:r>
              <a:rPr lang="en-US" dirty="0"/>
              <a:t>IUI, IUI–OS and conventional IVF in couples and individuals with differing causes of infertility. </a:t>
            </a:r>
            <a:endParaRPr lang="en-US" dirty="0" smtClean="0"/>
          </a:p>
          <a:p>
            <a:r>
              <a:rPr lang="en-US" dirty="0" smtClean="0"/>
              <a:t>Most </a:t>
            </a:r>
            <a:r>
              <a:rPr lang="en-US" dirty="0"/>
              <a:t>large cohort or randomized studies from individual </a:t>
            </a:r>
            <a:r>
              <a:rPr lang="en-US" dirty="0" err="1"/>
              <a:t>centres</a:t>
            </a:r>
            <a:r>
              <a:rPr lang="en-US" dirty="0"/>
              <a:t> have found IUI alone or IUI–OS to be the most cost-effective first line therapy for heterosexual couples with infertility linked to cervical factor, endometriosis, unexplained infertility and relatively mild male factor infertility (Van </a:t>
            </a:r>
            <a:r>
              <a:rPr lang="en-US" dirty="0" err="1"/>
              <a:t>Voorhis</a:t>
            </a:r>
            <a:r>
              <a:rPr lang="en-US" dirty="0"/>
              <a:t> et al., 1997; </a:t>
            </a:r>
            <a:r>
              <a:rPr lang="en-US" dirty="0" err="1"/>
              <a:t>Guzick</a:t>
            </a:r>
            <a:r>
              <a:rPr lang="en-US" dirty="0"/>
              <a:t> et al., 1998; </a:t>
            </a:r>
            <a:r>
              <a:rPr lang="en-US" dirty="0" err="1"/>
              <a:t>Goverde</a:t>
            </a:r>
            <a:r>
              <a:rPr lang="en-US" dirty="0"/>
              <a:t> et al., 2000), but the </a:t>
            </a:r>
            <a:r>
              <a:rPr lang="en-US" dirty="0" smtClean="0"/>
              <a:t>retrospective </a:t>
            </a:r>
            <a:r>
              <a:rPr lang="en-US" dirty="0"/>
              <a:t>designs make it difficult to draw firm conclusions. </a:t>
            </a:r>
          </a:p>
          <a:p>
            <a:endParaRPr lang="en-US" dirty="0"/>
          </a:p>
          <a:p>
            <a:endParaRPr lang="en-US" dirty="0"/>
          </a:p>
        </p:txBody>
      </p:sp>
    </p:spTree>
    <p:extLst>
      <p:ext uri="{BB962C8B-B14F-4D97-AF65-F5344CB8AC3E}">
        <p14:creationId xmlns:p14="http://schemas.microsoft.com/office/powerpoint/2010/main" val="17311779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For male factor infertility several studies have been identified that </a:t>
            </a:r>
            <a:r>
              <a:rPr lang="en-US" dirty="0" smtClean="0"/>
              <a:t>support </a:t>
            </a:r>
            <a:r>
              <a:rPr lang="en-US" dirty="0"/>
              <a:t>the concept of threshold values for sperm parameters below which IUI becomes significantly less effective (</a:t>
            </a:r>
            <a:r>
              <a:rPr lang="en-US" dirty="0" err="1"/>
              <a:t>Ombelet</a:t>
            </a:r>
            <a:r>
              <a:rPr lang="en-US" dirty="0"/>
              <a:t> et al., 2014; </a:t>
            </a:r>
            <a:r>
              <a:rPr lang="en-US" dirty="0" err="1"/>
              <a:t>Moolenaar</a:t>
            </a:r>
            <a:r>
              <a:rPr lang="en-US" dirty="0"/>
              <a:t> et al., 2015). </a:t>
            </a:r>
            <a:r>
              <a:rPr lang="en-US" dirty="0" err="1"/>
              <a:t>Moolenaar</a:t>
            </a:r>
            <a:r>
              <a:rPr lang="en-US" dirty="0"/>
              <a:t> et al. (2015) studied the cost-effectiveness of interventions for male infertility according to the TMSC. </a:t>
            </a:r>
            <a:endParaRPr lang="en-US" dirty="0" smtClean="0"/>
          </a:p>
          <a:p>
            <a:r>
              <a:rPr lang="en-US" dirty="0" smtClean="0"/>
              <a:t>A </a:t>
            </a:r>
            <a:r>
              <a:rPr lang="en-US" dirty="0"/>
              <a:t>computer- simulated cohort of infertile women with a partner with a pre-wash TMSC of 0–10 million was investigated. They compared IUI with and without OS, conventional IVF and IVF/ICSI. Live birth rate was the main outcome parameter. Study results showed that above a pre-wash TMSC of 3 million, IUI is less costly than conventional IVF, and below a pre- wash TMSC of 3 million IVF/ICSI is less costly. However, these findings need to be confirmed in a large randomized trial. </a:t>
            </a:r>
          </a:p>
          <a:p>
            <a:endParaRPr lang="en-US" dirty="0"/>
          </a:p>
        </p:txBody>
      </p:sp>
    </p:spTree>
    <p:extLst>
      <p:ext uri="{BB962C8B-B14F-4D97-AF65-F5344CB8AC3E}">
        <p14:creationId xmlns:p14="http://schemas.microsoft.com/office/powerpoint/2010/main" val="38582854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Contradictory results are published concerning the cost-effectiveness of IUI in heterosexual couples with unexplained infertility (</a:t>
            </a:r>
            <a:r>
              <a:rPr lang="en-US" dirty="0" err="1"/>
              <a:t>Guzick</a:t>
            </a:r>
            <a:r>
              <a:rPr lang="en-US" dirty="0"/>
              <a:t> et al., 1998; </a:t>
            </a:r>
            <a:r>
              <a:rPr lang="en-US" dirty="0" err="1"/>
              <a:t>Goverde</a:t>
            </a:r>
            <a:r>
              <a:rPr lang="en-US" dirty="0"/>
              <a:t> et al., 2000; </a:t>
            </a:r>
            <a:r>
              <a:rPr lang="en-US" dirty="0" err="1"/>
              <a:t>Pashayan</a:t>
            </a:r>
            <a:r>
              <a:rPr lang="en-US" dirty="0"/>
              <a:t> et al., 2006; van den </a:t>
            </a:r>
            <a:r>
              <a:rPr lang="en-US" dirty="0" err="1"/>
              <a:t>Boogaard</a:t>
            </a:r>
            <a:r>
              <a:rPr lang="en-US" dirty="0"/>
              <a:t> et al., 2014; Wordsworth et al., 2011). </a:t>
            </a:r>
            <a:endParaRPr lang="en-US" dirty="0" smtClean="0"/>
          </a:p>
          <a:p>
            <a:r>
              <a:rPr lang="en-US" dirty="0" smtClean="0"/>
              <a:t>A </a:t>
            </a:r>
            <a:r>
              <a:rPr lang="en-US" dirty="0"/>
              <a:t>multi-</a:t>
            </a:r>
            <a:r>
              <a:rPr lang="en-US" dirty="0" err="1"/>
              <a:t>centre</a:t>
            </a:r>
            <a:r>
              <a:rPr lang="en-US" dirty="0"/>
              <a:t> RCT from Scotland (graded as high quality evidence) compared the out- comes of 6 months of natural cycle IUI, clomiphene citrate stimulation followed by normal intercourse and expectant management in couples with 2 years of unexplained infertility (Bhattacharya et al., 2008). Live birth rates were not significantly different with 32/193 (17%) for expectant management, 26/192 (14%) for clomiphene citrate- intercourse and 43/191 (23%) for natural cycle-IUI. The authors recommended that IUI–OS should be the subject of future trials for unexplained infertility. </a:t>
            </a:r>
          </a:p>
          <a:p>
            <a:endParaRPr lang="en-US" dirty="0"/>
          </a:p>
        </p:txBody>
      </p:sp>
    </p:spTree>
    <p:extLst>
      <p:ext uri="{BB962C8B-B14F-4D97-AF65-F5344CB8AC3E}">
        <p14:creationId xmlns:p14="http://schemas.microsoft.com/office/powerpoint/2010/main" val="20444229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Most of the large retrospective cohort studies on cost- effectiveness tend to become ‘dated’ as both costs and outcomes change over time. It is well known that IVF clinical pregnancy rates have increased steadily over time and high order multiple births have declined, as there has been increased emphasis on the value of </a:t>
            </a:r>
            <a:r>
              <a:rPr lang="en-US" dirty="0" smtClean="0"/>
              <a:t>transferring </a:t>
            </a:r>
            <a:r>
              <a:rPr lang="en-US" dirty="0"/>
              <a:t>less embryos. These changes have made conventional IVF a more attractive option from a cost-effective point of view when com- pared to IUI or IUI–OS. van </a:t>
            </a:r>
            <a:r>
              <a:rPr lang="en-US" dirty="0" err="1"/>
              <a:t>Rumste</a:t>
            </a:r>
            <a:r>
              <a:rPr lang="en-US" dirty="0"/>
              <a:t> et al. (2014) stated in an </a:t>
            </a:r>
            <a:r>
              <a:rPr lang="en-US" dirty="0" smtClean="0"/>
              <a:t>economic </a:t>
            </a:r>
            <a:r>
              <a:rPr lang="en-US" dirty="0"/>
              <a:t>analysis comparing IVF with elective transfer of a single embryo (</a:t>
            </a:r>
            <a:r>
              <a:rPr lang="en-US" dirty="0" err="1"/>
              <a:t>eSET</a:t>
            </a:r>
            <a:r>
              <a:rPr lang="en-US" dirty="0"/>
              <a:t>) with IUI–OS that when IVF–</a:t>
            </a:r>
            <a:r>
              <a:rPr lang="en-US" dirty="0" err="1"/>
              <a:t>eSET</a:t>
            </a:r>
            <a:r>
              <a:rPr lang="en-US" dirty="0"/>
              <a:t> would result in an ongoing pregnancy rate of more than 38%, IVF would be the </a:t>
            </a:r>
            <a:r>
              <a:rPr lang="en-US" dirty="0" smtClean="0"/>
              <a:t>preferred </a:t>
            </a:r>
            <a:r>
              <a:rPr lang="en-US" dirty="0"/>
              <a:t>treatment (van </a:t>
            </a:r>
            <a:r>
              <a:rPr lang="en-US" dirty="0" err="1"/>
              <a:t>Rumste</a:t>
            </a:r>
            <a:r>
              <a:rPr lang="en-US" dirty="0"/>
              <a:t> et al., 2014). </a:t>
            </a:r>
          </a:p>
          <a:p>
            <a:r>
              <a:rPr lang="en-US" dirty="0"/>
              <a:t>Only a few prospective randomized trials have compared natural cycle IUI, IUI–OS and conventional IVF. </a:t>
            </a:r>
          </a:p>
          <a:p>
            <a:endParaRPr lang="en-US" dirty="0"/>
          </a:p>
        </p:txBody>
      </p:sp>
    </p:spTree>
    <p:extLst>
      <p:ext uri="{BB962C8B-B14F-4D97-AF65-F5344CB8AC3E}">
        <p14:creationId xmlns:p14="http://schemas.microsoft.com/office/powerpoint/2010/main" val="3940767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In couples with male factor and unexplained infertility, </a:t>
            </a:r>
            <a:r>
              <a:rPr lang="en-US" dirty="0" err="1"/>
              <a:t>Goverde</a:t>
            </a:r>
            <a:r>
              <a:rPr lang="en-US" dirty="0"/>
              <a:t/>
            </a:r>
            <a:br>
              <a:rPr lang="en-US" dirty="0"/>
            </a:br>
            <a:r>
              <a:rPr lang="en-US" dirty="0"/>
              <a:t>et al. (2000) compared three treatment arms; IUI alone, HMG–IUI</a:t>
            </a:r>
            <a:br>
              <a:rPr lang="en-US" dirty="0"/>
            </a:br>
            <a:r>
              <a:rPr lang="en-US" dirty="0"/>
              <a:t>and conventional IVF, each performed for up to six cycles. The costs</a:t>
            </a:r>
            <a:br>
              <a:rPr lang="en-US" dirty="0"/>
            </a:br>
            <a:r>
              <a:rPr lang="en-US" dirty="0"/>
              <a:t>in this study were calculated through 12 weeks of pregnancy and</a:t>
            </a:r>
            <a:br>
              <a:rPr lang="en-US" dirty="0"/>
            </a:br>
            <a:r>
              <a:rPr lang="en-US" dirty="0"/>
              <a:t>neglecting the high costs associated with multiple gestations. </a:t>
            </a:r>
          </a:p>
          <a:p>
            <a:r>
              <a:rPr lang="en-US" dirty="0"/>
              <a:t>According to this study, IUI was as effective as IVF, and IUI–OS did not yield higher pregnancy rates when compared with natural cycle IUI. They conclude that IUI was the most cost-effective first line </a:t>
            </a:r>
            <a:r>
              <a:rPr lang="en-US" dirty="0" smtClean="0"/>
              <a:t>therapy </a:t>
            </a:r>
            <a:r>
              <a:rPr lang="en-US" dirty="0"/>
              <a:t>for the infertile heterosexual couple. Furthermore, IUI was better tolerated by couples while IVF was associated with a higher drop-out rate (</a:t>
            </a:r>
            <a:r>
              <a:rPr lang="en-US" dirty="0" err="1"/>
              <a:t>Goverde</a:t>
            </a:r>
            <a:r>
              <a:rPr lang="en-US" dirty="0"/>
              <a:t> et al., 2000). A big criticism against this study was an extremely low IVF pregnancy rate of 12.2% per cycle, a value that is clearly </a:t>
            </a:r>
            <a:r>
              <a:rPr lang="en-US" dirty="0" err="1"/>
              <a:t>out-dated</a:t>
            </a:r>
            <a:r>
              <a:rPr lang="en-US" dirty="0"/>
              <a:t>. Even after careful monitoring and using low doses of FSH (75 IU/day) the MPR was 27% in the IUI–OS arm </a:t>
            </a:r>
            <a:r>
              <a:rPr lang="en-US" dirty="0" smtClean="0"/>
              <a:t>demonstrating </a:t>
            </a:r>
            <a:r>
              <a:rPr lang="en-US" dirty="0"/>
              <a:t>the risky nature of this treatment. </a:t>
            </a:r>
          </a:p>
          <a:p>
            <a:endParaRPr lang="en-US" dirty="0"/>
          </a:p>
        </p:txBody>
      </p:sp>
    </p:spTree>
    <p:extLst>
      <p:ext uri="{BB962C8B-B14F-4D97-AF65-F5344CB8AC3E}">
        <p14:creationId xmlns:p14="http://schemas.microsoft.com/office/powerpoint/2010/main" val="34009611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significant increase in pregnancy rates has been observed with IVF and IVF/ICSI during the last decade, however, similar increases have not been reported with IUI treatments. If the singleton delivery </a:t>
            </a:r>
            <a:r>
              <a:rPr lang="en-US" dirty="0" smtClean="0"/>
              <a:t>rate </a:t>
            </a:r>
            <a:r>
              <a:rPr lang="en-US" dirty="0"/>
              <a:t>per cycle can be improved, IVF or IVF/ICSI may become the </a:t>
            </a:r>
            <a:r>
              <a:rPr lang="en-US" dirty="0" err="1"/>
              <a:t>favoured</a:t>
            </a:r>
            <a:r>
              <a:rPr lang="en-US" dirty="0"/>
              <a:t> first line treatment for most causes of infertility (van </a:t>
            </a:r>
            <a:r>
              <a:rPr lang="en-US" dirty="0" err="1"/>
              <a:t>Rumste</a:t>
            </a:r>
            <a:r>
              <a:rPr lang="en-US" dirty="0"/>
              <a:t> </a:t>
            </a:r>
            <a:r>
              <a:rPr lang="en-US" dirty="0" smtClean="0"/>
              <a:t>et al </a:t>
            </a:r>
            <a:r>
              <a:rPr lang="en-US" dirty="0"/>
              <a:t>l., 2014). On the other hand it might be that a better selection of </a:t>
            </a:r>
          </a:p>
          <a:p>
            <a:endParaRPr lang="en-US" dirty="0"/>
          </a:p>
          <a:p>
            <a:endParaRPr lang="en-US" dirty="0"/>
          </a:p>
        </p:txBody>
      </p:sp>
    </p:spTree>
    <p:extLst>
      <p:ext uri="{BB962C8B-B14F-4D97-AF65-F5344CB8AC3E}">
        <p14:creationId xmlns:p14="http://schemas.microsoft.com/office/powerpoint/2010/main" val="1182273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gaps </a:t>
            </a:r>
            <a:br>
              <a:rPr lang="en-US" dirty="0"/>
            </a:br>
            <a:endParaRPr lang="en-US" dirty="0"/>
          </a:p>
        </p:txBody>
      </p:sp>
      <p:sp>
        <p:nvSpPr>
          <p:cNvPr id="3" name="Content Placeholder 2"/>
          <p:cNvSpPr>
            <a:spLocks noGrp="1"/>
          </p:cNvSpPr>
          <p:nvPr>
            <p:ph idx="1"/>
          </p:nvPr>
        </p:nvSpPr>
        <p:spPr/>
        <p:txBody>
          <a:bodyPr/>
          <a:lstStyle/>
          <a:p>
            <a:r>
              <a:rPr lang="en-US" dirty="0" smtClean="0"/>
              <a:t>Clear </a:t>
            </a:r>
            <a:r>
              <a:rPr lang="en-US" dirty="0"/>
              <a:t>definitions of mild or moderate male infertility should be </a:t>
            </a:r>
            <a:r>
              <a:rPr lang="en-US" dirty="0" smtClean="0"/>
              <a:t>established </a:t>
            </a:r>
            <a:r>
              <a:rPr lang="en-US" dirty="0"/>
              <a:t>before randomized trials can be started to define lower threshold levels of sperm parameters below which IUI with or with- out OS is no longer cost-effective and IVF or IVF/ICSI should be the first line treatment option. </a:t>
            </a:r>
          </a:p>
          <a:p>
            <a:endParaRPr lang="en-US" dirty="0"/>
          </a:p>
        </p:txBody>
      </p:sp>
    </p:spTree>
    <p:extLst>
      <p:ext uri="{BB962C8B-B14F-4D97-AF65-F5344CB8AC3E}">
        <p14:creationId xmlns:p14="http://schemas.microsoft.com/office/powerpoint/2010/main" val="35146413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Question 11: How can you prevent infections in an IUI laboratory?</a:t>
            </a:r>
            <a:br>
              <a:rPr lang="en-US" sz="2400" dirty="0"/>
            </a:br>
            <a:endParaRPr lang="en-US" sz="2400" dirty="0"/>
          </a:p>
        </p:txBody>
      </p:sp>
      <p:sp>
        <p:nvSpPr>
          <p:cNvPr id="3" name="Content Placeholder 2"/>
          <p:cNvSpPr>
            <a:spLocks noGrp="1"/>
          </p:cNvSpPr>
          <p:nvPr>
            <p:ph idx="1"/>
          </p:nvPr>
        </p:nvSpPr>
        <p:spPr/>
        <p:txBody>
          <a:bodyPr/>
          <a:lstStyle/>
          <a:p>
            <a:r>
              <a:rPr lang="en-US" dirty="0"/>
              <a:t>Good practice point: Couples and individuals undergoing IUI and males providing semen samples for IUI should be screened for infectious agents based on local, regional and national standards and regulations. </a:t>
            </a:r>
          </a:p>
          <a:p>
            <a:endParaRPr lang="en-US" dirty="0"/>
          </a:p>
        </p:txBody>
      </p:sp>
    </p:spTree>
    <p:extLst>
      <p:ext uri="{BB962C8B-B14F-4D97-AF65-F5344CB8AC3E}">
        <p14:creationId xmlns:p14="http://schemas.microsoft.com/office/powerpoint/2010/main" val="3856363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This </a:t>
            </a:r>
            <a:r>
              <a:rPr lang="en-US" dirty="0"/>
              <a:t>process of capacitation is </a:t>
            </a:r>
            <a:r>
              <a:rPr lang="en-US" dirty="0" smtClean="0"/>
              <a:t>essential </a:t>
            </a:r>
            <a:r>
              <a:rPr lang="en-US" dirty="0"/>
              <a:t>for both fertilization in vivo or in vitro, and hence spermatozoa to be used in IUI must be separated from the seminal plasma and its </a:t>
            </a:r>
            <a:r>
              <a:rPr lang="en-US" dirty="0" err="1" smtClean="0"/>
              <a:t>decapacitating</a:t>
            </a:r>
            <a:r>
              <a:rPr lang="en-US" dirty="0" smtClean="0"/>
              <a:t> </a:t>
            </a:r>
            <a:r>
              <a:rPr lang="en-US" dirty="0"/>
              <a:t>factors</a:t>
            </a:r>
            <a:r>
              <a:rPr lang="en-US" dirty="0" smtClean="0"/>
              <a:t>.</a:t>
            </a:r>
          </a:p>
          <a:p>
            <a:r>
              <a:rPr lang="en-US" dirty="0" smtClean="0"/>
              <a:t> </a:t>
            </a:r>
            <a:r>
              <a:rPr lang="en-US" dirty="0"/>
              <a:t>Preparation of human semen samples should also result in the removal of non-viable spermatozoa, leucocytes and/or bacteria, and other sources of contamination. </a:t>
            </a:r>
            <a:endParaRPr lang="en-US" dirty="0" smtClean="0"/>
          </a:p>
          <a:p>
            <a:r>
              <a:rPr lang="en-US" dirty="0" smtClean="0"/>
              <a:t>Donor </a:t>
            </a:r>
            <a:r>
              <a:rPr lang="en-US" dirty="0"/>
              <a:t>sperm is mainly cryopreserved and kept in quarantine for at least 6 months to prevent the transfer of infectious diseases. </a:t>
            </a:r>
            <a:endParaRPr lang="en-US" dirty="0" smtClean="0"/>
          </a:p>
          <a:p>
            <a:r>
              <a:rPr lang="en-US" dirty="0" smtClean="0"/>
              <a:t>Thawed </a:t>
            </a:r>
            <a:r>
              <a:rPr lang="en-US" dirty="0"/>
              <a:t>sperm is mostly used for IUI as compared to </a:t>
            </a:r>
            <a:r>
              <a:rPr lang="en-US" dirty="0" err="1"/>
              <a:t>intracervical</a:t>
            </a:r>
            <a:r>
              <a:rPr lang="en-US" dirty="0"/>
              <a:t> insemination, as supported by older evidence (</a:t>
            </a:r>
            <a:r>
              <a:rPr lang="en-US" dirty="0" err="1">
                <a:solidFill>
                  <a:srgbClr val="3366FF"/>
                </a:solidFill>
              </a:rPr>
              <a:t>Besselink</a:t>
            </a:r>
            <a:r>
              <a:rPr lang="en-US" dirty="0">
                <a:solidFill>
                  <a:srgbClr val="3366FF"/>
                </a:solidFill>
              </a:rPr>
              <a:t> et al., 2008</a:t>
            </a:r>
            <a:r>
              <a:rPr lang="en-US" dirty="0"/>
              <a:t>). </a:t>
            </a:r>
          </a:p>
          <a:p>
            <a:endParaRPr lang="en-US" dirty="0"/>
          </a:p>
        </p:txBody>
      </p:sp>
    </p:spTree>
    <p:extLst>
      <p:ext uri="{BB962C8B-B14F-4D97-AF65-F5344CB8AC3E}">
        <p14:creationId xmlns:p14="http://schemas.microsoft.com/office/powerpoint/2010/main" val="29645396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In this era of semen preparation, infection is a lesser problem especially when managed in higher income settings. In some lower and middle-income countries and settings prevention of infections remains a critical issue</a:t>
            </a:r>
            <a:r>
              <a:rPr lang="en-US" dirty="0" smtClean="0"/>
              <a:t>.</a:t>
            </a:r>
          </a:p>
          <a:p>
            <a:r>
              <a:rPr lang="en-US" dirty="0" smtClean="0"/>
              <a:t> </a:t>
            </a:r>
            <a:r>
              <a:rPr lang="en-US" dirty="0"/>
              <a:t>It is generally recommended that couples and individuals undergoing IUI and/or males providing semen samples for IUI should be screened for infectious agents based on local, regional and national standards and regulations. </a:t>
            </a:r>
            <a:endParaRPr lang="en-US" dirty="0" smtClean="0"/>
          </a:p>
          <a:p>
            <a:r>
              <a:rPr lang="en-US" dirty="0" smtClean="0"/>
              <a:t>Furthermore</a:t>
            </a:r>
            <a:r>
              <a:rPr lang="en-US" dirty="0"/>
              <a:t>, facilities for </a:t>
            </a:r>
            <a:r>
              <a:rPr lang="en-US" dirty="0" smtClean="0"/>
              <a:t>performing </a:t>
            </a:r>
            <a:r>
              <a:rPr lang="en-US" dirty="0"/>
              <a:t>semen preparation for IUI should meet the criteria of the WHO laboratory safety manual for reducing the risk of infection. </a:t>
            </a:r>
            <a:endParaRPr lang="en-US" dirty="0" smtClean="0"/>
          </a:p>
          <a:p>
            <a:r>
              <a:rPr lang="en-US" dirty="0" smtClean="0"/>
              <a:t>Studies </a:t>
            </a:r>
            <a:r>
              <a:rPr lang="en-US" dirty="0"/>
              <a:t>are lacking concerning the prevention and transmission of </a:t>
            </a:r>
            <a:r>
              <a:rPr lang="en-US" dirty="0" smtClean="0"/>
              <a:t>viral </a:t>
            </a:r>
            <a:r>
              <a:rPr lang="en-US" dirty="0"/>
              <a:t>diseases in IUI treatment and thus these guidelines are therefore based upon best practice, guidelines associated with prevention of sexually transmitted infections, and local regulatory guidelines (good </a:t>
            </a:r>
            <a:r>
              <a:rPr lang="en-US" dirty="0" err="1"/>
              <a:t>practise</a:t>
            </a:r>
            <a:r>
              <a:rPr lang="en-US" dirty="0"/>
              <a:t> point). </a:t>
            </a:r>
          </a:p>
        </p:txBody>
      </p:sp>
    </p:spTree>
    <p:extLst>
      <p:ext uri="{BB962C8B-B14F-4D97-AF65-F5344CB8AC3E}">
        <p14:creationId xmlns:p14="http://schemas.microsoft.com/office/powerpoint/2010/main" val="31952505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gaps </a:t>
            </a:r>
            <a:br>
              <a:rPr lang="en-US" dirty="0"/>
            </a:br>
            <a:endParaRPr lang="en-US" dirty="0"/>
          </a:p>
        </p:txBody>
      </p:sp>
      <p:sp>
        <p:nvSpPr>
          <p:cNvPr id="3" name="Content Placeholder 2"/>
          <p:cNvSpPr>
            <a:spLocks noGrp="1"/>
          </p:cNvSpPr>
          <p:nvPr>
            <p:ph idx="1"/>
          </p:nvPr>
        </p:nvSpPr>
        <p:spPr/>
        <p:txBody>
          <a:bodyPr/>
          <a:lstStyle/>
          <a:p>
            <a:r>
              <a:rPr lang="en-US" dirty="0" smtClean="0"/>
              <a:t>We </a:t>
            </a:r>
            <a:r>
              <a:rPr lang="en-US" dirty="0"/>
              <a:t>recommend to compare various sperm preparation techniques in multi-center randomized trials both for success rates concerning the elimination of transmission of infectious diseases to both </a:t>
            </a:r>
            <a:r>
              <a:rPr lang="en-US" dirty="0" smtClean="0"/>
              <a:t>partners</a:t>
            </a:r>
            <a:r>
              <a:rPr lang="en-US" dirty="0"/>
              <a:t>, and to offspring (</a:t>
            </a:r>
            <a:r>
              <a:rPr lang="en-US" dirty="0" err="1"/>
              <a:t>Zafer</a:t>
            </a:r>
            <a:r>
              <a:rPr lang="en-US" dirty="0"/>
              <a:t> et al., 2016). </a:t>
            </a:r>
          </a:p>
          <a:p>
            <a:endParaRPr lang="en-US" dirty="0"/>
          </a:p>
        </p:txBody>
      </p:sp>
    </p:spTree>
    <p:extLst>
      <p:ext uri="{BB962C8B-B14F-4D97-AF65-F5344CB8AC3E}">
        <p14:creationId xmlns:p14="http://schemas.microsoft.com/office/powerpoint/2010/main" val="20556077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Question 12: How can you prevent multiple pregnancies and OHSS in an IUI </a:t>
            </a:r>
            <a:r>
              <a:rPr lang="en-US" sz="2400" dirty="0" err="1"/>
              <a:t>programme</a:t>
            </a:r>
            <a:r>
              <a:rPr lang="en-US" sz="2400" dirty="0"/>
              <a:t>?</a:t>
            </a:r>
            <a:br>
              <a:rPr lang="en-US" sz="2400" dirty="0"/>
            </a:br>
            <a:endParaRPr lang="en-US" sz="2400" dirty="0"/>
          </a:p>
        </p:txBody>
      </p:sp>
      <p:sp>
        <p:nvSpPr>
          <p:cNvPr id="3" name="Content Placeholder 2"/>
          <p:cNvSpPr>
            <a:spLocks noGrp="1"/>
          </p:cNvSpPr>
          <p:nvPr>
            <p:ph idx="1"/>
          </p:nvPr>
        </p:nvSpPr>
        <p:spPr/>
        <p:txBody>
          <a:bodyPr>
            <a:normAutofit fontScale="92500" lnSpcReduction="10000"/>
          </a:bodyPr>
          <a:lstStyle/>
          <a:p>
            <a:r>
              <a:rPr lang="en-US" dirty="0"/>
              <a:t>In order to prevent high rates of multiple gestation pregnancies in IUI–OS, IUI should be withheld when more than two dominant </a:t>
            </a:r>
            <a:r>
              <a:rPr lang="en-US" dirty="0" smtClean="0"/>
              <a:t>follicles </a:t>
            </a:r>
            <a:r>
              <a:rPr lang="en-US" dirty="0"/>
              <a:t>&gt;15 mm or more than five follicles &gt;10 mm at the time of HCG injection or LH surge are present. </a:t>
            </a:r>
            <a:endParaRPr lang="en-US" dirty="0" smtClean="0"/>
          </a:p>
          <a:p>
            <a:r>
              <a:rPr lang="en-US" dirty="0"/>
              <a:t>When </a:t>
            </a:r>
            <a:r>
              <a:rPr lang="en-US" dirty="0" err="1"/>
              <a:t>gonadotrophins</a:t>
            </a:r>
            <a:r>
              <a:rPr lang="en-US" dirty="0"/>
              <a:t> are used in IUI, regiments with 75 IU or lower should be used because higher doses have similar pregnancy </a:t>
            </a:r>
            <a:r>
              <a:rPr lang="en-US" dirty="0" smtClean="0"/>
              <a:t>rates </a:t>
            </a:r>
            <a:r>
              <a:rPr lang="en-US" dirty="0"/>
              <a:t>but increase multiple pregnancy rates</a:t>
            </a:r>
            <a:r>
              <a:rPr lang="en-US" dirty="0" smtClean="0"/>
              <a:t>.</a:t>
            </a:r>
          </a:p>
          <a:p>
            <a:r>
              <a:rPr lang="en-US" dirty="0" smtClean="0"/>
              <a:t>Clomiphene </a:t>
            </a:r>
            <a:r>
              <a:rPr lang="en-US" dirty="0"/>
              <a:t>citrate or </a:t>
            </a:r>
            <a:r>
              <a:rPr lang="en-US" dirty="0" err="1"/>
              <a:t>tamoxifen</a:t>
            </a:r>
            <a:r>
              <a:rPr lang="en-US" dirty="0"/>
              <a:t> are acceptable alternatives to low </a:t>
            </a:r>
            <a:r>
              <a:rPr lang="en-US" dirty="0" smtClean="0"/>
              <a:t>dose </a:t>
            </a:r>
            <a:r>
              <a:rPr lang="en-US" dirty="0" err="1"/>
              <a:t>gonadotrophins</a:t>
            </a:r>
            <a:r>
              <a:rPr lang="en-US" dirty="0"/>
              <a:t> for low multiple pregnancy and birth rates and with lesser costs, although at a lower live birth rate than with </a:t>
            </a:r>
            <a:r>
              <a:rPr lang="en-US" dirty="0" err="1"/>
              <a:t>gonadotrophins</a:t>
            </a: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31549385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Addition of GnRH agonist to </a:t>
            </a:r>
            <a:r>
              <a:rPr lang="en-US" dirty="0" err="1"/>
              <a:t>gonadotrophins</a:t>
            </a:r>
            <a:r>
              <a:rPr lang="en-US" dirty="0"/>
              <a:t> in IUI–OS is not recommended because there is no increase in pregnancy rate </a:t>
            </a:r>
            <a:r>
              <a:rPr lang="en-US" dirty="0" smtClean="0"/>
              <a:t>despite </a:t>
            </a:r>
            <a:r>
              <a:rPr lang="en-US" dirty="0"/>
              <a:t>increased multiple pregnancy rates and increased costs</a:t>
            </a:r>
            <a:r>
              <a:rPr lang="en-US" dirty="0" smtClean="0"/>
              <a:t>.</a:t>
            </a:r>
          </a:p>
          <a:p>
            <a:r>
              <a:rPr lang="en-US" dirty="0" smtClean="0"/>
              <a:t>Good </a:t>
            </a:r>
            <a:r>
              <a:rPr lang="en-US" dirty="0"/>
              <a:t>practice point: As an alternative to cycle cancellation, </a:t>
            </a:r>
            <a:r>
              <a:rPr lang="en-US" dirty="0" smtClean="0"/>
              <a:t>aspiration </a:t>
            </a:r>
            <a:r>
              <a:rPr lang="en-US" dirty="0"/>
              <a:t>of excess follicles at the time of HCG injection or LH surge might be additional options for reducing the risk of multiple </a:t>
            </a:r>
            <a:r>
              <a:rPr lang="en-US" dirty="0" smtClean="0"/>
              <a:t>pregnancy </a:t>
            </a:r>
            <a:r>
              <a:rPr lang="en-US" dirty="0"/>
              <a:t>in IUI–OS. </a:t>
            </a:r>
          </a:p>
          <a:p>
            <a:endParaRPr lang="en-US" dirty="0"/>
          </a:p>
          <a:p>
            <a:endParaRPr lang="en-US" dirty="0"/>
          </a:p>
        </p:txBody>
      </p:sp>
    </p:spTree>
    <p:extLst>
      <p:ext uri="{BB962C8B-B14F-4D97-AF65-F5344CB8AC3E}">
        <p14:creationId xmlns:p14="http://schemas.microsoft.com/office/powerpoint/2010/main" val="5228700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The most common side effects of IUI in cycles with OS are </a:t>
            </a:r>
            <a:r>
              <a:rPr lang="en-US" dirty="0" err="1"/>
              <a:t>mul</a:t>
            </a:r>
            <a:r>
              <a:rPr lang="en-US" dirty="0"/>
              <a:t>-</a:t>
            </a:r>
            <a:br>
              <a:rPr lang="en-US" dirty="0"/>
            </a:br>
            <a:r>
              <a:rPr lang="en-US" dirty="0" err="1"/>
              <a:t>tiple</a:t>
            </a:r>
            <a:r>
              <a:rPr lang="en-US" dirty="0"/>
              <a:t> pregnancies and ovarian </a:t>
            </a:r>
            <a:r>
              <a:rPr lang="en-US" dirty="0" err="1"/>
              <a:t>hyperstimulation</a:t>
            </a:r>
            <a:r>
              <a:rPr lang="en-US" dirty="0"/>
              <a:t> syndrome (OHSS).</a:t>
            </a:r>
            <a:br>
              <a:rPr lang="en-US" dirty="0"/>
            </a:br>
            <a:r>
              <a:rPr lang="en-US" dirty="0"/>
              <a:t>Multiple pregnancies carry increased risks of pregnancy complications</a:t>
            </a:r>
            <a:br>
              <a:rPr lang="en-US" dirty="0"/>
            </a:br>
            <a:r>
              <a:rPr lang="en-US" dirty="0"/>
              <a:t>and diminished neonatal outcome, such as preterm delivery, growth</a:t>
            </a:r>
            <a:br>
              <a:rPr lang="en-US" dirty="0"/>
            </a:br>
            <a:r>
              <a:rPr lang="en-US" dirty="0"/>
              <a:t>retardation and pre-</a:t>
            </a:r>
            <a:r>
              <a:rPr lang="en-US" dirty="0" err="1"/>
              <a:t>eclampsia</a:t>
            </a:r>
            <a:r>
              <a:rPr lang="en-US" dirty="0"/>
              <a:t>. High MPRs are mainly caused by </a:t>
            </a:r>
            <a:r>
              <a:rPr lang="en-US" dirty="0" err="1"/>
              <a:t>mul</a:t>
            </a:r>
            <a:r>
              <a:rPr lang="en-US" dirty="0"/>
              <a:t>-</a:t>
            </a:r>
            <a:br>
              <a:rPr lang="en-US" dirty="0"/>
            </a:br>
            <a:r>
              <a:rPr lang="en-US" dirty="0" err="1"/>
              <a:t>tifollicular</a:t>
            </a:r>
            <a:r>
              <a:rPr lang="en-US" dirty="0"/>
              <a:t> growth following OS. Measures to prevent multiple </a:t>
            </a:r>
            <a:r>
              <a:rPr lang="en-US" dirty="0" err="1"/>
              <a:t>preg</a:t>
            </a:r>
            <a:r>
              <a:rPr lang="en-US" dirty="0"/>
              <a:t>-</a:t>
            </a:r>
            <a:br>
              <a:rPr lang="en-US" dirty="0"/>
            </a:br>
            <a:r>
              <a:rPr lang="en-US" dirty="0" err="1"/>
              <a:t>nancies</a:t>
            </a:r>
            <a:r>
              <a:rPr lang="en-US" dirty="0"/>
              <a:t> can be divided into primary and secondary measures. Primary</a:t>
            </a:r>
            <a:br>
              <a:rPr lang="en-US" dirty="0"/>
            </a:br>
            <a:r>
              <a:rPr lang="en-US" dirty="0"/>
              <a:t>measures include attempting to prevent the growth of more than</a:t>
            </a:r>
            <a:br>
              <a:rPr lang="en-US" dirty="0"/>
            </a:br>
            <a:r>
              <a:rPr lang="en-US" dirty="0"/>
              <a:t>two to three dominant follicles, as showed by van </a:t>
            </a:r>
            <a:r>
              <a:rPr lang="en-US" dirty="0" err="1"/>
              <a:t>Rumste</a:t>
            </a:r>
            <a:r>
              <a:rPr lang="en-US" dirty="0"/>
              <a:t> et al.</a:t>
            </a:r>
            <a:br>
              <a:rPr lang="en-US" dirty="0"/>
            </a:br>
            <a:r>
              <a:rPr lang="en-US" dirty="0"/>
              <a:t>(2008) in a systematic review and meta-analysis including 14 studies</a:t>
            </a:r>
            <a:br>
              <a:rPr lang="en-US" dirty="0"/>
            </a:br>
            <a:r>
              <a:rPr lang="en-US" dirty="0"/>
              <a:t>(11599 IUI cycles) (moderate quality of evidence). </a:t>
            </a:r>
            <a:r>
              <a:rPr lang="en-US" dirty="0" err="1"/>
              <a:t>Multifollicular</a:t>
            </a:r>
            <a:r>
              <a:rPr lang="en-US" dirty="0"/>
              <a:t/>
            </a:r>
            <a:br>
              <a:rPr lang="en-US" dirty="0"/>
            </a:br>
            <a:r>
              <a:rPr lang="en-US" dirty="0"/>
              <a:t>growth resulted in significantly higher pregnancy rates compared to</a:t>
            </a:r>
            <a:br>
              <a:rPr lang="en-US" dirty="0"/>
            </a:br>
            <a:r>
              <a:rPr lang="en-US" dirty="0" err="1"/>
              <a:t>monofollicular</a:t>
            </a:r>
            <a:r>
              <a:rPr lang="en-US" dirty="0"/>
              <a:t> growth (15 versus 8.4%). Compared with one </a:t>
            </a:r>
            <a:r>
              <a:rPr lang="en-US" dirty="0" smtClean="0"/>
              <a:t>domin</a:t>
            </a:r>
            <a:r>
              <a:rPr lang="en-US" dirty="0"/>
              <a:t>ant follicle, pregnancy rates increased by a further 5, 8 and 8%, respectively, when two, three or four dominant follicles were pre- sent. Subsequently, the risk of multiple pregnancies after two, three and four dominant follicles increased, at 6, 14 and 10%, respectively (van </a:t>
            </a:r>
            <a:r>
              <a:rPr lang="en-US" dirty="0" err="1"/>
              <a:t>Rumste</a:t>
            </a:r>
            <a:r>
              <a:rPr lang="en-US" dirty="0"/>
              <a:t> et al., 2008). </a:t>
            </a:r>
            <a:br>
              <a:rPr lang="en-US" dirty="0"/>
            </a:br>
            <a:endParaRPr lang="en-US" dirty="0"/>
          </a:p>
          <a:p>
            <a:endParaRPr lang="en-US" dirty="0"/>
          </a:p>
        </p:txBody>
      </p:sp>
    </p:spTree>
    <p:extLst>
      <p:ext uri="{BB962C8B-B14F-4D97-AF65-F5344CB8AC3E}">
        <p14:creationId xmlns:p14="http://schemas.microsoft.com/office/powerpoint/2010/main" val="7772640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Another primary measure to prevent multiple pregnancies is to apply the appropriate drug and doses, and to individualize the doses when possible. Clomiphene citrate (100 mg per day for 5 days) or </a:t>
            </a:r>
            <a:r>
              <a:rPr lang="en-US" dirty="0" err="1"/>
              <a:t>tamoxifen</a:t>
            </a:r>
            <a:r>
              <a:rPr lang="en-US" dirty="0"/>
              <a:t> are acceptable alternatives to low dose </a:t>
            </a:r>
            <a:r>
              <a:rPr lang="en-US" dirty="0" err="1"/>
              <a:t>gonadotrophins</a:t>
            </a:r>
            <a:r>
              <a:rPr lang="en-US" dirty="0"/>
              <a:t> for low multiple birth rates and also result in lower costs, although at a lower live birth rate (</a:t>
            </a:r>
            <a:r>
              <a:rPr lang="en-US" dirty="0" err="1"/>
              <a:t>Cantineau</a:t>
            </a:r>
            <a:r>
              <a:rPr lang="en-US" dirty="0"/>
              <a:t> et al., 2007) (moderate quality of </a:t>
            </a:r>
            <a:r>
              <a:rPr lang="en-US" dirty="0" err="1"/>
              <a:t>evi</a:t>
            </a:r>
            <a:r>
              <a:rPr lang="en-US" dirty="0"/>
              <a:t>- </a:t>
            </a:r>
            <a:r>
              <a:rPr lang="en-US" dirty="0" err="1"/>
              <a:t>dence</a:t>
            </a:r>
            <a:r>
              <a:rPr lang="en-US" dirty="0"/>
              <a:t>). In this systematic review of </a:t>
            </a:r>
            <a:r>
              <a:rPr lang="en-US" dirty="0" err="1"/>
              <a:t>Cantineau</a:t>
            </a:r>
            <a:r>
              <a:rPr lang="en-US" dirty="0"/>
              <a:t> et al. (2007), </a:t>
            </a:r>
            <a:r>
              <a:rPr lang="en-US" dirty="0" err="1"/>
              <a:t>signifi</a:t>
            </a:r>
            <a:r>
              <a:rPr lang="en-US" dirty="0"/>
              <a:t>- </a:t>
            </a:r>
            <a:r>
              <a:rPr lang="en-US" dirty="0" err="1"/>
              <a:t>cantly</a:t>
            </a:r>
            <a:r>
              <a:rPr lang="en-US" dirty="0"/>
              <a:t> higher pregnancy rates were found with </a:t>
            </a:r>
            <a:r>
              <a:rPr lang="en-US" dirty="0" err="1"/>
              <a:t>gonadotrophins</a:t>
            </a:r>
            <a:r>
              <a:rPr lang="en-US" dirty="0"/>
              <a:t> compared to anti-</a:t>
            </a:r>
            <a:r>
              <a:rPr lang="en-US" dirty="0" err="1"/>
              <a:t>oestrogens</a:t>
            </a:r>
            <a:r>
              <a:rPr lang="en-US" dirty="0"/>
              <a:t> (OR = 1.8, 95% CI 1.2–2.7, n = 556, moderate quality of evidence). Two more recent high quality </a:t>
            </a:r>
            <a:r>
              <a:rPr lang="en-US" dirty="0" err="1"/>
              <a:t>evi</a:t>
            </a:r>
            <a:r>
              <a:rPr lang="en-US" dirty="0"/>
              <a:t>- </a:t>
            </a:r>
            <a:r>
              <a:rPr lang="en-US" dirty="0" err="1"/>
              <a:t>dence</a:t>
            </a:r>
            <a:r>
              <a:rPr lang="en-US" dirty="0"/>
              <a:t> RCTs confirmed the outcomes of the Cochrane systematic review. In these trails, compared to clomiphene citrate, </a:t>
            </a:r>
            <a:r>
              <a:rPr lang="en-US" dirty="0" err="1"/>
              <a:t>gonadotro</a:t>
            </a:r>
            <a:r>
              <a:rPr lang="en-US" dirty="0"/>
              <a:t>- </a:t>
            </a:r>
            <a:r>
              <a:rPr lang="en-US" dirty="0" err="1"/>
              <a:t>phins</a:t>
            </a:r>
            <a:r>
              <a:rPr lang="en-US" dirty="0"/>
              <a:t> showed significantly higher live birth rates and comparable, </a:t>
            </a:r>
            <a:r>
              <a:rPr lang="en-US" dirty="0" err="1"/>
              <a:t>rela</a:t>
            </a:r>
            <a:r>
              <a:rPr lang="en-US" dirty="0"/>
              <a:t>- </a:t>
            </a:r>
            <a:r>
              <a:rPr lang="en-US" dirty="0" err="1"/>
              <a:t>tively</a:t>
            </a:r>
            <a:r>
              <a:rPr lang="en-US" dirty="0"/>
              <a:t> low MPRs of between 3.6 and 12.5% (</a:t>
            </a:r>
            <a:r>
              <a:rPr lang="en-US" dirty="0" err="1"/>
              <a:t>Erdem</a:t>
            </a:r>
            <a:r>
              <a:rPr lang="en-US" dirty="0"/>
              <a:t> et al., 2015; </a:t>
            </a:r>
            <a:r>
              <a:rPr lang="en-US" dirty="0" err="1"/>
              <a:t>Peeraer</a:t>
            </a:r>
            <a:r>
              <a:rPr lang="en-US" dirty="0"/>
              <a:t> et al., 2015). </a:t>
            </a:r>
          </a:p>
          <a:p>
            <a:endParaRPr lang="en-US" dirty="0"/>
          </a:p>
        </p:txBody>
      </p:sp>
    </p:spTree>
    <p:extLst>
      <p:ext uri="{BB962C8B-B14F-4D97-AF65-F5344CB8AC3E}">
        <p14:creationId xmlns:p14="http://schemas.microsoft.com/office/powerpoint/2010/main" val="12106851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The Cochrane systematic review concluded also that there is no</a:t>
            </a:r>
            <a:br>
              <a:rPr lang="en-US" dirty="0"/>
            </a:br>
            <a:r>
              <a:rPr lang="en-US" dirty="0"/>
              <a:t>benefit in using </a:t>
            </a:r>
            <a:r>
              <a:rPr lang="en-US" dirty="0" err="1"/>
              <a:t>Letrozole</a:t>
            </a:r>
            <a:r>
              <a:rPr lang="en-US" dirty="0"/>
              <a:t> compared to clomiphene citrate (pregnancy</a:t>
            </a:r>
            <a:br>
              <a:rPr lang="en-US" dirty="0"/>
            </a:br>
            <a:r>
              <a:rPr lang="en-US" dirty="0"/>
              <a:t>rate per couple: OR = 1.2, 95% CI: 0.64–2.1) based upon moderate</a:t>
            </a:r>
            <a:br>
              <a:rPr lang="en-US" dirty="0"/>
            </a:br>
            <a:r>
              <a:rPr lang="en-US" dirty="0"/>
              <a:t>quality evidence. High level evidence shows that when </a:t>
            </a:r>
            <a:r>
              <a:rPr lang="en-US" dirty="0" err="1"/>
              <a:t>gonadotrophins</a:t>
            </a:r>
            <a:r>
              <a:rPr lang="en-US" dirty="0"/>
              <a:t> </a:t>
            </a:r>
          </a:p>
          <a:p>
            <a:r>
              <a:rPr lang="en-US" dirty="0"/>
              <a:t>are used in IUI, regiments with 75 IU or lower should be used as higher</a:t>
            </a:r>
            <a:br>
              <a:rPr lang="en-US" dirty="0"/>
            </a:br>
            <a:r>
              <a:rPr lang="en-US" dirty="0"/>
              <a:t>doses have similar pregnancy rates while increasing MPRs (</a:t>
            </a:r>
            <a:r>
              <a:rPr lang="en-US" dirty="0" err="1"/>
              <a:t>Cantineau</a:t>
            </a:r>
            <a:r>
              <a:rPr lang="en-US" dirty="0"/>
              <a:t/>
            </a:r>
            <a:br>
              <a:rPr lang="en-US" dirty="0"/>
            </a:br>
            <a:r>
              <a:rPr lang="en-US" dirty="0"/>
              <a:t>et al., 2007; </a:t>
            </a:r>
            <a:r>
              <a:rPr lang="en-US" dirty="0" err="1"/>
              <a:t>Erdem</a:t>
            </a:r>
            <a:r>
              <a:rPr lang="en-US" dirty="0"/>
              <a:t> et al., 2015; </a:t>
            </a:r>
            <a:r>
              <a:rPr lang="en-US" dirty="0" err="1"/>
              <a:t>Peeraer</a:t>
            </a:r>
            <a:r>
              <a:rPr lang="en-US" dirty="0"/>
              <a:t> et al., 2015). Currently an</a:t>
            </a:r>
            <a:br>
              <a:rPr lang="en-US" dirty="0"/>
            </a:br>
            <a:r>
              <a:rPr lang="en-US" dirty="0"/>
              <a:t>ongoing large multi-</a:t>
            </a:r>
            <a:r>
              <a:rPr lang="en-US" dirty="0" err="1"/>
              <a:t>centre</a:t>
            </a:r>
            <a:r>
              <a:rPr lang="en-US" dirty="0"/>
              <a:t> trial is attempting to identify factors that might</a:t>
            </a:r>
            <a:br>
              <a:rPr lang="en-US" dirty="0"/>
            </a:br>
            <a:r>
              <a:rPr lang="en-US" dirty="0"/>
              <a:t>predict ovarian response with low dose </a:t>
            </a:r>
            <a:r>
              <a:rPr lang="en-US" dirty="0" err="1"/>
              <a:t>gonadotrophin</a:t>
            </a:r>
            <a:r>
              <a:rPr lang="en-US" dirty="0"/>
              <a:t> stimulation and thus might help to individualize stimulation doses in the future </a:t>
            </a:r>
          </a:p>
          <a:p>
            <a:r>
              <a:rPr lang="en-US" dirty="0"/>
              <a:t>13 PRORAILS study, NCT01662180). Based upon moderate quality </a:t>
            </a:r>
            <a:r>
              <a:rPr lang="en-US" dirty="0" err="1"/>
              <a:t>evi</a:t>
            </a:r>
            <a:r>
              <a:rPr lang="en-US" dirty="0"/>
              <a:t>- </a:t>
            </a:r>
            <a:r>
              <a:rPr lang="en-US" dirty="0" err="1"/>
              <a:t>dence</a:t>
            </a:r>
            <a:r>
              <a:rPr lang="en-US" dirty="0"/>
              <a:t>, addition of GnRH agonist or antagonist is not recommended for our draft evidence-based guideline, because there is no increase in </a:t>
            </a:r>
            <a:r>
              <a:rPr lang="en-US" dirty="0" err="1"/>
              <a:t>preg</a:t>
            </a:r>
            <a:r>
              <a:rPr lang="en-US" dirty="0"/>
              <a:t>- </a:t>
            </a:r>
            <a:r>
              <a:rPr lang="en-US" dirty="0" err="1"/>
              <a:t>nancy</a:t>
            </a:r>
            <a:r>
              <a:rPr lang="en-US" dirty="0"/>
              <a:t> rate despite increased MPRs and costs (</a:t>
            </a:r>
            <a:r>
              <a:rPr lang="en-US" dirty="0" err="1"/>
              <a:t>Cantineau</a:t>
            </a:r>
            <a:r>
              <a:rPr lang="en-US" dirty="0"/>
              <a:t> et al., 2007). Cycles should be closely monitored by regular vaginal ultrasounds and when more than two to three follicles larger than 15 mm, or when more </a:t>
            </a:r>
          </a:p>
          <a:p>
            <a:endParaRPr lang="en-US" dirty="0"/>
          </a:p>
          <a:p>
            <a:endParaRPr lang="en-US" dirty="0"/>
          </a:p>
          <a:p>
            <a:endParaRPr lang="en-US" dirty="0"/>
          </a:p>
        </p:txBody>
      </p:sp>
    </p:spTree>
    <p:extLst>
      <p:ext uri="{BB962C8B-B14F-4D97-AF65-F5344CB8AC3E}">
        <p14:creationId xmlns:p14="http://schemas.microsoft.com/office/powerpoint/2010/main" val="20844711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than five follicles larger than 10 mm are seen, secondary measures can be advocated (moderate quality of evidence) (van </a:t>
            </a:r>
            <a:r>
              <a:rPr lang="en-US" dirty="0" err="1"/>
              <a:t>Rumste</a:t>
            </a:r>
            <a:r>
              <a:rPr lang="en-US" dirty="0"/>
              <a:t> et al., 2008). Of course, cycles can be cancelled and heterosexual couples should be advised to abstain from unprotected intercourse. As an alternative to cycle cancellation, aspiration of excess follicles at the time of HCG </a:t>
            </a:r>
            <a:r>
              <a:rPr lang="en-US" dirty="0" err="1"/>
              <a:t>injec</a:t>
            </a:r>
            <a:r>
              <a:rPr lang="en-US" dirty="0"/>
              <a:t>- </a:t>
            </a:r>
            <a:r>
              <a:rPr lang="en-US" dirty="0" err="1"/>
              <a:t>tion</a:t>
            </a:r>
            <a:r>
              <a:rPr lang="en-US" dirty="0"/>
              <a:t> or LH surge, or conversion to IVF, might be additional options for reducing the risk of multiple pregnancy (good practice point). Finally, </a:t>
            </a:r>
            <a:r>
              <a:rPr lang="en-US" dirty="0" err="1"/>
              <a:t>multifetal</a:t>
            </a:r>
            <a:r>
              <a:rPr lang="en-US" dirty="0"/>
              <a:t> reduction can be proposed when a multiple pregnancy is </a:t>
            </a:r>
          </a:p>
          <a:p>
            <a:endParaRPr lang="en-US" dirty="0"/>
          </a:p>
          <a:p>
            <a:endParaRPr lang="en-US" dirty="0"/>
          </a:p>
        </p:txBody>
      </p:sp>
    </p:spTree>
    <p:extLst>
      <p:ext uri="{BB962C8B-B14F-4D97-AF65-F5344CB8AC3E}">
        <p14:creationId xmlns:p14="http://schemas.microsoft.com/office/powerpoint/2010/main" val="10838941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multifetal</a:t>
            </a:r>
            <a:r>
              <a:rPr lang="en-US" dirty="0"/>
              <a:t> reduction can be proposed when a multiple pregnancy is observed (Dodd et al., 2015). However, </a:t>
            </a:r>
            <a:r>
              <a:rPr lang="en-US" dirty="0" err="1"/>
              <a:t>multifetal</a:t>
            </a:r>
            <a:r>
              <a:rPr lang="en-US" dirty="0"/>
              <a:t> reduction should be prevented at all costs with the above-mentioned measures for </a:t>
            </a:r>
            <a:r>
              <a:rPr lang="en-US" dirty="0" err="1"/>
              <a:t>preven</a:t>
            </a:r>
            <a:r>
              <a:rPr lang="en-US" dirty="0"/>
              <a:t>- </a:t>
            </a:r>
            <a:r>
              <a:rPr lang="en-US" dirty="0" err="1"/>
              <a:t>tion</a:t>
            </a:r>
            <a:r>
              <a:rPr lang="en-US" dirty="0"/>
              <a:t> of multiple pregnancies with IUI (good practice point). </a:t>
            </a:r>
          </a:p>
          <a:p>
            <a:endParaRPr lang="en-US" dirty="0"/>
          </a:p>
        </p:txBody>
      </p:sp>
    </p:spTree>
    <p:extLst>
      <p:ext uri="{BB962C8B-B14F-4D97-AF65-F5344CB8AC3E}">
        <p14:creationId xmlns:p14="http://schemas.microsoft.com/office/powerpoint/2010/main" val="10472194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retardation and pre-</a:t>
            </a:r>
            <a:r>
              <a:rPr lang="en-US" dirty="0" err="1"/>
              <a:t>eclampsia</a:t>
            </a:r>
            <a:r>
              <a:rPr lang="en-US" dirty="0"/>
              <a:t>. High MPRs are mainly caused by </a:t>
            </a:r>
            <a:r>
              <a:rPr lang="en-US" dirty="0" err="1"/>
              <a:t>mul</a:t>
            </a:r>
            <a:r>
              <a:rPr lang="en-US" dirty="0"/>
              <a:t>-</a:t>
            </a:r>
            <a:br>
              <a:rPr lang="en-US" dirty="0"/>
            </a:br>
            <a:r>
              <a:rPr lang="en-US" dirty="0" err="1"/>
              <a:t>tifollicular</a:t>
            </a:r>
            <a:r>
              <a:rPr lang="en-US" dirty="0"/>
              <a:t> growth following OS. Measures to prevent multiple </a:t>
            </a:r>
            <a:r>
              <a:rPr lang="en-US" dirty="0" err="1"/>
              <a:t>preg</a:t>
            </a:r>
            <a:r>
              <a:rPr lang="en-US" dirty="0"/>
              <a:t>-</a:t>
            </a:r>
            <a:br>
              <a:rPr lang="en-US" dirty="0"/>
            </a:br>
            <a:r>
              <a:rPr lang="en-US" dirty="0" err="1"/>
              <a:t>nancies</a:t>
            </a:r>
            <a:r>
              <a:rPr lang="en-US" dirty="0"/>
              <a:t> can be divided into primary and secondary measures. Primary</a:t>
            </a:r>
            <a:br>
              <a:rPr lang="en-US" dirty="0"/>
            </a:br>
            <a:r>
              <a:rPr lang="en-US" dirty="0"/>
              <a:t>measures include attempting to prevent the growth of more than</a:t>
            </a:r>
            <a:br>
              <a:rPr lang="en-US" dirty="0"/>
            </a:br>
            <a:r>
              <a:rPr lang="en-US" dirty="0"/>
              <a:t>two to three dominant follicles, as showed by van </a:t>
            </a:r>
            <a:r>
              <a:rPr lang="en-US" dirty="0" err="1"/>
              <a:t>Rumste</a:t>
            </a:r>
            <a:r>
              <a:rPr lang="en-US" dirty="0"/>
              <a:t> et al.</a:t>
            </a:r>
            <a:br>
              <a:rPr lang="en-US" dirty="0"/>
            </a:br>
            <a:r>
              <a:rPr lang="en-US" dirty="0"/>
              <a:t>(2008) in a systematic review and meta-analysis including 14 studies</a:t>
            </a:r>
            <a:br>
              <a:rPr lang="en-US" dirty="0"/>
            </a:br>
            <a:r>
              <a:rPr lang="en-US" dirty="0"/>
              <a:t>(11599 IUI cycles) (moderate quality of evidence). </a:t>
            </a:r>
            <a:r>
              <a:rPr lang="en-US" dirty="0" err="1"/>
              <a:t>Multifollicular</a:t>
            </a:r>
            <a:r>
              <a:rPr lang="en-US" dirty="0"/>
              <a:t/>
            </a:r>
            <a:br>
              <a:rPr lang="en-US" dirty="0"/>
            </a:br>
            <a:r>
              <a:rPr lang="en-US" dirty="0"/>
              <a:t>growth resulted in significantly higher pregnancy rates compared to</a:t>
            </a:r>
            <a:br>
              <a:rPr lang="en-US" dirty="0"/>
            </a:br>
            <a:r>
              <a:rPr lang="en-US" dirty="0" err="1"/>
              <a:t>monofollicular</a:t>
            </a:r>
            <a:r>
              <a:rPr lang="en-US" dirty="0"/>
              <a:t> growth (15 versus 8.4%). Compared with one </a:t>
            </a:r>
            <a:r>
              <a:rPr lang="en-US" dirty="0" err="1"/>
              <a:t>domin</a:t>
            </a:r>
            <a:r>
              <a:rPr lang="en-US" dirty="0"/>
              <a:t>-</a:t>
            </a:r>
            <a:br>
              <a:rPr lang="en-US" dirty="0"/>
            </a:br>
            <a:r>
              <a:rPr lang="en-US" dirty="0"/>
              <a:t>ant follicle, pregnancy rates increased by a further 5, 8 and 8%, stimulation in IUI </a:t>
            </a:r>
            <a:r>
              <a:rPr lang="en-US" dirty="0" err="1"/>
              <a:t>programmes</a:t>
            </a:r>
            <a:r>
              <a:rPr lang="en-US" dirty="0"/>
              <a:t>. Many randomized trials comparing </a:t>
            </a:r>
          </a:p>
          <a:p>
            <a:r>
              <a:rPr lang="en-US" dirty="0"/>
              <a:t>OHSS is very rare in IUI–OS treatment because the aim of the stimulation protocol should be two to three dominant follicles (van </a:t>
            </a:r>
            <a:r>
              <a:rPr lang="en-US" dirty="0" err="1"/>
              <a:t>Rumste</a:t>
            </a:r>
            <a:r>
              <a:rPr lang="en-US" dirty="0"/>
              <a:t> et al., 2008). Regular ultrasound monitoring should identify any hyper-response early, such that HCG to induce ovulation can be withheld to avoid OHSS. With an adequate </a:t>
            </a:r>
            <a:r>
              <a:rPr lang="en-US" dirty="0" err="1"/>
              <a:t>programme</a:t>
            </a:r>
            <a:r>
              <a:rPr lang="en-US" dirty="0"/>
              <a:t> to prevent multiple pregnancies, OHSS should be rarely encountered. </a:t>
            </a:r>
          </a:p>
          <a:p>
            <a:endParaRPr lang="en-US" dirty="0"/>
          </a:p>
        </p:txBody>
      </p:sp>
    </p:spTree>
    <p:extLst>
      <p:ext uri="{BB962C8B-B14F-4D97-AF65-F5344CB8AC3E}">
        <p14:creationId xmlns:p14="http://schemas.microsoft.com/office/powerpoint/2010/main" val="3114373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IUI in a historical perspective </a:t>
            </a:r>
            <a:br>
              <a:rPr lang="en-US" sz="3600" dirty="0"/>
            </a:br>
            <a:endParaRPr lang="en-US" sz="3600" dirty="0"/>
          </a:p>
        </p:txBody>
      </p:sp>
      <p:sp>
        <p:nvSpPr>
          <p:cNvPr id="3" name="Content Placeholder 2"/>
          <p:cNvSpPr>
            <a:spLocks noGrp="1"/>
          </p:cNvSpPr>
          <p:nvPr>
            <p:ph idx="1"/>
          </p:nvPr>
        </p:nvSpPr>
        <p:spPr/>
        <p:txBody>
          <a:bodyPr>
            <a:normAutofit fontScale="62500" lnSpcReduction="20000"/>
          </a:bodyPr>
          <a:lstStyle/>
          <a:p>
            <a:r>
              <a:rPr lang="en-US" dirty="0"/>
              <a:t>After the first description of </a:t>
            </a:r>
            <a:r>
              <a:rPr lang="nl-NL" dirty="0"/>
              <a:t>spermatozoa </a:t>
            </a:r>
            <a:r>
              <a:rPr lang="nl-NL" dirty="0" err="1"/>
              <a:t>by</a:t>
            </a:r>
            <a:r>
              <a:rPr lang="nl-NL" dirty="0"/>
              <a:t> Antoni van Leeuwenhoek </a:t>
            </a:r>
            <a:r>
              <a:rPr lang="nl-NL" dirty="0" err="1"/>
              <a:t>and</a:t>
            </a:r>
            <a:r>
              <a:rPr lang="nl-NL" dirty="0"/>
              <a:t> his </a:t>
            </a:r>
            <a:r>
              <a:rPr lang="nl-NL" dirty="0" err="1"/>
              <a:t>assistant</a:t>
            </a:r>
            <a:r>
              <a:rPr lang="nl-NL" dirty="0"/>
              <a:t> Johannes </a:t>
            </a:r>
            <a:r>
              <a:rPr lang="en-US" dirty="0" smtClean="0"/>
              <a:t>Ham </a:t>
            </a:r>
            <a:r>
              <a:rPr lang="en-US" dirty="0"/>
              <a:t>in 1678 it took more than 100 years before the first IUI (</a:t>
            </a:r>
            <a:r>
              <a:rPr lang="en-US" dirty="0" smtClean="0"/>
              <a:t>in canine</a:t>
            </a:r>
            <a:r>
              <a:rPr lang="en-US" dirty="0"/>
              <a:t>) was reported by </a:t>
            </a:r>
            <a:r>
              <a:rPr lang="en-US" dirty="0" err="1"/>
              <a:t>Lazzaro</a:t>
            </a:r>
            <a:r>
              <a:rPr lang="en-US" dirty="0"/>
              <a:t> </a:t>
            </a:r>
            <a:r>
              <a:rPr lang="en-US" dirty="0" err="1"/>
              <a:t>Spallanzani</a:t>
            </a:r>
            <a:r>
              <a:rPr lang="en-US" dirty="0"/>
              <a:t> in 1784 (Kremer, 1979</a:t>
            </a:r>
            <a:r>
              <a:rPr lang="en-US" dirty="0" smtClean="0"/>
              <a:t>;Moll</a:t>
            </a:r>
            <a:r>
              <a:rPr lang="en-US" dirty="0"/>
              <a:t>, 2006). </a:t>
            </a:r>
            <a:endParaRPr lang="en-US" dirty="0" smtClean="0"/>
          </a:p>
          <a:p>
            <a:r>
              <a:rPr lang="en-US" dirty="0" smtClean="0"/>
              <a:t>This </a:t>
            </a:r>
            <a:r>
              <a:rPr lang="en-US" dirty="0"/>
              <a:t>insemination resulted in the birth of three </a:t>
            </a:r>
            <a:r>
              <a:rPr lang="en-US" dirty="0" smtClean="0"/>
              <a:t>puppies 62 </a:t>
            </a:r>
            <a:r>
              <a:rPr lang="en-US" dirty="0"/>
              <a:t>days later (</a:t>
            </a:r>
            <a:r>
              <a:rPr lang="en-US" dirty="0" err="1"/>
              <a:t>Belonoschkin</a:t>
            </a:r>
            <a:r>
              <a:rPr lang="en-US" dirty="0"/>
              <a:t>, 1956; </a:t>
            </a:r>
            <a:r>
              <a:rPr lang="en-US" dirty="0" err="1"/>
              <a:t>Zorgniotti</a:t>
            </a:r>
            <a:r>
              <a:rPr lang="en-US" dirty="0"/>
              <a:t>, 1975)</a:t>
            </a:r>
            <a:r>
              <a:rPr lang="en-US" dirty="0" smtClean="0"/>
              <a:t>.</a:t>
            </a:r>
          </a:p>
          <a:p>
            <a:r>
              <a:rPr lang="en-US" dirty="0" smtClean="0"/>
              <a:t> </a:t>
            </a:r>
            <a:r>
              <a:rPr lang="en-US" dirty="0"/>
              <a:t>Before this, </a:t>
            </a:r>
            <a:r>
              <a:rPr lang="en-US" dirty="0" smtClean="0"/>
              <a:t>in </a:t>
            </a:r>
            <a:r>
              <a:rPr lang="en-US" dirty="0"/>
              <a:t>1770, John Hunter described the first case of human </a:t>
            </a:r>
            <a:r>
              <a:rPr lang="en-US" dirty="0" err="1"/>
              <a:t>intravaginal</a:t>
            </a:r>
            <a:r>
              <a:rPr lang="en-US" dirty="0"/>
              <a:t> insemination because of severe hypospadias</a:t>
            </a:r>
            <a:r>
              <a:rPr lang="en-US" dirty="0" smtClean="0"/>
              <a:t>.</a:t>
            </a:r>
          </a:p>
          <a:p>
            <a:r>
              <a:rPr lang="en-US" dirty="0" smtClean="0"/>
              <a:t> </a:t>
            </a:r>
            <a:r>
              <a:rPr lang="en-US" dirty="0"/>
              <a:t>In the mid-1800s J. </a:t>
            </a:r>
            <a:r>
              <a:rPr lang="en-US" dirty="0" smtClean="0"/>
              <a:t>Marion </a:t>
            </a:r>
            <a:r>
              <a:rPr lang="en-US" dirty="0"/>
              <a:t>Sims reported on 55 </a:t>
            </a:r>
            <a:r>
              <a:rPr lang="en-US" dirty="0" err="1"/>
              <a:t>intravaginal</a:t>
            </a:r>
            <a:r>
              <a:rPr lang="en-US" dirty="0"/>
              <a:t> inseminations. Only </a:t>
            </a:r>
            <a:r>
              <a:rPr lang="en-US" dirty="0" smtClean="0"/>
              <a:t>one</a:t>
            </a:r>
            <a:r>
              <a:rPr lang="en-US" dirty="0"/>
              <a:t> </a:t>
            </a:r>
            <a:r>
              <a:rPr lang="en-US" dirty="0" smtClean="0"/>
              <a:t>pregnancy </a:t>
            </a:r>
            <a:r>
              <a:rPr lang="en-US" dirty="0"/>
              <a:t>occurred, which is probably explained by the fact </a:t>
            </a:r>
            <a:r>
              <a:rPr lang="en-US" dirty="0" smtClean="0"/>
              <a:t>that Sims </a:t>
            </a:r>
            <a:r>
              <a:rPr lang="en-US" dirty="0"/>
              <a:t>believed that ovulation occurred during menstruation. </a:t>
            </a:r>
            <a:endParaRPr lang="en-US" dirty="0" smtClean="0"/>
          </a:p>
          <a:p>
            <a:r>
              <a:rPr lang="en-US" dirty="0" smtClean="0"/>
              <a:t>The first reports </a:t>
            </a:r>
            <a:r>
              <a:rPr lang="en-US" dirty="0"/>
              <a:t>on human IUI originated from </a:t>
            </a:r>
            <a:r>
              <a:rPr lang="en-US" dirty="0" err="1"/>
              <a:t>Guttmacher</a:t>
            </a:r>
            <a:r>
              <a:rPr lang="en-US" dirty="0"/>
              <a:t> (1943) and Kohlberg (1953a, 1953b). This represents the start of a new era in </a:t>
            </a:r>
            <a:r>
              <a:rPr lang="en-US" dirty="0" smtClean="0"/>
              <a:t>assisted </a:t>
            </a:r>
            <a:r>
              <a:rPr lang="en-US" dirty="0"/>
              <a:t>reproduction.</a:t>
            </a:r>
            <a:br>
              <a:rPr lang="en-US" dirty="0"/>
            </a:br>
            <a:r>
              <a:rPr lang="en-US" dirty="0"/>
              <a:t/>
            </a:r>
            <a:br>
              <a:rPr lang="en-US" dirty="0"/>
            </a:br>
            <a:endParaRPr lang="en-US" dirty="0"/>
          </a:p>
          <a:p>
            <a:endParaRPr lang="en-US" dirty="0"/>
          </a:p>
        </p:txBody>
      </p:sp>
    </p:spTree>
    <p:extLst>
      <p:ext uri="{BB962C8B-B14F-4D97-AF65-F5344CB8AC3E}">
        <p14:creationId xmlns:p14="http://schemas.microsoft.com/office/powerpoint/2010/main" val="25481256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Research gap</a:t>
            </a:r>
          </a:p>
          <a:p>
            <a:r>
              <a:rPr lang="en-US" dirty="0" smtClean="0"/>
              <a:t>There is still debate regarding the </a:t>
            </a:r>
            <a:r>
              <a:rPr lang="en-US" dirty="0" err="1" smtClean="0"/>
              <a:t>mos</a:t>
            </a:r>
            <a:r>
              <a:rPr lang="en-US" dirty="0" smtClean="0"/>
              <a:t> cost-effective drug for mild stimulation </a:t>
            </a:r>
            <a:r>
              <a:rPr lang="en-US" dirty="0"/>
              <a:t>in IUI </a:t>
            </a:r>
            <a:r>
              <a:rPr lang="en-US" dirty="0" err="1"/>
              <a:t>programmes</a:t>
            </a:r>
            <a:r>
              <a:rPr lang="en-US" dirty="0"/>
              <a:t>. Many randomized trials comparing </a:t>
            </a:r>
            <a:r>
              <a:rPr lang="en-US" dirty="0" err="1" smtClean="0"/>
              <a:t>gonadotrophins</a:t>
            </a:r>
            <a:r>
              <a:rPr lang="en-US" dirty="0" smtClean="0"/>
              <a:t> </a:t>
            </a:r>
            <a:r>
              <a:rPr lang="en-US" dirty="0"/>
              <a:t>with clomiphene citrate or </a:t>
            </a:r>
            <a:r>
              <a:rPr lang="en-US" dirty="0" err="1"/>
              <a:t>letrozole</a:t>
            </a:r>
            <a:r>
              <a:rPr lang="en-US" dirty="0"/>
              <a:t> have been pub- </a:t>
            </a:r>
            <a:r>
              <a:rPr lang="en-US" dirty="0" err="1"/>
              <a:t>lished</a:t>
            </a:r>
            <a:r>
              <a:rPr lang="en-US" dirty="0"/>
              <a:t> but the results are contradictory and often these trials are of (very) low quality. A large multi-center trial comparing </a:t>
            </a:r>
            <a:r>
              <a:rPr lang="en-US" dirty="0" err="1"/>
              <a:t>gonadotro</a:t>
            </a:r>
            <a:r>
              <a:rPr lang="en-US" dirty="0"/>
              <a:t>- </a:t>
            </a:r>
            <a:r>
              <a:rPr lang="en-US" dirty="0" err="1"/>
              <a:t>phins</a:t>
            </a:r>
            <a:r>
              <a:rPr lang="en-US" dirty="0"/>
              <a:t> with clomiphene citrate is ongoing in the Netherlands (SUPER trial NTR4057) and might be able to answer the question as to which strategy is the most cost-effective when addressing side effects and maternal and neonatal morbidity, and mortality associated with </a:t>
            </a:r>
            <a:r>
              <a:rPr lang="en-US" dirty="0" smtClean="0"/>
              <a:t>multiple </a:t>
            </a:r>
            <a:r>
              <a:rPr lang="en-US" dirty="0"/>
              <a:t>pregnancies. </a:t>
            </a:r>
          </a:p>
          <a:p>
            <a:r>
              <a:rPr lang="en-US" dirty="0" smtClean="0"/>
              <a:t> </a:t>
            </a:r>
            <a:endParaRPr lang="en-US" dirty="0"/>
          </a:p>
          <a:p>
            <a:endParaRPr lang="en-US" dirty="0"/>
          </a:p>
        </p:txBody>
      </p:sp>
    </p:spTree>
    <p:extLst>
      <p:ext uri="{BB962C8B-B14F-4D97-AF65-F5344CB8AC3E}">
        <p14:creationId xmlns:p14="http://schemas.microsoft.com/office/powerpoint/2010/main" val="42438953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Question 13: Is there a different perinatal outcome for IUI pregnancies and how does this perinatal outcome differ from normal coitus and IVF/ICSI pregnancies</a:t>
            </a:r>
            <a:r>
              <a:rPr lang="en-US" sz="2400" dirty="0" smtClean="0"/>
              <a:t>?</a:t>
            </a:r>
            <a:endParaRPr lang="en-US" sz="2400" dirty="0"/>
          </a:p>
        </p:txBody>
      </p:sp>
      <p:sp>
        <p:nvSpPr>
          <p:cNvPr id="3" name="Content Placeholder 2"/>
          <p:cNvSpPr>
            <a:spLocks noGrp="1"/>
          </p:cNvSpPr>
          <p:nvPr>
            <p:ph idx="1"/>
          </p:nvPr>
        </p:nvSpPr>
        <p:spPr/>
        <p:txBody>
          <a:bodyPr/>
          <a:lstStyle/>
          <a:p>
            <a:r>
              <a:rPr lang="en-US" dirty="0"/>
              <a:t>Individuals with infertility undergoing treatment with IUI–OS should be informed about a possible increased risk for preterm birth and low </a:t>
            </a:r>
            <a:r>
              <a:rPr lang="en-US" dirty="0" smtClean="0"/>
              <a:t>birth weight </a:t>
            </a:r>
            <a:r>
              <a:rPr lang="en-US" dirty="0"/>
              <a:t>in singletons and twin pregnancies when compared to pregnancies in fertile couples not requiring assistance. (IVF/ICSI </a:t>
            </a:r>
            <a:r>
              <a:rPr lang="en-US" dirty="0" smtClean="0"/>
              <a:t>outcome </a:t>
            </a:r>
            <a:r>
              <a:rPr lang="en-US" dirty="0"/>
              <a:t>comparisons are assessed in the IVF/ICSI prioritized guideline.) </a:t>
            </a:r>
          </a:p>
          <a:p>
            <a:endParaRPr lang="en-US" dirty="0"/>
          </a:p>
        </p:txBody>
      </p:sp>
    </p:spTree>
    <p:extLst>
      <p:ext uri="{BB962C8B-B14F-4D97-AF65-F5344CB8AC3E}">
        <p14:creationId xmlns:p14="http://schemas.microsoft.com/office/powerpoint/2010/main" val="35374604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err="1"/>
              <a:t>Nuojua-Huttunen</a:t>
            </a:r>
            <a:r>
              <a:rPr lang="en-US" dirty="0"/>
              <a:t> et al. (1999) using the data obtained from the Finnish Medical Birth Register, IUI treatment did not increase obstetric or </a:t>
            </a:r>
            <a:r>
              <a:rPr lang="en-US" dirty="0" smtClean="0"/>
              <a:t>perinatal </a:t>
            </a:r>
            <a:r>
              <a:rPr lang="en-US" dirty="0"/>
              <a:t>risks compared with matched pregnancies through normal coitus or IVF pregnancies (</a:t>
            </a:r>
            <a:r>
              <a:rPr lang="en-US" dirty="0" err="1"/>
              <a:t>Nuojua-Huttunen</a:t>
            </a:r>
            <a:r>
              <a:rPr lang="en-US" dirty="0"/>
              <a:t> et al., 1999). Wang et al. (2002) </a:t>
            </a:r>
            <a:r>
              <a:rPr lang="en-US" dirty="0" smtClean="0"/>
              <a:t>examined </a:t>
            </a:r>
            <a:r>
              <a:rPr lang="en-US" dirty="0"/>
              <a:t>preterm birth in 1 015 IUI/artificial insemination by donor (AID) </a:t>
            </a:r>
            <a:r>
              <a:rPr lang="en-US" dirty="0" smtClean="0"/>
              <a:t>singletons </a:t>
            </a:r>
            <a:r>
              <a:rPr lang="en-US" dirty="0"/>
              <a:t>compared to 1 019 IVF/ICSI and 1 019 medically unassisted singletons. Singleton IUI/AID births were ~1.5 times more likely to be born preterm than medically unassisted singletons, whereas the IVF/ICSI group were 2.4 times more likely to be born preterm. They found no </a:t>
            </a:r>
            <a:r>
              <a:rPr lang="en-US" dirty="0" smtClean="0"/>
              <a:t>significant </a:t>
            </a:r>
            <a:r>
              <a:rPr lang="en-US" dirty="0"/>
              <a:t>difference in the risk of preterm birth for IUI with partner or donor semen (7.0 versus 7.5%, respectively) (Wang et al., 2002). </a:t>
            </a:r>
          </a:p>
          <a:p>
            <a:endParaRPr lang="en-US" dirty="0"/>
          </a:p>
        </p:txBody>
      </p:sp>
    </p:spTree>
    <p:extLst>
      <p:ext uri="{BB962C8B-B14F-4D97-AF65-F5344CB8AC3E}">
        <p14:creationId xmlns:p14="http://schemas.microsoft.com/office/powerpoint/2010/main" val="11744188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In a retrospective cohort study, </a:t>
            </a:r>
            <a:r>
              <a:rPr lang="en-US" dirty="0" err="1"/>
              <a:t>Gaudoin</a:t>
            </a:r>
            <a:r>
              <a:rPr lang="en-US" dirty="0"/>
              <a:t> et al. (2003) described </a:t>
            </a:r>
            <a:r>
              <a:rPr lang="en-US" dirty="0" smtClean="0"/>
              <a:t>a poorer </a:t>
            </a:r>
            <a:r>
              <a:rPr lang="en-US" dirty="0"/>
              <a:t>perinatal outcome of singletons born to infertile mothers </a:t>
            </a:r>
            <a:r>
              <a:rPr lang="en-US" dirty="0" smtClean="0"/>
              <a:t>through </a:t>
            </a:r>
            <a:r>
              <a:rPr lang="en-US" dirty="0"/>
              <a:t>OS–IUI compared to matched medically unassisted </a:t>
            </a:r>
            <a:r>
              <a:rPr lang="en-US" dirty="0" smtClean="0"/>
              <a:t>pregnancies </a:t>
            </a:r>
            <a:r>
              <a:rPr lang="en-US" dirty="0"/>
              <a:t>within the Scottish national cohort. </a:t>
            </a:r>
            <a:endParaRPr lang="en-US" dirty="0" smtClean="0"/>
          </a:p>
          <a:p>
            <a:r>
              <a:rPr lang="en-US" dirty="0" smtClean="0"/>
              <a:t>The </a:t>
            </a:r>
            <a:r>
              <a:rPr lang="en-US" dirty="0"/>
              <a:t>difference in </a:t>
            </a:r>
            <a:r>
              <a:rPr lang="en-US" dirty="0" smtClean="0"/>
              <a:t>perinatal outcome </a:t>
            </a:r>
            <a:r>
              <a:rPr lang="en-US" dirty="0"/>
              <a:t>was caused by a higher incidence of prematurity and low</a:t>
            </a:r>
            <a:r>
              <a:rPr lang="en-US" dirty="0" smtClean="0"/>
              <a:t>-</a:t>
            </a:r>
            <a:r>
              <a:rPr lang="en-US" dirty="0" err="1" smtClean="0"/>
              <a:t>birthweight</a:t>
            </a:r>
            <a:r>
              <a:rPr lang="en-US" dirty="0" smtClean="0"/>
              <a:t> </a:t>
            </a:r>
            <a:r>
              <a:rPr lang="en-US" dirty="0"/>
              <a:t>infants. The poor perinatal outcome of singletons </a:t>
            </a:r>
            <a:r>
              <a:rPr lang="en-US" dirty="0" smtClean="0"/>
              <a:t>after OS</a:t>
            </a:r>
            <a:r>
              <a:rPr lang="en-US" dirty="0"/>
              <a:t>–IUI was associated with low </a:t>
            </a:r>
            <a:r>
              <a:rPr lang="en-US" dirty="0" err="1"/>
              <a:t>birthweight</a:t>
            </a:r>
            <a:r>
              <a:rPr lang="en-US" dirty="0"/>
              <a:t>, but only when IUI was</a:t>
            </a:r>
            <a:br>
              <a:rPr lang="en-US" dirty="0"/>
            </a:br>
            <a:r>
              <a:rPr lang="en-US" dirty="0"/>
              <a:t>performed with partner’s semen and not with donor semen (</a:t>
            </a:r>
            <a:r>
              <a:rPr lang="en-US" dirty="0" err="1"/>
              <a:t>Gaudoin</a:t>
            </a:r>
            <a:r>
              <a:rPr lang="en-US" dirty="0"/>
              <a:t> et al., 2003). </a:t>
            </a:r>
            <a:endParaRPr lang="en-US" dirty="0" smtClean="0"/>
          </a:p>
          <a:p>
            <a:r>
              <a:rPr lang="en-US" dirty="0" smtClean="0"/>
              <a:t>In </a:t>
            </a:r>
            <a:r>
              <a:rPr lang="en-US" dirty="0"/>
              <a:t>a matched case–control study, De Sutter et al. (2005) did not observe a difference in pregnancy outcome in IUI versus IVF gestations (De Sutter et al., 2005). </a:t>
            </a:r>
          </a:p>
          <a:p>
            <a:endParaRPr lang="en-US" dirty="0"/>
          </a:p>
          <a:p>
            <a:endParaRPr lang="en-US" dirty="0"/>
          </a:p>
        </p:txBody>
      </p:sp>
    </p:spTree>
    <p:extLst>
      <p:ext uri="{BB962C8B-B14F-4D97-AF65-F5344CB8AC3E}">
        <p14:creationId xmlns:p14="http://schemas.microsoft.com/office/powerpoint/2010/main" val="664877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Two large cohort studies comparing the perinatal outcome after</a:t>
            </a:r>
            <a:br>
              <a:rPr lang="en-US" dirty="0"/>
            </a:br>
            <a:r>
              <a:rPr lang="en-US" dirty="0"/>
              <a:t>OS and/or IUI with medically unassisted pregnancies or IVF/ICSI</a:t>
            </a:r>
            <a:br>
              <a:rPr lang="en-US" dirty="0"/>
            </a:br>
            <a:r>
              <a:rPr lang="en-US" dirty="0"/>
              <a:t>pregnancies were performed in Flanders, Belgium (</a:t>
            </a:r>
            <a:r>
              <a:rPr lang="en-US" dirty="0" err="1"/>
              <a:t>Ombelet</a:t>
            </a:r>
            <a:r>
              <a:rPr lang="en-US" dirty="0"/>
              <a:t> et al.</a:t>
            </a:r>
            <a:r>
              <a:rPr lang="en-US" dirty="0" smtClean="0"/>
              <a:t>,2006</a:t>
            </a:r>
            <a:r>
              <a:rPr lang="en-US" dirty="0"/>
              <a:t>). Data were obtained from the Study Centre for Perinatal Epidemiology of Flanders. In the first study the outcome from 661 065 births could be investigated. All women were matched </a:t>
            </a:r>
            <a:r>
              <a:rPr lang="en-US" dirty="0" smtClean="0"/>
              <a:t>for maternal </a:t>
            </a:r>
            <a:r>
              <a:rPr lang="en-US" dirty="0"/>
              <a:t>age, parity, </a:t>
            </a:r>
            <a:r>
              <a:rPr lang="en-US" dirty="0" err="1"/>
              <a:t>foetal</a:t>
            </a:r>
            <a:r>
              <a:rPr lang="en-US" dirty="0"/>
              <a:t> sex, plurality, place and year of birth. </a:t>
            </a:r>
            <a:endParaRPr lang="en-US" dirty="0" smtClean="0"/>
          </a:p>
          <a:p>
            <a:r>
              <a:rPr lang="en-US" dirty="0" smtClean="0"/>
              <a:t>A </a:t>
            </a:r>
            <a:r>
              <a:rPr lang="en-US" dirty="0"/>
              <a:t>significantly higher incidence of extreme prematurity (&lt;32 weeks), very low </a:t>
            </a:r>
            <a:r>
              <a:rPr lang="en-US" dirty="0" err="1"/>
              <a:t>birthweight</a:t>
            </a:r>
            <a:r>
              <a:rPr lang="en-US" dirty="0"/>
              <a:t> (&lt;1500g), stillbirths and perinatal death for OS–IUI singletons could be observed</a:t>
            </a:r>
            <a:r>
              <a:rPr lang="en-US" dirty="0" smtClean="0"/>
              <a:t>.</a:t>
            </a:r>
          </a:p>
          <a:p>
            <a:r>
              <a:rPr lang="en-US" dirty="0" smtClean="0"/>
              <a:t> </a:t>
            </a:r>
            <a:r>
              <a:rPr lang="en-US" dirty="0"/>
              <a:t>Twin pregnancies resulting from OS–IUI showed a higher rate of neonatal mortality, </a:t>
            </a:r>
            <a:r>
              <a:rPr lang="en-US" dirty="0" smtClean="0"/>
              <a:t>assisted ventilation </a:t>
            </a:r>
            <a:r>
              <a:rPr lang="en-US" dirty="0"/>
              <a:t>and respiratory distress syndrome when compared to </a:t>
            </a:r>
            <a:r>
              <a:rPr lang="en-US" dirty="0" smtClean="0"/>
              <a:t>medically </a:t>
            </a:r>
            <a:r>
              <a:rPr lang="en-US" dirty="0"/>
              <a:t>unassisted twin pregnancies.</a:t>
            </a:r>
            <a:br>
              <a:rPr lang="en-US" dirty="0"/>
            </a:b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076795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In the second study (</a:t>
            </a:r>
            <a:r>
              <a:rPr lang="en-US" dirty="0" err="1"/>
              <a:t>Ombelet</a:t>
            </a:r>
            <a:r>
              <a:rPr lang="en-US" dirty="0"/>
              <a:t> et al., 2016) 1 039 415 singletons and 39 041 twins were available for analysis. Following logistic </a:t>
            </a:r>
            <a:r>
              <a:rPr lang="en-US" dirty="0" smtClean="0"/>
              <a:t>regres</a:t>
            </a:r>
            <a:r>
              <a:rPr lang="en-US" dirty="0"/>
              <a:t>sion analyses, it was shown that IVF/ICSI singletons had a </a:t>
            </a:r>
            <a:r>
              <a:rPr lang="en-US" dirty="0" smtClean="0"/>
              <a:t>significantly worse </a:t>
            </a:r>
            <a:r>
              <a:rPr lang="en-US" dirty="0"/>
              <a:t>outcome when compared to OS–IUI and medically </a:t>
            </a:r>
            <a:r>
              <a:rPr lang="en-US" dirty="0" smtClean="0"/>
              <a:t>unassisted pregnancies </a:t>
            </a:r>
            <a:r>
              <a:rPr lang="en-US" dirty="0"/>
              <a:t>for almost all investigated perinatal parameters. OS </a:t>
            </a:r>
            <a:r>
              <a:rPr lang="en-US" dirty="0" smtClean="0"/>
              <a:t>singletons </a:t>
            </a:r>
            <a:r>
              <a:rPr lang="en-US" dirty="0"/>
              <a:t>were also significantly disadvantaged for </a:t>
            </a:r>
            <a:r>
              <a:rPr lang="en-US" dirty="0" err="1"/>
              <a:t>birthweight</a:t>
            </a:r>
            <a:r>
              <a:rPr lang="en-US" dirty="0"/>
              <a:t> and pre-</a:t>
            </a:r>
            <a:br>
              <a:rPr lang="en-US" dirty="0"/>
            </a:br>
            <a:r>
              <a:rPr lang="en-US" dirty="0"/>
              <a:t>maturity when compared to pregnancies obtained through normal coitus. The outcome of twin pregnancies was similar for the </a:t>
            </a:r>
            <a:r>
              <a:rPr lang="en-US" dirty="0" err="1" smtClean="0"/>
              <a:t>threegroups</a:t>
            </a:r>
            <a:r>
              <a:rPr lang="en-US" dirty="0" smtClean="0"/>
              <a:t> </a:t>
            </a:r>
            <a:r>
              <a:rPr lang="en-US" dirty="0"/>
              <a:t>unless only unlike-sex twins were studied separately. </a:t>
            </a:r>
            <a:endParaRPr lang="en-US" dirty="0" smtClean="0"/>
          </a:p>
          <a:p>
            <a:r>
              <a:rPr lang="en-US" dirty="0" smtClean="0"/>
              <a:t>Among this </a:t>
            </a:r>
            <a:r>
              <a:rPr lang="en-US" dirty="0"/>
              <a:t>subgroup, IVF/ICSI carried a higher risk for low </a:t>
            </a:r>
            <a:r>
              <a:rPr lang="en-US" dirty="0" err="1"/>
              <a:t>birthweight</a:t>
            </a:r>
            <a:r>
              <a:rPr lang="en-US" dirty="0"/>
              <a:t> when compared to medically unassisted pregnancies.</a:t>
            </a:r>
            <a:br>
              <a:rPr lang="en-US" dirty="0"/>
            </a:b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7413031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In a retrospective cohort study, Poon also observed that perinatal outcomes after IUI/clomiphene citrate pregnancies represent an intermediate risk between IVF/ICSI and pregnancies obtained through normal coitus (Poon and </a:t>
            </a:r>
            <a:r>
              <a:rPr lang="en-US" dirty="0" err="1"/>
              <a:t>Lian</a:t>
            </a:r>
            <a:r>
              <a:rPr lang="en-US" dirty="0"/>
              <a:t>, 2013). </a:t>
            </a:r>
          </a:p>
          <a:p>
            <a:endParaRPr lang="en-US" dirty="0"/>
          </a:p>
          <a:p>
            <a:endParaRPr lang="en-US" dirty="0"/>
          </a:p>
          <a:p>
            <a:r>
              <a:rPr lang="en-US" dirty="0"/>
              <a:t>A national cohort study in Denmark on 6338 singletons born after IUI showed an increased risk of adverse perinatal outcomes </a:t>
            </a:r>
            <a:r>
              <a:rPr lang="en-US" dirty="0" smtClean="0"/>
              <a:t>compared </a:t>
            </a:r>
            <a:r>
              <a:rPr lang="en-US" dirty="0"/>
              <a:t>with children born after normal coitus. Stimulation with </a:t>
            </a:r>
            <a:r>
              <a:rPr lang="en-US" dirty="0" smtClean="0"/>
              <a:t>clomiphene </a:t>
            </a:r>
            <a:r>
              <a:rPr lang="en-US" dirty="0"/>
              <a:t>citrate was associated with higher risk of small for gestational age compared with natural cycle IUI (</a:t>
            </a:r>
            <a:r>
              <a:rPr lang="en-US" dirty="0" err="1"/>
              <a:t>Malchau</a:t>
            </a:r>
            <a:r>
              <a:rPr lang="en-US" dirty="0"/>
              <a:t> et al., 2014). </a:t>
            </a:r>
          </a:p>
          <a:p>
            <a:endParaRPr lang="en-US" dirty="0"/>
          </a:p>
          <a:p>
            <a:endParaRPr lang="en-US" dirty="0"/>
          </a:p>
        </p:txBody>
      </p:sp>
    </p:spTree>
    <p:extLst>
      <p:ext uri="{BB962C8B-B14F-4D97-AF65-F5344CB8AC3E}">
        <p14:creationId xmlns:p14="http://schemas.microsoft.com/office/powerpoint/2010/main" val="26005923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 reason why perinatal health problems occur more frequently after IUI is still unknown, but can be explained by the procedures itself, the endocrine changes caused by OS medication or the underlying </a:t>
            </a:r>
            <a:r>
              <a:rPr lang="en-US" dirty="0" smtClean="0"/>
              <a:t>reason </a:t>
            </a:r>
            <a:r>
              <a:rPr lang="en-US" dirty="0"/>
              <a:t>for infertility (Simpson, 2014). </a:t>
            </a:r>
            <a:endParaRPr lang="en-US" dirty="0" smtClean="0"/>
          </a:p>
          <a:p>
            <a:r>
              <a:rPr lang="en-US" dirty="0" smtClean="0"/>
              <a:t>In </a:t>
            </a:r>
            <a:r>
              <a:rPr lang="en-US" dirty="0"/>
              <a:t>a structured review </a:t>
            </a:r>
            <a:r>
              <a:rPr lang="en-US" dirty="0" err="1"/>
              <a:t>Pinborg</a:t>
            </a:r>
            <a:r>
              <a:rPr lang="en-US" dirty="0"/>
              <a:t> et al. (2013) concluded that infertility is a major risk factor for adverse </a:t>
            </a:r>
            <a:r>
              <a:rPr lang="en-US" dirty="0" smtClean="0"/>
              <a:t>perinatal </a:t>
            </a:r>
            <a:r>
              <a:rPr lang="en-US" dirty="0"/>
              <a:t>outcome for singletons, and even in the same mother an ART singleton has a poorer outcome than the non-ART sibling (</a:t>
            </a:r>
            <a:r>
              <a:rPr lang="en-US" dirty="0" err="1"/>
              <a:t>Pinborg</a:t>
            </a:r>
            <a:r>
              <a:rPr lang="en-US" dirty="0"/>
              <a:t> et al., 2013). This could mean that factors related to the hormone stimulation and/or ART methods per se may play a role. </a:t>
            </a:r>
          </a:p>
          <a:p>
            <a:endParaRPr lang="en-US" dirty="0"/>
          </a:p>
          <a:p>
            <a:endParaRPr lang="en-US" dirty="0"/>
          </a:p>
        </p:txBody>
      </p:sp>
    </p:spTree>
    <p:extLst>
      <p:ext uri="{BB962C8B-B14F-4D97-AF65-F5344CB8AC3E}">
        <p14:creationId xmlns:p14="http://schemas.microsoft.com/office/powerpoint/2010/main" val="17440248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Both OS–IUI and IVF/ICSI are associated with an increased risk for multiple pregnancies. </a:t>
            </a:r>
          </a:p>
          <a:p>
            <a:r>
              <a:rPr lang="en-US" dirty="0"/>
              <a:t>It has been shown that spontaneous reduction of multiple </a:t>
            </a:r>
            <a:r>
              <a:rPr lang="en-US" dirty="0" smtClean="0"/>
              <a:t>pregnancies </a:t>
            </a:r>
            <a:r>
              <a:rPr lang="en-US" dirty="0"/>
              <a:t>causes a higher risk for adverse obstetric and perinatal outcome compared to pregnancies without spontaneous reduction. More than 10% of IVF/ICSI singletons are the result of a vanishing twin, and the poorer perinatal outcome of singletons born to infertile mothers 10% of IVF/ICSI singletons are the result of a vanishing </a:t>
            </a:r>
            <a:r>
              <a:rPr lang="en-US" dirty="0" smtClean="0"/>
              <a:t>twin. </a:t>
            </a:r>
            <a:r>
              <a:rPr lang="en-US" dirty="0"/>
              <a:t>Survivors of a vanishing co-twin have a higher risk for prematurity and low </a:t>
            </a:r>
            <a:r>
              <a:rPr lang="en-US" dirty="0" err="1"/>
              <a:t>birthweight</a:t>
            </a:r>
            <a:r>
              <a:rPr lang="en-US" dirty="0"/>
              <a:t> compared to singletons from single gestations, the higher the gestational age at </a:t>
            </a:r>
            <a:r>
              <a:rPr lang="en-US" dirty="0" err="1" smtClean="0"/>
              <a:t>foetal</a:t>
            </a:r>
            <a:r>
              <a:rPr lang="en-US" dirty="0" smtClean="0"/>
              <a:t> </a:t>
            </a:r>
            <a:r>
              <a:rPr lang="en-US" dirty="0"/>
              <a:t>demise, the higher the risk for the surviving co-twin (</a:t>
            </a:r>
            <a:r>
              <a:rPr lang="en-US" dirty="0" err="1"/>
              <a:t>Pinborg</a:t>
            </a:r>
            <a:r>
              <a:rPr lang="en-US" dirty="0"/>
              <a:t> et al., 2007). This phenomenon can explain, at least partly, the worse </a:t>
            </a:r>
            <a:r>
              <a:rPr lang="en-US" dirty="0" err="1" smtClean="0"/>
              <a:t>peripregnancies</a:t>
            </a:r>
            <a:r>
              <a:rPr lang="en-US" dirty="0" smtClean="0"/>
              <a:t> </a:t>
            </a:r>
            <a:r>
              <a:rPr lang="en-US" dirty="0"/>
              <a:t>born without medical assistance.</a:t>
            </a:r>
            <a:br>
              <a:rPr lang="en-US" dirty="0"/>
            </a:br>
            <a:endParaRPr lang="en-US" dirty="0"/>
          </a:p>
          <a:p>
            <a:endParaRPr lang="en-US" dirty="0"/>
          </a:p>
          <a:p>
            <a:endParaRPr lang="en-US" dirty="0"/>
          </a:p>
          <a:p>
            <a:endParaRPr lang="en-US" dirty="0"/>
          </a:p>
        </p:txBody>
      </p:sp>
    </p:spTree>
    <p:extLst>
      <p:ext uri="{BB962C8B-B14F-4D97-AF65-F5344CB8AC3E}">
        <p14:creationId xmlns:p14="http://schemas.microsoft.com/office/powerpoint/2010/main" val="25383313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Other prognostic factors influencing IUI </a:t>
            </a:r>
            <a:br>
              <a:rPr lang="en-US" sz="2400" dirty="0"/>
            </a:br>
            <a:r>
              <a:rPr lang="en-US" sz="2400" dirty="0"/>
              <a:t>success </a:t>
            </a:r>
            <a:br>
              <a:rPr lang="en-US" sz="2400" dirty="0"/>
            </a:br>
            <a:endParaRPr lang="en-US" sz="2400" dirty="0"/>
          </a:p>
        </p:txBody>
      </p:sp>
      <p:sp>
        <p:nvSpPr>
          <p:cNvPr id="3" name="Content Placeholder 2"/>
          <p:cNvSpPr>
            <a:spLocks noGrp="1"/>
          </p:cNvSpPr>
          <p:nvPr>
            <p:ph idx="1"/>
          </p:nvPr>
        </p:nvSpPr>
        <p:spPr/>
        <p:txBody>
          <a:bodyPr>
            <a:normAutofit fontScale="70000" lnSpcReduction="20000"/>
          </a:bodyPr>
          <a:lstStyle/>
          <a:p>
            <a:r>
              <a:rPr lang="en-US" sz="2800" b="1" dirty="0"/>
              <a:t>Female </a:t>
            </a:r>
            <a:r>
              <a:rPr lang="en-US" sz="2800" b="1" dirty="0" smtClean="0"/>
              <a:t>age:</a:t>
            </a:r>
          </a:p>
          <a:p>
            <a:r>
              <a:rPr lang="en-US" dirty="0" smtClean="0"/>
              <a:t> </a:t>
            </a:r>
            <a:r>
              <a:rPr lang="en-US" b="1" dirty="0"/>
              <a:t>is the most relevant predictor of </a:t>
            </a:r>
            <a:r>
              <a:rPr lang="en-US" dirty="0"/>
              <a:t>the probability of clinical pregnancy in IUI treatment and moderate quality evidence-based data show that a sharp decline of IUI success rate is observed in women over the age of 40 years, which is presumably related to oocyte quality (</a:t>
            </a:r>
            <a:r>
              <a:rPr lang="en-US" dirty="0" err="1"/>
              <a:t>Yarde</a:t>
            </a:r>
            <a:r>
              <a:rPr lang="en-US" dirty="0"/>
              <a:t> and </a:t>
            </a:r>
            <a:r>
              <a:rPr lang="en-US" dirty="0" err="1"/>
              <a:t>Broekmans</a:t>
            </a:r>
            <a:r>
              <a:rPr lang="en-US" dirty="0"/>
              <a:t>, 2014). </a:t>
            </a:r>
            <a:endParaRPr lang="en-US" dirty="0" smtClean="0"/>
          </a:p>
          <a:p>
            <a:r>
              <a:rPr lang="en-US" dirty="0" smtClean="0"/>
              <a:t>In </a:t>
            </a:r>
            <a:r>
              <a:rPr lang="en-US" dirty="0"/>
              <a:t>heterosexual couples with unexplained infertility, IUI treatment should be limited to women with female age under 40 years, although IUI may be </a:t>
            </a:r>
            <a:r>
              <a:rPr lang="en-US" dirty="0" smtClean="0"/>
              <a:t>encouraged </a:t>
            </a:r>
            <a:r>
              <a:rPr lang="en-US" dirty="0"/>
              <a:t>to continue up to 42 years when donor sperm is used (</a:t>
            </a:r>
            <a:r>
              <a:rPr lang="en-US" dirty="0" err="1"/>
              <a:t>Veltman-Verhulst</a:t>
            </a:r>
            <a:r>
              <a:rPr lang="en-US" dirty="0"/>
              <a:t> et al., 2012)</a:t>
            </a:r>
            <a:r>
              <a:rPr lang="en-US" dirty="0" smtClean="0"/>
              <a:t>.</a:t>
            </a:r>
          </a:p>
          <a:p>
            <a:r>
              <a:rPr lang="en-US" dirty="0" smtClean="0"/>
              <a:t> </a:t>
            </a:r>
            <a:r>
              <a:rPr lang="en-US" dirty="0"/>
              <a:t>Whether IVF or ICSI should be recommended as a first line therapy when the female is in her late </a:t>
            </a:r>
            <a:r>
              <a:rPr lang="en-US" dirty="0" smtClean="0"/>
              <a:t>30s or above 40 years of age is still debatable and more studies are </a:t>
            </a:r>
            <a:r>
              <a:rPr lang="en-US" dirty="0"/>
              <a:t>needed to examine the cost-effectiveness of such an approach </a:t>
            </a:r>
            <a:r>
              <a:rPr lang="nl-NL" dirty="0" smtClean="0"/>
              <a:t>(</a:t>
            </a:r>
            <a:r>
              <a:rPr lang="nl-NL" dirty="0" err="1"/>
              <a:t>Yarde</a:t>
            </a:r>
            <a:r>
              <a:rPr lang="nl-NL" dirty="0"/>
              <a:t> </a:t>
            </a:r>
            <a:r>
              <a:rPr lang="nl-NL" dirty="0" err="1"/>
              <a:t>and</a:t>
            </a:r>
            <a:r>
              <a:rPr lang="nl-NL" dirty="0"/>
              <a:t> Broekmans, 2014).</a:t>
            </a:r>
            <a:br>
              <a:rPr lang="nl-NL" dirty="0"/>
            </a:br>
            <a:endParaRPr lang="nl-NL"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72541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IUI in a historical perspective </a:t>
            </a:r>
          </a:p>
        </p:txBody>
      </p:sp>
      <p:sp>
        <p:nvSpPr>
          <p:cNvPr id="3" name="Content Placeholder 2"/>
          <p:cNvSpPr>
            <a:spLocks noGrp="1"/>
          </p:cNvSpPr>
          <p:nvPr>
            <p:ph idx="1"/>
          </p:nvPr>
        </p:nvSpPr>
        <p:spPr/>
        <p:txBody>
          <a:bodyPr/>
          <a:lstStyle/>
          <a:p>
            <a:r>
              <a:rPr lang="en-US" dirty="0" err="1"/>
              <a:t>Dr</a:t>
            </a:r>
            <a:r>
              <a:rPr lang="en-US" dirty="0"/>
              <a:t> Jerome K. Sherman (1953) introduced a simple method of </a:t>
            </a:r>
            <a:r>
              <a:rPr lang="en-US" dirty="0" smtClean="0"/>
              <a:t>preserving </a:t>
            </a:r>
            <a:r>
              <a:rPr lang="en-US" dirty="0"/>
              <a:t>human sperm using glycerol and reported the first successful human pregnancy with frozen sperm in 1953. </a:t>
            </a:r>
            <a:endParaRPr lang="en-US" dirty="0" smtClean="0"/>
          </a:p>
          <a:p>
            <a:r>
              <a:rPr lang="en-US" dirty="0" smtClean="0"/>
              <a:t>Due </a:t>
            </a:r>
            <a:r>
              <a:rPr lang="en-US" dirty="0"/>
              <a:t>to the hostile </a:t>
            </a:r>
            <a:r>
              <a:rPr lang="en-US" dirty="0" smtClean="0"/>
              <a:t>climate </a:t>
            </a:r>
            <a:r>
              <a:rPr lang="en-US" dirty="0"/>
              <a:t>for donor insemination (DI) at the time, nearly a decade passed before the first successful birth from frozen sperm was </a:t>
            </a:r>
            <a:r>
              <a:rPr lang="en-US" dirty="0" smtClean="0"/>
              <a:t>announcement </a:t>
            </a:r>
            <a:r>
              <a:rPr lang="en-US" dirty="0"/>
              <a:t>in public (Sherman, 1964) </a:t>
            </a:r>
          </a:p>
          <a:p>
            <a:endParaRPr lang="en-US" dirty="0"/>
          </a:p>
        </p:txBody>
      </p:sp>
    </p:spTree>
    <p:extLst>
      <p:ext uri="{BB962C8B-B14F-4D97-AF65-F5344CB8AC3E}">
        <p14:creationId xmlns:p14="http://schemas.microsoft.com/office/powerpoint/2010/main" val="26289787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sz="3400" b="1" dirty="0" smtClean="0"/>
              <a:t>Male age:</a:t>
            </a:r>
          </a:p>
          <a:p>
            <a:r>
              <a:rPr lang="en-US" sz="3400" b="1" dirty="0" smtClean="0"/>
              <a:t> </a:t>
            </a:r>
            <a:r>
              <a:rPr lang="en-US" dirty="0" smtClean="0"/>
              <a:t>seems </a:t>
            </a:r>
            <a:r>
              <a:rPr lang="en-US" dirty="0"/>
              <a:t>to have no profound effect when the female partner or sperm recipient is younger than 35 years but a synergistic adverse</a:t>
            </a:r>
            <a:br>
              <a:rPr lang="en-US" dirty="0"/>
            </a:br>
            <a:r>
              <a:rPr lang="en-US" dirty="0"/>
              <a:t>effect seems to exist when the woman is older than 35 years and the</a:t>
            </a:r>
            <a:br>
              <a:rPr lang="en-US" dirty="0"/>
            </a:br>
            <a:r>
              <a:rPr lang="en-US" dirty="0"/>
              <a:t>man as well (Mathieu et al., 1995). </a:t>
            </a:r>
            <a:endParaRPr lang="en-US" dirty="0" smtClean="0"/>
          </a:p>
          <a:p>
            <a:r>
              <a:rPr lang="en-US" dirty="0" smtClean="0"/>
              <a:t>A </a:t>
            </a:r>
            <a:r>
              <a:rPr lang="en-US" dirty="0"/>
              <a:t>possible explanation may be </a:t>
            </a:r>
            <a:r>
              <a:rPr lang="en-US" dirty="0" smtClean="0"/>
              <a:t>a decline </a:t>
            </a:r>
            <a:r>
              <a:rPr lang="en-US" dirty="0"/>
              <a:t>in sperm quality with increased male age, especially for </a:t>
            </a:r>
            <a:r>
              <a:rPr lang="en-US" dirty="0" smtClean="0"/>
              <a:t>semen volume</a:t>
            </a:r>
            <a:r>
              <a:rPr lang="en-US" dirty="0"/>
              <a:t>, sperm motility and sperm morphology, but not for </a:t>
            </a:r>
            <a:r>
              <a:rPr lang="en-US" dirty="0" smtClean="0"/>
              <a:t>sperm count </a:t>
            </a:r>
            <a:r>
              <a:rPr lang="en-US" dirty="0"/>
              <a:t>(Kidd et al., 2001). </a:t>
            </a:r>
            <a:endParaRPr lang="en-US" dirty="0" smtClean="0"/>
          </a:p>
          <a:p>
            <a:r>
              <a:rPr lang="en-US" dirty="0" smtClean="0"/>
              <a:t>Therefore</a:t>
            </a:r>
            <a:r>
              <a:rPr lang="en-US" dirty="0"/>
              <a:t>, men in a heterosexual </a:t>
            </a:r>
            <a:r>
              <a:rPr lang="en-US" dirty="0" smtClean="0"/>
              <a:t>relationship (</a:t>
            </a:r>
            <a:r>
              <a:rPr lang="en-US" dirty="0"/>
              <a:t>or identified as sperm donor) with a female partner above 35 </a:t>
            </a:r>
            <a:r>
              <a:rPr lang="en-US" dirty="0" smtClean="0"/>
              <a:t>years should </a:t>
            </a:r>
            <a:r>
              <a:rPr lang="en-US" dirty="0"/>
              <a:t>be informed that increasing paternal age (40 years and above</a:t>
            </a:r>
            <a:r>
              <a:rPr lang="en-US" dirty="0" smtClean="0"/>
              <a:t>) has </a:t>
            </a:r>
            <a:r>
              <a:rPr lang="en-US" dirty="0"/>
              <a:t>a potential negative impact on IUI success rates (De </a:t>
            </a:r>
            <a:r>
              <a:rPr lang="en-US" dirty="0" err="1"/>
              <a:t>Brucker</a:t>
            </a:r>
            <a:r>
              <a:rPr lang="en-US" dirty="0"/>
              <a:t> </a:t>
            </a:r>
            <a:r>
              <a:rPr lang="en-US" dirty="0" smtClean="0"/>
              <a:t>and </a:t>
            </a:r>
            <a:r>
              <a:rPr lang="en-US" dirty="0" err="1"/>
              <a:t>Tournaye</a:t>
            </a:r>
            <a:r>
              <a:rPr lang="en-US" dirty="0"/>
              <a:t>, 2014)</a:t>
            </a:r>
            <a:r>
              <a:rPr lang="en-US" dirty="0" smtClean="0"/>
              <a:t>.</a:t>
            </a:r>
          </a:p>
          <a:p>
            <a:r>
              <a:rPr lang="en-US" dirty="0" smtClean="0"/>
              <a:t> </a:t>
            </a:r>
            <a:r>
              <a:rPr lang="en-US" dirty="0"/>
              <a:t>Moreover, oxidative stress-induced mitochondrial DNA damage and nuclear DNA damage in aging men may put them at a higher risk for transmitting multiple genetic and chromosomal defects (Desai et al., 2010). </a:t>
            </a:r>
            <a:br>
              <a:rPr lang="en-US" dirty="0"/>
            </a:br>
            <a:endParaRPr lang="en-US" dirty="0"/>
          </a:p>
          <a:p>
            <a:endParaRPr lang="en-US" dirty="0"/>
          </a:p>
          <a:p>
            <a:endParaRPr lang="en-US" dirty="0"/>
          </a:p>
        </p:txBody>
      </p:sp>
    </p:spTree>
    <p:extLst>
      <p:ext uri="{BB962C8B-B14F-4D97-AF65-F5344CB8AC3E}">
        <p14:creationId xmlns:p14="http://schemas.microsoft.com/office/powerpoint/2010/main" val="19182596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In a structured review </a:t>
            </a:r>
            <a:r>
              <a:rPr lang="en-US" dirty="0" err="1"/>
              <a:t>Ombelet</a:t>
            </a:r>
            <a:r>
              <a:rPr lang="en-US" dirty="0"/>
              <a:t> et al. (2014) investigated which sperm parameter in the native and washed semen sample influences success rates after IUI. Their search indicated a lack of prospective studies, a lack of standardization in semen testing methodology and a huge </a:t>
            </a:r>
            <a:r>
              <a:rPr lang="en-US" dirty="0" err="1"/>
              <a:t>heterogen</a:t>
            </a:r>
            <a:r>
              <a:rPr lang="en-US" dirty="0"/>
              <a:t>- </a:t>
            </a:r>
            <a:r>
              <a:rPr lang="en-US" dirty="0" err="1"/>
              <a:t>eity</a:t>
            </a:r>
            <a:r>
              <a:rPr lang="en-US" dirty="0"/>
              <a:t> of patient groups and IUI treatment strategies. The review identified an urgent need for more and better prospective cohort trials </a:t>
            </a:r>
            <a:r>
              <a:rPr lang="en-US" dirty="0" smtClean="0"/>
              <a:t>investigat</a:t>
            </a:r>
            <a:r>
              <a:rPr lang="en-US" dirty="0"/>
              <a:t>ing the predictive value of semen parameters on IUI success </a:t>
            </a:r>
            <a:r>
              <a:rPr lang="en-US" dirty="0" smtClean="0"/>
              <a:t>rates.</a:t>
            </a:r>
            <a:r>
              <a:rPr lang="en-US" dirty="0"/>
              <a:t/>
            </a:r>
            <a:br>
              <a:rPr lang="en-US" dirty="0"/>
            </a:br>
            <a:endParaRPr lang="en-US" dirty="0"/>
          </a:p>
          <a:p>
            <a:endParaRPr lang="en-US" dirty="0"/>
          </a:p>
          <a:p>
            <a:endParaRPr lang="en-US" dirty="0"/>
          </a:p>
        </p:txBody>
      </p:sp>
    </p:spTree>
    <p:extLst>
      <p:ext uri="{BB962C8B-B14F-4D97-AF65-F5344CB8AC3E}">
        <p14:creationId xmlns:p14="http://schemas.microsoft.com/office/powerpoint/2010/main" val="37464728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The four sperm parameters most frequently examined were: </a:t>
            </a:r>
          </a:p>
          <a:p>
            <a:r>
              <a:rPr lang="en-US" dirty="0"/>
              <a:t>inseminating motile count after washing: cut-off value between 0.8</a:t>
            </a:r>
            <a:br>
              <a:rPr lang="en-US" dirty="0"/>
            </a:br>
            <a:r>
              <a:rPr lang="en-US" dirty="0"/>
              <a:t>and 5 million; sperm morphology using strict criteria: cut-off value</a:t>
            </a:r>
            <a:br>
              <a:rPr lang="en-US" dirty="0"/>
            </a:br>
            <a:r>
              <a:rPr lang="en-US" dirty="0"/>
              <a:t>&gt;4% normal morphology; total motile sperm count in native sperm</a:t>
            </a:r>
            <a:br>
              <a:rPr lang="en-US" dirty="0"/>
            </a:br>
            <a:r>
              <a:rPr lang="en-US" dirty="0"/>
              <a:t>sample: cut-off value of 5–10 million; and total motility in native </a:t>
            </a:r>
            <a:r>
              <a:rPr lang="en-US" dirty="0" smtClean="0"/>
              <a:t>sperm </a:t>
            </a:r>
            <a:r>
              <a:rPr lang="en-US" dirty="0"/>
              <a:t>sample: threshold value of 30%.</a:t>
            </a:r>
            <a:br>
              <a:rPr lang="en-US" dirty="0"/>
            </a:br>
            <a:endParaRPr lang="en-US" dirty="0"/>
          </a:p>
          <a:p>
            <a:pPr marL="0" indent="0">
              <a:buNone/>
            </a:pPr>
            <a:endParaRPr lang="en-US" dirty="0"/>
          </a:p>
        </p:txBody>
      </p:sp>
    </p:spTree>
    <p:extLst>
      <p:ext uri="{BB962C8B-B14F-4D97-AF65-F5344CB8AC3E}">
        <p14:creationId xmlns:p14="http://schemas.microsoft.com/office/powerpoint/2010/main" val="35500066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a:t>
            </a:r>
            <a:endParaRPr lang="en-US" dirty="0"/>
          </a:p>
        </p:txBody>
      </p:sp>
      <p:sp>
        <p:nvSpPr>
          <p:cNvPr id="3" name="Content Placeholder 2"/>
          <p:cNvSpPr>
            <a:spLocks noGrp="1"/>
          </p:cNvSpPr>
          <p:nvPr>
            <p:ph idx="1"/>
          </p:nvPr>
        </p:nvSpPr>
        <p:spPr/>
        <p:txBody>
          <a:bodyPr>
            <a:normAutofit fontScale="92500"/>
          </a:bodyPr>
          <a:lstStyle/>
          <a:p>
            <a:r>
              <a:rPr lang="en-US" dirty="0"/>
              <a:t>Several studies support the concept of threshold values for sperm parameters below which IUI becomes significantly less effective. </a:t>
            </a:r>
            <a:r>
              <a:rPr lang="en-US" dirty="0" smtClean="0"/>
              <a:t>Most important </a:t>
            </a:r>
            <a:r>
              <a:rPr lang="en-US" dirty="0"/>
              <a:t>are sperm morphology with a threshold value of 4% (Van</a:t>
            </a:r>
            <a:br>
              <a:rPr lang="en-US" dirty="0"/>
            </a:br>
            <a:r>
              <a:rPr lang="en-US" dirty="0" err="1"/>
              <a:t>Waart</a:t>
            </a:r>
            <a:r>
              <a:rPr lang="en-US" dirty="0"/>
              <a:t> et al., 2001; </a:t>
            </a:r>
            <a:r>
              <a:rPr lang="en-US" dirty="0" err="1"/>
              <a:t>Ombelet</a:t>
            </a:r>
            <a:r>
              <a:rPr lang="en-US" dirty="0"/>
              <a:t> et al., 2014) and the TMSC either in the </a:t>
            </a:r>
            <a:r>
              <a:rPr lang="en-US" dirty="0" smtClean="0"/>
              <a:t>ejaculate </a:t>
            </a:r>
            <a:r>
              <a:rPr lang="en-US" dirty="0"/>
              <a:t>(an average of 10 million total motile sperm in at least two samples) or in the post-wash inseminating motile count (between 0.8 and 5 million motile sperm) (van </a:t>
            </a:r>
            <a:r>
              <a:rPr lang="en-US" dirty="0" err="1"/>
              <a:t>Weert</a:t>
            </a:r>
            <a:r>
              <a:rPr lang="en-US" dirty="0"/>
              <a:t> et al., 2004; </a:t>
            </a:r>
            <a:r>
              <a:rPr lang="en-US" dirty="0" err="1"/>
              <a:t>Ombelet</a:t>
            </a:r>
            <a:r>
              <a:rPr lang="en-US" dirty="0"/>
              <a:t> et al., 2014). When using these threshold values, a poor sensitivity for </a:t>
            </a:r>
            <a:r>
              <a:rPr lang="en-US" dirty="0" smtClean="0"/>
              <a:t>predicting </a:t>
            </a:r>
            <a:r>
              <a:rPr lang="en-US" dirty="0"/>
              <a:t>pregnancy but high specificity for predicting failure to become pregnant with IUI could be observed. </a:t>
            </a:r>
          </a:p>
          <a:p>
            <a:endParaRPr lang="en-US" dirty="0"/>
          </a:p>
          <a:p>
            <a:endParaRPr lang="en-US" dirty="0"/>
          </a:p>
        </p:txBody>
      </p:sp>
    </p:spTree>
    <p:extLst>
      <p:ext uri="{BB962C8B-B14F-4D97-AF65-F5344CB8AC3E}">
        <p14:creationId xmlns:p14="http://schemas.microsoft.com/office/powerpoint/2010/main" val="42737033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a:t>
            </a:r>
            <a:endParaRPr lang="en-US" dirty="0"/>
          </a:p>
        </p:txBody>
      </p:sp>
      <p:sp>
        <p:nvSpPr>
          <p:cNvPr id="3" name="Content Placeholder 2"/>
          <p:cNvSpPr>
            <a:spLocks noGrp="1"/>
          </p:cNvSpPr>
          <p:nvPr>
            <p:ph idx="1"/>
          </p:nvPr>
        </p:nvSpPr>
        <p:spPr/>
        <p:txBody>
          <a:bodyPr>
            <a:normAutofit fontScale="70000" lnSpcReduction="20000"/>
          </a:bodyPr>
          <a:lstStyle/>
          <a:p>
            <a:r>
              <a:rPr lang="en-US" dirty="0"/>
              <a:t>Ultrasound parameters can also be used to provide </a:t>
            </a:r>
            <a:r>
              <a:rPr lang="en-US" dirty="0" smtClean="0"/>
              <a:t>important information </a:t>
            </a:r>
            <a:r>
              <a:rPr lang="en-US" dirty="0"/>
              <a:t>on egg quality and endometrial receptivity that will </a:t>
            </a:r>
            <a:r>
              <a:rPr lang="en-US" dirty="0" smtClean="0"/>
              <a:t>optimize </a:t>
            </a:r>
            <a:r>
              <a:rPr lang="en-US" dirty="0"/>
              <a:t>the chances of success in an IUI </a:t>
            </a:r>
            <a:r>
              <a:rPr lang="en-US" dirty="0" err="1"/>
              <a:t>programme</a:t>
            </a:r>
            <a:r>
              <a:rPr lang="en-US" dirty="0"/>
              <a:t>. However, </a:t>
            </a:r>
            <a:r>
              <a:rPr lang="en-US" dirty="0" smtClean="0"/>
              <a:t>robust evidence </a:t>
            </a:r>
            <a:r>
              <a:rPr lang="en-US" dirty="0"/>
              <a:t>is lacking and the role of Doppler assessment in the </a:t>
            </a:r>
            <a:r>
              <a:rPr lang="en-US" dirty="0" smtClean="0"/>
              <a:t>ovaries and </a:t>
            </a:r>
            <a:r>
              <a:rPr lang="en-US" dirty="0"/>
              <a:t>endometrium needs to be studied in future randomized trial </a:t>
            </a:r>
            <a:r>
              <a:rPr lang="nb-NO" dirty="0"/>
              <a:t>(</a:t>
            </a:r>
            <a:r>
              <a:rPr lang="nb-NO" dirty="0" err="1"/>
              <a:t>Bhal</a:t>
            </a:r>
            <a:r>
              <a:rPr lang="nb-NO" dirty="0"/>
              <a:t> et al., 2001; </a:t>
            </a:r>
            <a:r>
              <a:rPr lang="nb-NO" dirty="0" err="1"/>
              <a:t>Nargund</a:t>
            </a:r>
            <a:r>
              <a:rPr lang="nb-NO" dirty="0"/>
              <a:t> et al., 2014)</a:t>
            </a:r>
            <a:r>
              <a:rPr lang="nb-NO" dirty="0" smtClean="0"/>
              <a:t>.</a:t>
            </a:r>
          </a:p>
          <a:p>
            <a:r>
              <a:rPr lang="en-US" dirty="0" smtClean="0"/>
              <a:t>Endometrial </a:t>
            </a:r>
            <a:r>
              <a:rPr lang="en-US" dirty="0"/>
              <a:t>thickness is another important factor predicting </a:t>
            </a:r>
            <a:r>
              <a:rPr lang="en-US" dirty="0" smtClean="0"/>
              <a:t>endometrial </a:t>
            </a:r>
            <a:r>
              <a:rPr lang="en-US" dirty="0"/>
              <a:t>receptivity. It has been shown that endometrial thickness in stimulated IUI cycles is lower than in IVF cycles and is lower in cycles stimulated with clomiphene citrate compared with natural non</a:t>
            </a:r>
            <a:r>
              <a:rPr lang="en-US" dirty="0" smtClean="0"/>
              <a:t>-</a:t>
            </a:r>
            <a:r>
              <a:rPr lang="en-US" dirty="0"/>
              <a:t>stimulated cycles (Randall and Templeton, 1991). </a:t>
            </a:r>
            <a:endParaRPr lang="en-US" dirty="0" smtClean="0"/>
          </a:p>
          <a:p>
            <a:r>
              <a:rPr lang="en-US" dirty="0" smtClean="0"/>
              <a:t>A </a:t>
            </a:r>
            <a:r>
              <a:rPr lang="en-US" dirty="0"/>
              <a:t>recent systematic </a:t>
            </a:r>
            <a:r>
              <a:rPr lang="en-US" dirty="0" smtClean="0"/>
              <a:t>review </a:t>
            </a:r>
            <a:r>
              <a:rPr lang="en-US" dirty="0"/>
              <a:t>and meta-analysis on pre-ovulatory endometrial thickness in </a:t>
            </a:r>
            <a:r>
              <a:rPr lang="en-US" dirty="0" smtClean="0"/>
              <a:t>IUI </a:t>
            </a:r>
            <a:r>
              <a:rPr lang="en-US" dirty="0"/>
              <a:t>treatment (n = 3846) showed that women treated with </a:t>
            </a:r>
            <a:r>
              <a:rPr lang="en-US" dirty="0" smtClean="0"/>
              <a:t>clomi</a:t>
            </a:r>
            <a:r>
              <a:rPr lang="en-US" dirty="0"/>
              <a:t>phene citrate had a significantly thinner endometrial thickness than </a:t>
            </a:r>
            <a:r>
              <a:rPr lang="en-US" dirty="0" smtClean="0"/>
              <a:t>women </a:t>
            </a:r>
            <a:r>
              <a:rPr lang="en-US" dirty="0"/>
              <a:t>treated with </a:t>
            </a:r>
            <a:r>
              <a:rPr lang="en-US" dirty="0" err="1"/>
              <a:t>gonadotrophins</a:t>
            </a:r>
            <a:r>
              <a:rPr lang="en-US" dirty="0"/>
              <a:t> [n = 383, mean difference endometrial thickness and pregnancy rates (MD: 0.51, 95% CI: −0.05 to 1.07).</a:t>
            </a:r>
            <a:r>
              <a:rPr lang="en-US" dirty="0" smtClean="0"/>
              <a:t> </a:t>
            </a:r>
            <a:r>
              <a:rPr lang="en-US" dirty="0"/>
              <a:t>(</a:t>
            </a:r>
            <a:r>
              <a:rPr lang="en-US" dirty="0" err="1"/>
              <a:t>Veltman-Verhulst</a:t>
            </a:r>
            <a:r>
              <a:rPr lang="en-US" dirty="0"/>
              <a:t> et al., 2012</a:t>
            </a:r>
            <a:r>
              <a:rPr lang="en-US" dirty="0" smtClean="0"/>
              <a:t>)</a:t>
            </a:r>
            <a:endParaRPr lang="nb-NO" dirty="0"/>
          </a:p>
          <a:p>
            <a:endParaRPr lang="en-US" dirty="0"/>
          </a:p>
          <a:p>
            <a:endParaRPr lang="en-US" dirty="0"/>
          </a:p>
        </p:txBody>
      </p:sp>
    </p:spTree>
    <p:extLst>
      <p:ext uri="{BB962C8B-B14F-4D97-AF65-F5344CB8AC3E}">
        <p14:creationId xmlns:p14="http://schemas.microsoft.com/office/powerpoint/2010/main" val="28838626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However, pooling of seven </a:t>
            </a:r>
            <a:r>
              <a:rPr lang="en-US" dirty="0" smtClean="0"/>
              <a:t>relevant </a:t>
            </a:r>
            <a:r>
              <a:rPr lang="en-US" dirty="0"/>
              <a:t>studies (n = 1525) did not reveal an association between </a:t>
            </a:r>
            <a:r>
              <a:rPr lang="en-US" dirty="0" smtClean="0"/>
              <a:t>endometrial </a:t>
            </a:r>
            <a:r>
              <a:rPr lang="en-US" dirty="0"/>
              <a:t>thickness and pregnancy rates (MD: 0.51, 95% CI: −0.05 to 1.07). Also, after a sensitivity analysis, the results remained </a:t>
            </a:r>
            <a:r>
              <a:rPr lang="en-US" dirty="0" err="1" smtClean="0"/>
              <a:t>nonsignificant</a:t>
            </a:r>
            <a:r>
              <a:rPr lang="en-US" dirty="0"/>
              <a:t>. The authors therefore concluded that endometrial </a:t>
            </a:r>
            <a:r>
              <a:rPr lang="en-US" dirty="0" smtClean="0"/>
              <a:t>thickness </a:t>
            </a:r>
            <a:r>
              <a:rPr lang="en-US" dirty="0"/>
              <a:t>is not a good prognostic factor for IUI treatment success (low to moderate quality of evidence)(Weiss et al., 2017). </a:t>
            </a:r>
          </a:p>
          <a:p>
            <a:endParaRPr lang="en-US" dirty="0"/>
          </a:p>
        </p:txBody>
      </p:sp>
    </p:spTree>
    <p:extLst>
      <p:ext uri="{BB962C8B-B14F-4D97-AF65-F5344CB8AC3E}">
        <p14:creationId xmlns:p14="http://schemas.microsoft.com/office/powerpoint/2010/main" val="14400338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BMI</a:t>
            </a:r>
            <a:endParaRPr lang="en-US" dirty="0"/>
          </a:p>
        </p:txBody>
      </p:sp>
      <p:sp>
        <p:nvSpPr>
          <p:cNvPr id="3" name="Content Placeholder 2"/>
          <p:cNvSpPr>
            <a:spLocks noGrp="1"/>
          </p:cNvSpPr>
          <p:nvPr>
            <p:ph idx="1"/>
          </p:nvPr>
        </p:nvSpPr>
        <p:spPr/>
        <p:txBody>
          <a:bodyPr>
            <a:normAutofit fontScale="92500" lnSpcReduction="10000"/>
          </a:bodyPr>
          <a:lstStyle/>
          <a:p>
            <a:r>
              <a:rPr lang="en-US" dirty="0"/>
              <a:t>Studies on the influence of the BMI and obesity on IVF success rates are contradictory. In a population-based cohort study Petersen et al. (2013) showed that an increased female and male BMI, both </a:t>
            </a:r>
            <a:r>
              <a:rPr lang="en-US" dirty="0" smtClean="0"/>
              <a:t>independently </a:t>
            </a:r>
            <a:r>
              <a:rPr lang="en-US" dirty="0"/>
              <a:t>and combined, negatively influenced live birth rates after IVF </a:t>
            </a:r>
            <a:r>
              <a:rPr lang="en-US" dirty="0" smtClean="0"/>
              <a:t>treatments </a:t>
            </a:r>
            <a:r>
              <a:rPr lang="en-US" dirty="0"/>
              <a:t>(Petersen et al., 2013). In another prospective cohort study, weight status did not influence fecundity among heterosexual couples of weight on IUI outcome remains unclear. Contradictory results were published in two retrospective analyses investigating the influence of BMI on IUI success: in one study a BMI of 25 kg/m2 or more in the while in the second study a BMI of &lt;25 kg/m2 was positively correlated with clinical pregnancy rates after IUI (</a:t>
            </a:r>
            <a:r>
              <a:rPr lang="en-US" dirty="0" err="1"/>
              <a:t>Yavuz</a:t>
            </a:r>
            <a:r>
              <a:rPr lang="en-US" dirty="0"/>
              <a:t> et al., 2013</a:t>
            </a:r>
            <a:r>
              <a:rPr lang="en-US" dirty="0" smtClean="0"/>
              <a:t>)</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106758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In </a:t>
            </a:r>
            <a:r>
              <a:rPr lang="en-US" dirty="0"/>
              <a:t>most studies, it seems that a woman’s BMI is not a determining factor for success rate after IUI although obese women require higher doses of medication. </a:t>
            </a:r>
            <a:endParaRPr lang="en-US" dirty="0" smtClean="0"/>
          </a:p>
          <a:p>
            <a:r>
              <a:rPr lang="en-US" dirty="0" smtClean="0"/>
              <a:t>Once </a:t>
            </a:r>
            <a:r>
              <a:rPr lang="en-US" dirty="0"/>
              <a:t>medication is adjusted to overcome the weight effect, the success rate is comparable for obese and normal weight women (Dodson et al., 2006; Souter et al., 2011; Isa et al., 2014; </a:t>
            </a:r>
            <a:r>
              <a:rPr lang="en-US" dirty="0" err="1"/>
              <a:t>Petrozza</a:t>
            </a:r>
            <a:r>
              <a:rPr lang="en-US" dirty="0"/>
              <a:t> et al., 2014; </a:t>
            </a:r>
            <a:r>
              <a:rPr lang="en-US" dirty="0" err="1"/>
              <a:t>Thijssen</a:t>
            </a:r>
            <a:r>
              <a:rPr lang="en-US" dirty="0"/>
              <a:t> et al., 2017a, 2017b). </a:t>
            </a:r>
            <a:endParaRPr lang="en-US" dirty="0" smtClean="0"/>
          </a:p>
          <a:p>
            <a:r>
              <a:rPr lang="en-US" dirty="0" smtClean="0"/>
              <a:t>In </a:t>
            </a:r>
            <a:r>
              <a:rPr lang="en-US" dirty="0"/>
              <a:t>addition, an underweight BMI. However, the advice to patients should be focused not only on ensuring optimal treatment outcomes, but also promoting the best obstetrical outcomes because a high BMI is undoubtedly associated with adverse </a:t>
            </a:r>
            <a:r>
              <a:rPr lang="it-IT" dirty="0" err="1"/>
              <a:t>obstetrical</a:t>
            </a:r>
            <a:r>
              <a:rPr lang="it-IT" dirty="0"/>
              <a:t> and </a:t>
            </a:r>
            <a:r>
              <a:rPr lang="it-IT" dirty="0" err="1"/>
              <a:t>perinatal</a:t>
            </a:r>
            <a:r>
              <a:rPr lang="it-IT" dirty="0"/>
              <a:t> </a:t>
            </a:r>
            <a:r>
              <a:rPr lang="it-IT" dirty="0" err="1"/>
              <a:t>outcome</a:t>
            </a:r>
            <a:r>
              <a:rPr lang="it-IT" dirty="0"/>
              <a:t> (</a:t>
            </a:r>
            <a:r>
              <a:rPr lang="it-IT" dirty="0" err="1"/>
              <a:t>Petrozza</a:t>
            </a:r>
            <a:r>
              <a:rPr lang="it-IT" dirty="0"/>
              <a:t> et al., 2014). </a:t>
            </a:r>
          </a:p>
          <a:p>
            <a:endParaRPr lang="en-US" dirty="0"/>
          </a:p>
        </p:txBody>
      </p:sp>
    </p:spTree>
    <p:extLst>
      <p:ext uri="{BB962C8B-B14F-4D97-AF65-F5344CB8AC3E}">
        <p14:creationId xmlns:p14="http://schemas.microsoft.com/office/powerpoint/2010/main" val="11199837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Smoking</a:t>
            </a:r>
            <a:endParaRPr lang="en-US" dirty="0"/>
          </a:p>
        </p:txBody>
      </p:sp>
      <p:sp>
        <p:nvSpPr>
          <p:cNvPr id="3" name="Content Placeholder 2"/>
          <p:cNvSpPr>
            <a:spLocks noGrp="1"/>
          </p:cNvSpPr>
          <p:nvPr>
            <p:ph idx="1"/>
          </p:nvPr>
        </p:nvSpPr>
        <p:spPr/>
        <p:txBody>
          <a:bodyPr>
            <a:normAutofit fontScale="92500" lnSpcReduction="20000"/>
          </a:bodyPr>
          <a:lstStyle/>
          <a:p>
            <a:r>
              <a:rPr lang="en-US" dirty="0"/>
              <a:t>Studies on the influence of the smoking status on IUI success rates are almost non-existent. It was shown that female smokers undergoing IUI</a:t>
            </a:r>
            <a:r>
              <a:rPr lang="en-US" dirty="0" smtClean="0"/>
              <a:t>–OS </a:t>
            </a:r>
            <a:r>
              <a:rPr lang="en-US" dirty="0"/>
              <a:t>need significantly more </a:t>
            </a:r>
            <a:r>
              <a:rPr lang="en-US" dirty="0" err="1"/>
              <a:t>gonadotrophins</a:t>
            </a:r>
            <a:r>
              <a:rPr lang="en-US" dirty="0"/>
              <a:t> than non-smokers in order to achieve a comparable clinical pregnancy rate (</a:t>
            </a:r>
            <a:r>
              <a:rPr lang="en-US" dirty="0" err="1"/>
              <a:t>Farhi</a:t>
            </a:r>
            <a:r>
              <a:rPr lang="en-US" dirty="0"/>
              <a:t> and </a:t>
            </a:r>
            <a:r>
              <a:rPr lang="en-US" dirty="0" err="1"/>
              <a:t>Orvieto</a:t>
            </a:r>
            <a:r>
              <a:rPr lang="en-US" dirty="0"/>
              <a:t>, 2009). </a:t>
            </a:r>
          </a:p>
          <a:p>
            <a:r>
              <a:rPr lang="en-US" dirty="0"/>
              <a:t>However, smoking was not significantly associated with a chance of </a:t>
            </a:r>
            <a:r>
              <a:rPr lang="en-US" dirty="0" smtClean="0"/>
              <a:t>becoming </a:t>
            </a:r>
            <a:r>
              <a:rPr lang="en-US" dirty="0"/>
              <a:t>pregnant after secondary analyses of data from a prospective, randomized, multi-center ‘Assessment of Multiple Intrauterine Gestations from Ovarian Stimulation’ (AMIGOS) clinical trial (Hansen et al., 2016). However, focus would need to be placed on obstetrical and perinatal outcome because of the detrimental effects of smoking. </a:t>
            </a:r>
          </a:p>
          <a:p>
            <a:endParaRPr lang="en-US" dirty="0"/>
          </a:p>
          <a:p>
            <a:endParaRPr lang="en-US" dirty="0"/>
          </a:p>
        </p:txBody>
      </p:sp>
    </p:spTree>
    <p:extLst>
      <p:ext uri="{BB962C8B-B14F-4D97-AF65-F5344CB8AC3E}">
        <p14:creationId xmlns:p14="http://schemas.microsoft.com/office/powerpoint/2010/main" val="36414741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20-08-05 at 12.54.05.png"/>
          <p:cNvPicPr>
            <a:picLocks noGrp="1" noChangeAspect="1"/>
          </p:cNvPicPr>
          <p:nvPr>
            <p:ph idx="1"/>
          </p:nvPr>
        </p:nvPicPr>
        <p:blipFill>
          <a:blip r:embed="rId2" cstate="email">
            <a:extLst>
              <a:ext uri="{28A0092B-C50C-407E-A947-70E740481C1C}">
                <a14:useLocalDpi xmlns:a14="http://schemas.microsoft.com/office/drawing/2010/main" val="0"/>
              </a:ext>
            </a:extLst>
          </a:blip>
          <a:srcRect t="5583" b="5583"/>
          <a:stretch>
            <a:fillRect/>
          </a:stretch>
        </p:blipFill>
        <p:spPr>
          <a:xfrm>
            <a:off x="0" y="0"/>
            <a:ext cx="9143999" cy="6858000"/>
          </a:xfrm>
        </p:spPr>
      </p:pic>
    </p:spTree>
    <p:extLst>
      <p:ext uri="{BB962C8B-B14F-4D97-AF65-F5344CB8AC3E}">
        <p14:creationId xmlns:p14="http://schemas.microsoft.com/office/powerpoint/2010/main" val="26467224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1821</TotalTime>
  <Words>11115</Words>
  <Application>Microsoft Office PowerPoint</Application>
  <PresentationFormat>On-screen Show (4:3)</PresentationFormat>
  <Paragraphs>503</Paragraphs>
  <Slides>140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140</vt:i4>
      </vt:variant>
    </vt:vector>
  </HeadingPairs>
  <TitlesOfParts>
    <vt:vector size="149" baseType="lpstr">
      <vt:lpstr>AdvOT041ce648.B</vt:lpstr>
      <vt:lpstr>Arial</vt:lpstr>
      <vt:lpstr>Gotham Medium</vt:lpstr>
      <vt:lpstr>News Gothic MT</vt:lpstr>
      <vt:lpstr>新細明體</vt:lpstr>
      <vt:lpstr>Times New Roman</vt:lpstr>
      <vt:lpstr>Wingdings</vt:lpstr>
      <vt:lpstr>Wingdings 2</vt:lpstr>
      <vt:lpstr>Breeze</vt:lpstr>
      <vt:lpstr>IUI Review and Systematic Assessment</vt:lpstr>
      <vt:lpstr>PowerPoint Presentation</vt:lpstr>
      <vt:lpstr>Introduction </vt:lpstr>
      <vt:lpstr>The rationale of IUI</vt:lpstr>
      <vt:lpstr>PowerPoint Presentation</vt:lpstr>
      <vt:lpstr>PowerPoint Presentation</vt:lpstr>
      <vt:lpstr>PowerPoint Presentation</vt:lpstr>
      <vt:lpstr>IUI in a historical perspective  </vt:lpstr>
      <vt:lpstr>IUI in a historical perspective </vt:lpstr>
      <vt:lpstr>PowerPoint Presentation</vt:lpstr>
      <vt:lpstr>PowerPoint Presentation</vt:lpstr>
      <vt:lpstr>PowerPoint Presentation</vt:lpstr>
      <vt:lpstr> Indications</vt:lpstr>
      <vt:lpstr>PowerPoint Presentation</vt:lpstr>
      <vt:lpstr>Globalization of IUI  </vt:lpstr>
      <vt:lpstr>Differences in multiple pregnancy rates</vt:lpstr>
      <vt:lpstr>Lack of registration </vt:lpstr>
      <vt:lpstr>PowerPoint Presentation</vt:lpstr>
      <vt:lpstr>PowerPoint Presentation</vt:lpstr>
      <vt:lpstr>Question 1: What are the indications for IUI versus intercourse or expectant management in infertile couples and when should treatment be initiated?</vt:lpstr>
      <vt:lpstr>Unexplained infertility and IUI  </vt:lpstr>
      <vt:lpstr>Male infertility and IUI  </vt:lpstr>
      <vt:lpstr>PowerPoint Presentation</vt:lpstr>
      <vt:lpstr>Cervical factor infertility and IUI  </vt:lpstr>
      <vt:lpstr>Research gaps  </vt:lpstr>
      <vt:lpstr>Question 2: When is OS required in an IUI cycle?  </vt:lpstr>
      <vt:lpstr>PowerPoint Presentation</vt:lpstr>
      <vt:lpstr>PowerPoint Presentation</vt:lpstr>
      <vt:lpstr>PowerPoint Presentation</vt:lpstr>
      <vt:lpstr>PowerPoint Presentation</vt:lpstr>
      <vt:lpstr>Research gaps  </vt:lpstr>
      <vt:lpstr>Question 3: What is the influence of sperm quality on IUI outcome? Can we define threshold levels for successful IUI?  </vt:lpstr>
      <vt:lpstr>PowerPoint Presentation</vt:lpstr>
      <vt:lpstr>Research gaps  </vt:lpstr>
      <vt:lpstr>Question 4: When is the best timing of insemination in an IUI cycle? What is the optimal method of timing in natural or stimulated IUI cycles? </vt:lpstr>
      <vt:lpstr>PowerPoint Presentation</vt:lpstr>
      <vt:lpstr>PowerPoint Presentation</vt:lpstr>
      <vt:lpstr>PowerPoint Presentation</vt:lpstr>
      <vt:lpstr>Question 5: What is the value of fallopian sperm perfusion compared to IUI? </vt:lpstr>
      <vt:lpstr>PowerPoint Presentation</vt:lpstr>
      <vt:lpstr>Question 6: What is the optimal number of inseminations per cycle?  </vt:lpstr>
      <vt:lpstr>PowerPoint Presentation</vt:lpstr>
      <vt:lpstr>PowerPoint Presentation</vt:lpstr>
      <vt:lpstr>Research gaps  </vt:lpstr>
      <vt:lpstr>Question 7: Is there a benefit of bed rest after IUI?  </vt:lpstr>
      <vt:lpstr>PowerPoint Presentation</vt:lpstr>
      <vt:lpstr>PowerPoint Presentation</vt:lpstr>
      <vt:lpstr>PowerPoint Presentation</vt:lpstr>
      <vt:lpstr>PowerPoint Presentation</vt:lpstr>
      <vt:lpstr>Question 8: What is the ultimate number of consecutive IUI cycles per couple/woman in which pregnancy rates still increase significantly?</vt:lpstr>
      <vt:lpstr>PowerPoint Presentation</vt:lpstr>
      <vt:lpstr>PowerPoint Presentation</vt:lpstr>
      <vt:lpstr>Research gaps</vt:lpstr>
      <vt:lpstr>Question 9: Which semen preparation technique used yields the best results (in terms of pregnancy rates) for IUI?</vt:lpstr>
      <vt:lpstr>PowerPoint Presentation</vt:lpstr>
      <vt:lpstr>PowerPoint Presentation</vt:lpstr>
      <vt:lpstr>PowerPoint Presentation</vt:lpstr>
      <vt:lpstr>Research gaps  </vt:lpstr>
      <vt:lpstr>Question 10: What is the cost-effectiveness of IUI versus IVF/ICSI?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gaps  </vt:lpstr>
      <vt:lpstr>Question 11: How can you prevent infections in an IUI laboratory? </vt:lpstr>
      <vt:lpstr>PowerPoint Presentation</vt:lpstr>
      <vt:lpstr>Research gaps  </vt:lpstr>
      <vt:lpstr>Question 12: How can you prevent multiple pregnancies and OHSS in an IUI programme?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13: Is there a different perinatal outcome for IUI pregnancies and how does this perinatal outcome differ from normal coitus and IVF/ICSI pregnancies?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prognostic factors influencing IUI  success  </vt:lpstr>
      <vt:lpstr>PowerPoint Presentation</vt:lpstr>
      <vt:lpstr>PowerPoint Presentation</vt:lpstr>
      <vt:lpstr>PowerPoint Presentation</vt:lpstr>
      <vt:lpstr>S/A</vt:lpstr>
      <vt:lpstr>ET</vt:lpstr>
      <vt:lpstr>PowerPoint Presentation</vt:lpstr>
      <vt:lpstr>BMI</vt:lpstr>
      <vt:lpstr>PowerPoint Presentation</vt:lpstr>
      <vt:lpstr>Smoking</vt:lpstr>
      <vt:lpstr>PowerPoint Presentation</vt:lpstr>
      <vt:lpstr>PowerPoint Presentation</vt:lpstr>
      <vt:lpstr>PowerPoint Presentation</vt:lpstr>
      <vt:lpstr>PowerPoint Presentation</vt:lpstr>
      <vt:lpstr>Complications of intrauterine insemination</vt:lpstr>
      <vt:lpstr>PowerPoint Presentation</vt:lpstr>
      <vt:lpstr>PowerPoint Presentation</vt:lpstr>
      <vt:lpstr>PowerPoint Presentation</vt:lpstr>
      <vt:lpstr>Prognostic factors for intrauterine insemination </vt:lpstr>
      <vt:lpstr>PowerPoint Presentation</vt:lpstr>
      <vt:lpstr>PowerPoint Presentation</vt:lpstr>
      <vt:lpstr>PowerPoint Presentation</vt:lpstr>
      <vt:lpstr>WHO 2010</vt:lpstr>
      <vt:lpstr>WHO 2010</vt:lpstr>
      <vt:lpstr>Normal values from WHO manuals, editions 2- 4 and lower reference limits from new 5th WHO manual (2010)</vt:lpstr>
      <vt:lpstr>For the diagnosis of male subfertility, the total motile sperm count (TMSC) can be calculated from the semen analysis: volume (ml) × concentration (10*6/ml) × progressive motility (%)</vt:lpstr>
      <vt:lpstr>Sperm preparation </vt:lpstr>
      <vt:lpstr>Simple wash</vt:lpstr>
      <vt:lpstr>Swim up method</vt:lpstr>
      <vt:lpstr>Gradient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IUI</dc:title>
  <dc:creator>PEGAH</dc:creator>
  <cp:lastModifiedBy>parsnovin</cp:lastModifiedBy>
  <cp:revision>113</cp:revision>
  <dcterms:created xsi:type="dcterms:W3CDTF">2020-08-05T06:44:18Z</dcterms:created>
  <dcterms:modified xsi:type="dcterms:W3CDTF">2020-08-10T17:44:11Z</dcterms:modified>
</cp:coreProperties>
</file>