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14"/>
  </p:notesMasterIdLst>
  <p:sldIdLst>
    <p:sldId id="256" r:id="rId2"/>
    <p:sldId id="257" r:id="rId3"/>
    <p:sldId id="268" r:id="rId4"/>
    <p:sldId id="338" r:id="rId5"/>
    <p:sldId id="339" r:id="rId6"/>
    <p:sldId id="340" r:id="rId7"/>
    <p:sldId id="269" r:id="rId8"/>
    <p:sldId id="334" r:id="rId9"/>
    <p:sldId id="280" r:id="rId10"/>
    <p:sldId id="281" r:id="rId11"/>
    <p:sldId id="282" r:id="rId12"/>
    <p:sldId id="283" r:id="rId13"/>
    <p:sldId id="284" r:id="rId14"/>
    <p:sldId id="285" r:id="rId15"/>
    <p:sldId id="286" r:id="rId16"/>
    <p:sldId id="287" r:id="rId17"/>
    <p:sldId id="288" r:id="rId18"/>
    <p:sldId id="289" r:id="rId19"/>
    <p:sldId id="290" r:id="rId20"/>
    <p:sldId id="363" r:id="rId21"/>
    <p:sldId id="364" r:id="rId22"/>
    <p:sldId id="365" r:id="rId23"/>
    <p:sldId id="291" r:id="rId24"/>
    <p:sldId id="292" r:id="rId25"/>
    <p:sldId id="293" r:id="rId26"/>
    <p:sldId id="294" r:id="rId27"/>
    <p:sldId id="295" r:id="rId28"/>
    <p:sldId id="335" r:id="rId29"/>
    <p:sldId id="296" r:id="rId30"/>
    <p:sldId id="297" r:id="rId31"/>
    <p:sldId id="298" r:id="rId32"/>
    <p:sldId id="299" r:id="rId33"/>
    <p:sldId id="361" r:id="rId34"/>
    <p:sldId id="300" r:id="rId35"/>
    <p:sldId id="359" r:id="rId36"/>
    <p:sldId id="342" r:id="rId37"/>
    <p:sldId id="343" r:id="rId38"/>
    <p:sldId id="301" r:id="rId39"/>
    <p:sldId id="302" r:id="rId40"/>
    <p:sldId id="303" r:id="rId41"/>
    <p:sldId id="337" r:id="rId42"/>
    <p:sldId id="304" r:id="rId43"/>
    <p:sldId id="305" r:id="rId44"/>
    <p:sldId id="306" r:id="rId45"/>
    <p:sldId id="307" r:id="rId46"/>
    <p:sldId id="344" r:id="rId47"/>
    <p:sldId id="345" r:id="rId48"/>
    <p:sldId id="308" r:id="rId49"/>
    <p:sldId id="309" r:id="rId50"/>
    <p:sldId id="310" r:id="rId51"/>
    <p:sldId id="311" r:id="rId52"/>
    <p:sldId id="346" r:id="rId53"/>
    <p:sldId id="376" r:id="rId54"/>
    <p:sldId id="312" r:id="rId55"/>
    <p:sldId id="313" r:id="rId56"/>
    <p:sldId id="314" r:id="rId57"/>
    <p:sldId id="315" r:id="rId58"/>
    <p:sldId id="316" r:id="rId59"/>
    <p:sldId id="317" r:id="rId60"/>
    <p:sldId id="318" r:id="rId61"/>
    <p:sldId id="319" r:id="rId62"/>
    <p:sldId id="320" r:id="rId63"/>
    <p:sldId id="321" r:id="rId64"/>
    <p:sldId id="322" r:id="rId65"/>
    <p:sldId id="357" r:id="rId66"/>
    <p:sldId id="358" r:id="rId67"/>
    <p:sldId id="375" r:id="rId68"/>
    <p:sldId id="373" r:id="rId69"/>
    <p:sldId id="323" r:id="rId70"/>
    <p:sldId id="324" r:id="rId71"/>
    <p:sldId id="325" r:id="rId72"/>
    <p:sldId id="326" r:id="rId73"/>
    <p:sldId id="327" r:id="rId74"/>
    <p:sldId id="328" r:id="rId75"/>
    <p:sldId id="329" r:id="rId76"/>
    <p:sldId id="330" r:id="rId77"/>
    <p:sldId id="331" r:id="rId78"/>
    <p:sldId id="332" r:id="rId79"/>
    <p:sldId id="370" r:id="rId80"/>
    <p:sldId id="371" r:id="rId81"/>
    <p:sldId id="372" r:id="rId82"/>
    <p:sldId id="333" r:id="rId83"/>
    <p:sldId id="366" r:id="rId84"/>
    <p:sldId id="367" r:id="rId85"/>
    <p:sldId id="368" r:id="rId86"/>
    <p:sldId id="369" r:id="rId87"/>
    <p:sldId id="347" r:id="rId88"/>
    <p:sldId id="348" r:id="rId89"/>
    <p:sldId id="349" r:id="rId90"/>
    <p:sldId id="350" r:id="rId91"/>
    <p:sldId id="351" r:id="rId92"/>
    <p:sldId id="352" r:id="rId93"/>
    <p:sldId id="354" r:id="rId94"/>
    <p:sldId id="355" r:id="rId95"/>
    <p:sldId id="377" r:id="rId96"/>
    <p:sldId id="378" r:id="rId97"/>
    <p:sldId id="379" r:id="rId98"/>
    <p:sldId id="380" r:id="rId99"/>
    <p:sldId id="381" r:id="rId100"/>
    <p:sldId id="382" r:id="rId101"/>
    <p:sldId id="383" r:id="rId102"/>
    <p:sldId id="384" r:id="rId103"/>
    <p:sldId id="385" r:id="rId104"/>
    <p:sldId id="387" r:id="rId105"/>
    <p:sldId id="388" r:id="rId106"/>
    <p:sldId id="386" r:id="rId107"/>
    <p:sldId id="389" r:id="rId108"/>
    <p:sldId id="390" r:id="rId109"/>
    <p:sldId id="391" r:id="rId110"/>
    <p:sldId id="392" r:id="rId111"/>
    <p:sldId id="393" r:id="rId112"/>
    <p:sldId id="356" r:id="rId1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6" d="100"/>
          <a:sy n="56" d="100"/>
        </p:scale>
        <p:origin x="-131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942A8A-22C3-4D25-9A23-D50718840E24}" type="datetimeFigureOut">
              <a:rPr lang="en-US" smtClean="0"/>
              <a:pPr/>
              <a:t>5/20/2021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91FC8-B0B0-4262-96B6-AD240A681A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a-IR" dirty="0" smtClean="0"/>
              <a:t>	</a:t>
            </a:r>
            <a:endParaRPr lang="en-US" dirty="0"/>
          </a:p>
        </p:txBody>
      </p:sp>
      <p:sp>
        <p:nvSpPr>
          <p:cNvPr id="4" name="Slide Number Placeholder 3"/>
          <p:cNvSpPr>
            <a:spLocks noGrp="1"/>
          </p:cNvSpPr>
          <p:nvPr>
            <p:ph type="sldNum" sz="quarter" idx="10"/>
          </p:nvPr>
        </p:nvSpPr>
        <p:spPr/>
        <p:txBody>
          <a:bodyPr/>
          <a:lstStyle/>
          <a:p>
            <a:fld id="{25591FC8-B0B0-4262-96B6-AD240A681AC2}"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926015C-51B4-412D-A5CB-7EAA02963531}" type="datetimeFigureOut">
              <a:rPr lang="en-US" smtClean="0"/>
              <a:pPr/>
              <a:t>5/20/2021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B2E1096-6A2D-458C-BC8D-7809014EDD2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26015C-51B4-412D-A5CB-7EAA02963531}"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E1096-6A2D-458C-BC8D-7809014EDD2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26015C-51B4-412D-A5CB-7EAA02963531}"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E1096-6A2D-458C-BC8D-7809014EDD2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26015C-51B4-412D-A5CB-7EAA02963531}"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E1096-6A2D-458C-BC8D-7809014EDD2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926015C-51B4-412D-A5CB-7EAA02963531}"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2E1096-6A2D-458C-BC8D-7809014EDD2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26015C-51B4-412D-A5CB-7EAA02963531}"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E1096-6A2D-458C-BC8D-7809014EDD2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926015C-51B4-412D-A5CB-7EAA02963531}" type="datetimeFigureOut">
              <a:rPr lang="en-US" smtClean="0"/>
              <a:pPr/>
              <a:t>5/20/2021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2E1096-6A2D-458C-BC8D-7809014EDD2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926015C-51B4-412D-A5CB-7EAA02963531}" type="datetimeFigureOut">
              <a:rPr lang="en-US" smtClean="0"/>
              <a:pPr/>
              <a:t>5/20/2021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2E1096-6A2D-458C-BC8D-7809014EDD2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6015C-51B4-412D-A5CB-7EAA02963531}" type="datetimeFigureOut">
              <a:rPr lang="en-US" smtClean="0"/>
              <a:pPr/>
              <a:t>5/20/2021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2E1096-6A2D-458C-BC8D-7809014EDD2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926015C-51B4-412D-A5CB-7EAA02963531}"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2E1096-6A2D-458C-BC8D-7809014EDD2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926015C-51B4-412D-A5CB-7EAA02963531}"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B2E1096-6A2D-458C-BC8D-7809014EDD2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926015C-51B4-412D-A5CB-7EAA02963531}" type="datetimeFigureOut">
              <a:rPr lang="en-US" smtClean="0"/>
              <a:pPr/>
              <a:t>5/20/2021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B2E1096-6A2D-458C-BC8D-7809014EDD2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357298"/>
            <a:ext cx="7851648" cy="1828800"/>
          </a:xfrm>
        </p:spPr>
        <p:txBody>
          <a:bodyPr>
            <a:normAutofit/>
          </a:bodyPr>
          <a:lstStyle/>
          <a:p>
            <a:r>
              <a:rPr lang="en-US" sz="4800" dirty="0" smtClean="0"/>
              <a:t>Intrauterine growth restriction</a:t>
            </a:r>
            <a:endParaRPr lang="en-US" sz="48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428604"/>
            <a:ext cx="8229600" cy="1143000"/>
          </a:xfrm>
        </p:spPr>
        <p:txBody>
          <a:bodyPr/>
          <a:lstStyle/>
          <a:p>
            <a:r>
              <a:rPr lang="en-GB" b="1" dirty="0" smtClean="0"/>
              <a:t>Determining the cause</a:t>
            </a:r>
            <a:r>
              <a:rPr lang="en-GB" dirty="0" smtClean="0"/>
              <a:t> </a:t>
            </a:r>
            <a:endParaRPr lang="en-US" dirty="0"/>
          </a:p>
        </p:txBody>
      </p:sp>
      <p:sp>
        <p:nvSpPr>
          <p:cNvPr id="3" name="Content Placeholder 2"/>
          <p:cNvSpPr>
            <a:spLocks noGrp="1"/>
          </p:cNvSpPr>
          <p:nvPr>
            <p:ph idx="1"/>
          </p:nvPr>
        </p:nvSpPr>
        <p:spPr>
          <a:xfrm>
            <a:off x="428596" y="1857364"/>
            <a:ext cx="8229600" cy="4603434"/>
          </a:xfrm>
        </p:spPr>
        <p:txBody>
          <a:bodyPr>
            <a:normAutofit lnSpcReduction="10000"/>
          </a:bodyPr>
          <a:lstStyle/>
          <a:p>
            <a:r>
              <a:rPr lang="en-GB" dirty="0" smtClean="0"/>
              <a:t>●</a:t>
            </a:r>
            <a:r>
              <a:rPr lang="en-GB" b="1" dirty="0" err="1" smtClean="0"/>
              <a:t>Fetal</a:t>
            </a:r>
            <a:r>
              <a:rPr lang="en-GB" b="1" dirty="0" smtClean="0"/>
              <a:t> survey </a:t>
            </a:r>
            <a:r>
              <a:rPr lang="en-GB" dirty="0" smtClean="0"/>
              <a:t>– A detailed </a:t>
            </a:r>
            <a:r>
              <a:rPr lang="en-GB" dirty="0" err="1" smtClean="0"/>
              <a:t>fetal</a:t>
            </a:r>
            <a:r>
              <a:rPr lang="en-GB" dirty="0" smtClean="0"/>
              <a:t> anatomic survey should be performed in all cases since approximately 10 percent of FGR is accompanied by congenital anomalies </a:t>
            </a:r>
            <a:r>
              <a:rPr lang="fa-IR" dirty="0" smtClean="0"/>
              <a:t> </a:t>
            </a:r>
            <a:r>
              <a:rPr lang="en-GB" dirty="0" smtClean="0"/>
              <a:t>and 20 to 60 percent of malformed infants are small for gestational age </a:t>
            </a:r>
            <a:r>
              <a:rPr lang="fa-IR" dirty="0" smtClean="0"/>
              <a:t> </a:t>
            </a:r>
            <a:r>
              <a:rPr lang="en-GB" dirty="0" smtClean="0"/>
              <a:t>.</a:t>
            </a:r>
            <a:endParaRPr lang="fa-IR" dirty="0" smtClean="0"/>
          </a:p>
          <a:p>
            <a:r>
              <a:rPr lang="en-GB" dirty="0" smtClean="0"/>
              <a:t> Anomalies associated with FGR include </a:t>
            </a:r>
          </a:p>
          <a:p>
            <a:pPr marL="514350" indent="-514350">
              <a:buFont typeface="+mj-lt"/>
              <a:buAutoNum type="alphaUcPeriod"/>
            </a:pPr>
            <a:r>
              <a:rPr lang="en-GB" dirty="0" err="1" smtClean="0"/>
              <a:t>omphalocele</a:t>
            </a:r>
            <a:r>
              <a:rPr lang="en-GB" dirty="0" smtClean="0"/>
              <a:t>, </a:t>
            </a:r>
          </a:p>
          <a:p>
            <a:pPr marL="514350" indent="-514350">
              <a:buFont typeface="+mj-lt"/>
              <a:buAutoNum type="alphaUcPeriod"/>
            </a:pPr>
            <a:r>
              <a:rPr lang="en-GB" dirty="0" err="1" smtClean="0"/>
              <a:t>gastroschisis</a:t>
            </a:r>
            <a:r>
              <a:rPr lang="en-GB" dirty="0" smtClean="0"/>
              <a:t>, </a:t>
            </a:r>
          </a:p>
          <a:p>
            <a:pPr marL="514350" indent="-514350">
              <a:buFont typeface="+mj-lt"/>
              <a:buAutoNum type="alphaUcPeriod"/>
            </a:pPr>
            <a:r>
              <a:rPr lang="en-GB" dirty="0" smtClean="0"/>
              <a:t>diaphragmatic hernia, </a:t>
            </a:r>
          </a:p>
          <a:p>
            <a:pPr marL="514350" indent="-514350">
              <a:buFont typeface="+mj-lt"/>
              <a:buAutoNum type="alphaUcPeriod"/>
            </a:pPr>
            <a:r>
              <a:rPr lang="en-GB" dirty="0" smtClean="0"/>
              <a:t>skeletal dysplasia, and</a:t>
            </a:r>
          </a:p>
          <a:p>
            <a:pPr marL="514350" indent="-514350">
              <a:buFont typeface="+mj-lt"/>
              <a:buAutoNum type="alphaUcPeriod"/>
            </a:pPr>
            <a:r>
              <a:rPr lang="en-GB" dirty="0" smtClean="0"/>
              <a:t> some congenital heart defects.</a:t>
            </a:r>
            <a:endParaRPr lang="en-US" dirty="0" smtClean="0"/>
          </a:p>
          <a:p>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9) خانمی 35 ساله  </a:t>
            </a:r>
            <a:r>
              <a:rPr lang="en-US" dirty="0" smtClean="0"/>
              <a:t> G2P1</a:t>
            </a:r>
            <a:r>
              <a:rPr lang="fa-IR" dirty="0" smtClean="0"/>
              <a:t>سن حاملگی 13 هفته مراجعه کرده است .حاملگی اول در سن حاملگی 37 هفته و 6 روز به دنبال پارگی کیسه اب زایمان کرده است و حاصل آن نوزاد با وزن 2250 بوده است.</a:t>
            </a:r>
          </a:p>
          <a:p>
            <a:pPr algn="r" rtl="1"/>
            <a:r>
              <a:rPr lang="fa-IR" dirty="0" smtClean="0"/>
              <a:t>در بررسی سونوگرافی</a:t>
            </a:r>
            <a:r>
              <a:rPr lang="en-US" dirty="0" smtClean="0"/>
              <a:t> </a:t>
            </a:r>
            <a:r>
              <a:rPr lang="fa-IR" dirty="0" smtClean="0"/>
              <a:t> غربالگری.عدد </a:t>
            </a:r>
            <a:r>
              <a:rPr lang="en-US" dirty="0" smtClean="0"/>
              <a:t>NT;2 </a:t>
            </a:r>
            <a:r>
              <a:rPr lang="fa-IR" dirty="0" smtClean="0"/>
              <a:t>و در رنج نرمال گزارش شده است.</a:t>
            </a:r>
          </a:p>
          <a:p>
            <a:pPr algn="r" rtl="1"/>
            <a:r>
              <a:rPr lang="fa-IR" dirty="0" smtClean="0"/>
              <a:t>در بررسی داپلر شرایین رحمی ناچ دوطرفه دیده می شود.</a:t>
            </a:r>
          </a:p>
          <a:p>
            <a:pPr algn="r" rtl="1"/>
            <a:r>
              <a:rPr lang="fa-IR" dirty="0" smtClean="0"/>
              <a:t>چه توصیه ای دارید؟</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10) خانمی 42 ساله با سن حاملگی 26 هفته و 4 روز بر اساس سونوی اوایل مراجعه کرده است.</a:t>
            </a:r>
          </a:p>
          <a:p>
            <a:pPr algn="r" rtl="1"/>
            <a:r>
              <a:rPr lang="fa-IR" dirty="0" smtClean="0"/>
              <a:t>در بررسی فوندال حدود 22 هفته به دست میخورد.</a:t>
            </a:r>
          </a:p>
          <a:p>
            <a:pPr algn="r" rtl="1"/>
            <a:r>
              <a:rPr lang="fa-IR" dirty="0" smtClean="0"/>
              <a:t>در بررسی ییومتری  سن حاملگی حدود 22هفته و 5 روز و میزان A</a:t>
            </a:r>
            <a:r>
              <a:rPr lang="en-US" dirty="0" smtClean="0"/>
              <a:t>C </a:t>
            </a:r>
            <a:r>
              <a:rPr lang="fa-IR" dirty="0" smtClean="0"/>
              <a:t>حدود 23هفته است.</a:t>
            </a:r>
          </a:p>
          <a:p>
            <a:pPr algn="r" rtl="1"/>
            <a:r>
              <a:rPr lang="fa-IR" dirty="0" smtClean="0"/>
              <a:t>در بررسی داپلر جریان شریان نافی  و داکتوس موج زیر دیده میشود.</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descr="20210517_161313.jpg"/>
          <p:cNvPicPr>
            <a:picLocks noGrp="1" noChangeAspect="1"/>
          </p:cNvPicPr>
          <p:nvPr>
            <p:ph sz="quarter" idx="2"/>
          </p:nvPr>
        </p:nvPicPr>
        <p:blipFill>
          <a:blip r:embed="rId2"/>
          <a:stretch>
            <a:fillRect/>
          </a:stretch>
        </p:blipFill>
        <p:spPr>
          <a:xfrm>
            <a:off x="788656" y="857232"/>
            <a:ext cx="3377275" cy="5503881"/>
          </a:xfrm>
        </p:spPr>
      </p:pic>
      <p:pic>
        <p:nvPicPr>
          <p:cNvPr id="8" name="Content Placeholder 7" descr="20210517_161239.jpg"/>
          <p:cNvPicPr>
            <a:picLocks noGrp="1" noChangeAspect="1"/>
          </p:cNvPicPr>
          <p:nvPr>
            <p:ph sz="quarter" idx="4"/>
          </p:nvPr>
        </p:nvPicPr>
        <p:blipFill>
          <a:blip r:embed="rId3"/>
          <a:stretch>
            <a:fillRect/>
          </a:stretch>
        </p:blipFill>
        <p:spPr>
          <a:xfrm>
            <a:off x="4937125" y="857232"/>
            <a:ext cx="3457575" cy="5429287"/>
          </a:xfr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اقدامات و توصیه های لازم چیست؟</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11) در مریض قبلی اگر در بررسی داپلر بعدی موج داکتوس به صورت زیر دیده شود اقدام لازم چه میباشد؟</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descr="20210517_161225.jpg"/>
          <p:cNvPicPr>
            <a:picLocks noGrp="1" noChangeAspect="1"/>
          </p:cNvPicPr>
          <p:nvPr>
            <p:ph sz="quarter" idx="2"/>
          </p:nvPr>
        </p:nvPicPr>
        <p:blipFill>
          <a:blip r:embed="rId2"/>
          <a:stretch>
            <a:fillRect/>
          </a:stretch>
        </p:blipFill>
        <p:spPr>
          <a:xfrm>
            <a:off x="928662" y="3143248"/>
            <a:ext cx="7171555" cy="2533650"/>
          </a:xfrm>
        </p:spPr>
      </p:pic>
      <p:sp>
        <p:nvSpPr>
          <p:cNvPr id="6" name="Content Placeholder 5"/>
          <p:cNvSpPr>
            <a:spLocks noGrp="1"/>
          </p:cNvSpPr>
          <p:nvPr>
            <p:ph sz="quarter" idx="4"/>
          </p:nvPr>
        </p:nvSpPr>
        <p:spPr>
          <a:xfrm>
            <a:off x="500034" y="1428736"/>
            <a:ext cx="8256617" cy="1785950"/>
          </a:xfrm>
        </p:spPr>
        <p:txBody>
          <a:bodyPr/>
          <a:lstStyle/>
          <a:p>
            <a:pPr algn="r" rtl="1"/>
            <a:r>
              <a:rPr lang="fa-IR" dirty="0" smtClean="0"/>
              <a:t>11) در مریض قبلی اگر در بررسی داپلر بعدی موج داکتوس به صورت زیر دیده شود اقدام لازم چه میباشد؟</a:t>
            </a:r>
            <a:endParaRPr lang="en-US" dirty="0" smtClean="0"/>
          </a:p>
          <a:p>
            <a:pPr algn="r" rtl="1"/>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12) خانمی 28 ساله </a:t>
            </a:r>
            <a:r>
              <a:rPr lang="en-US" dirty="0" smtClean="0"/>
              <a:t>G2P1</a:t>
            </a:r>
            <a:r>
              <a:rPr lang="fa-IR" dirty="0" smtClean="0"/>
              <a:t> با سن حاملگی 37 هفته و 2 روز در بررسی سونوگرافی وزن جنین در صدک 7 درصد محاسبه شده است</a:t>
            </a:r>
          </a:p>
          <a:p>
            <a:pPr algn="r" rtl="1"/>
            <a:r>
              <a:rPr lang="fa-IR" dirty="0" smtClean="0"/>
              <a:t>در بررسی </a:t>
            </a:r>
            <a:r>
              <a:rPr lang="en-US" dirty="0" smtClean="0"/>
              <a:t>BPP</a:t>
            </a:r>
            <a:r>
              <a:rPr lang="fa-IR" dirty="0" smtClean="0"/>
              <a:t>نرمال است.</a:t>
            </a:r>
          </a:p>
          <a:p>
            <a:pPr algn="r" rtl="1"/>
            <a:r>
              <a:rPr lang="fa-IR" dirty="0" smtClean="0"/>
              <a:t>در بررسی ها داپلر شریان نافی و </a:t>
            </a:r>
            <a:r>
              <a:rPr lang="en-US" dirty="0" smtClean="0"/>
              <a:t>MCA</a:t>
            </a:r>
            <a:r>
              <a:rPr lang="fa-IR" dirty="0" smtClean="0"/>
              <a:t> و رحمی نرمال است.</a:t>
            </a:r>
          </a:p>
          <a:p>
            <a:pPr algn="r" rtl="1"/>
            <a:r>
              <a:rPr lang="fa-IR" dirty="0" smtClean="0"/>
              <a:t>میزان مایع نرمال است.</a:t>
            </a:r>
          </a:p>
          <a:p>
            <a:pPr algn="r" rtl="1"/>
            <a:r>
              <a:rPr lang="fa-IR" dirty="0" smtClean="0"/>
              <a:t>توصیه لازم چه میباشد و زمان مناسب ختم حاملگی؟</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13) خانمی 20 ساله حاملگی اول با سن حاملگی 37 هفته و 1 روز که در بررسی ها صدک وزن 6 درصد دارد.</a:t>
            </a:r>
          </a:p>
          <a:p>
            <a:pPr algn="r" rtl="1"/>
            <a:r>
              <a:rPr lang="fa-IR" dirty="0" smtClean="0"/>
              <a:t>در بررسی داپلر شریان نافی و </a:t>
            </a:r>
            <a:r>
              <a:rPr lang="en-US" dirty="0" smtClean="0"/>
              <a:t>MCA</a:t>
            </a:r>
            <a:r>
              <a:rPr lang="fa-IR" dirty="0" smtClean="0"/>
              <a:t> نرمال است.</a:t>
            </a:r>
          </a:p>
          <a:p>
            <a:pPr algn="r" rtl="1"/>
            <a:r>
              <a:rPr lang="fa-IR" dirty="0" smtClean="0"/>
              <a:t>در بررسی شریان رحمی ناچ دوطرفه و افزایش در </a:t>
            </a:r>
            <a:r>
              <a:rPr lang="en-US" dirty="0" smtClean="0"/>
              <a:t>Pi</a:t>
            </a:r>
            <a:r>
              <a:rPr lang="fa-IR" dirty="0" smtClean="0"/>
              <a:t>دیده میشود.</a:t>
            </a:r>
          </a:p>
          <a:p>
            <a:pPr algn="r" rtl="1"/>
            <a:r>
              <a:rPr lang="fa-IR" dirty="0" smtClean="0"/>
              <a:t>توصیه های لازم چه میباشد؟</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14) خانمی 32 ساله حاملگی اول با سن حاملگی 32 هفته با سونوگرافی بیومتری که سن حاملگی بر اساس پارامترها حدود 29 هفته تخمین زده شده مراجعه کرده است.</a:t>
            </a:r>
          </a:p>
          <a:p>
            <a:pPr algn="r" rtl="1"/>
            <a:r>
              <a:rPr lang="fa-IR" dirty="0" smtClean="0"/>
              <a:t>در بررسی ها داپلر شریان نافی ابسنت دیده میشه</a:t>
            </a:r>
          </a:p>
          <a:p>
            <a:pPr algn="r" rtl="1"/>
            <a:r>
              <a:rPr lang="fa-IR" dirty="0" smtClean="0"/>
              <a:t>میزان مایع نرمال است.</a:t>
            </a:r>
            <a:r>
              <a:rPr lang="en-US" dirty="0" smtClean="0"/>
              <a:t>BPP</a:t>
            </a:r>
            <a:r>
              <a:rPr lang="fa-IR" dirty="0" smtClean="0"/>
              <a:t>نرمال است.</a:t>
            </a:r>
          </a:p>
          <a:p>
            <a:pPr algn="r" rtl="1"/>
            <a:r>
              <a:rPr lang="fa-IR" dirty="0" smtClean="0"/>
              <a:t>توصیه بعدی چیست؟</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درادامه بررسی مریض قبلی درخواست موج داکتوس میشه که در  بررسی  داپلر موج داکتوس ونوزوس &gt; </a:t>
            </a:r>
            <a:r>
              <a:rPr lang="en-US" dirty="0" smtClean="0"/>
              <a:t>P95 </a:t>
            </a:r>
            <a:r>
              <a:rPr lang="fa-IR" dirty="0" smtClean="0"/>
              <a:t>دیده میشود.</a:t>
            </a:r>
          </a:p>
          <a:p>
            <a:pPr algn="r" rtl="1"/>
            <a:r>
              <a:rPr lang="fa-IR" dirty="0" smtClean="0"/>
              <a:t>توصیه واقدام لازم؟</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472" y="2000240"/>
            <a:ext cx="7972452" cy="4389120"/>
          </a:xfrm>
        </p:spPr>
        <p:txBody>
          <a:bodyPr/>
          <a:lstStyle/>
          <a:p>
            <a:r>
              <a:rPr lang="en-GB" dirty="0" smtClean="0"/>
              <a:t>A </a:t>
            </a:r>
            <a:r>
              <a:rPr lang="en-GB" dirty="0" err="1" smtClean="0"/>
              <a:t>fetal</a:t>
            </a:r>
            <a:r>
              <a:rPr lang="en-GB" dirty="0" smtClean="0"/>
              <a:t> echocardiogram is indicated if results of an expert  ultrasound examination suggest any uncertainty that the heart is normal.</a:t>
            </a:r>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15) خانمی 44 ساله </a:t>
            </a:r>
            <a:r>
              <a:rPr lang="en-US" dirty="0" smtClean="0"/>
              <a:t> G3P2L2  </a:t>
            </a:r>
            <a:r>
              <a:rPr lang="fa-IR" dirty="0" smtClean="0"/>
              <a:t>با سن حاملگی 34 هفته و 3 روز که در بررسی های سونوگرافیک صدک وزن 4 درصد دارد .</a:t>
            </a:r>
          </a:p>
          <a:p>
            <a:pPr algn="r" rtl="1"/>
            <a:r>
              <a:rPr lang="fa-IR" dirty="0" smtClean="0"/>
              <a:t>در بررسی داپلرها</a:t>
            </a:r>
          </a:p>
          <a:p>
            <a:pPr algn="r" rtl="1"/>
            <a:r>
              <a:rPr lang="fa-IR" dirty="0" smtClean="0"/>
              <a:t>داپلر</a:t>
            </a:r>
            <a:r>
              <a:rPr lang="en-US" dirty="0" smtClean="0"/>
              <a:t>PI</a:t>
            </a:r>
            <a:r>
              <a:rPr lang="fa-IR" dirty="0" smtClean="0"/>
              <a:t> شریان نافی &gt;95 </a:t>
            </a:r>
            <a:r>
              <a:rPr lang="en-US" dirty="0" err="1" smtClean="0"/>
              <a:t>th</a:t>
            </a:r>
            <a:endParaRPr lang="en-US" dirty="0" smtClean="0"/>
          </a:p>
          <a:p>
            <a:pPr algn="r" rtl="1"/>
            <a:r>
              <a:rPr lang="fa-IR" dirty="0" smtClean="0"/>
              <a:t> و </a:t>
            </a:r>
            <a:r>
              <a:rPr lang="en-US" dirty="0" smtClean="0"/>
              <a:t>CPR&lt;5</a:t>
            </a:r>
            <a:r>
              <a:rPr lang="en-US" baseline="30000" dirty="0" smtClean="0"/>
              <a:t>th</a:t>
            </a:r>
            <a:endParaRPr lang="en-US" dirty="0" smtClean="0"/>
          </a:p>
          <a:p>
            <a:pPr algn="r" rtl="1"/>
            <a:r>
              <a:rPr lang="fa-IR" dirty="0" smtClean="0"/>
              <a:t> </a:t>
            </a:r>
            <a:r>
              <a:rPr lang="fa-IR" dirty="0" smtClean="0"/>
              <a:t>چه اقدامی میتوان انجام داد؟</a:t>
            </a:r>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210520_184849.jpg"/>
          <p:cNvPicPr>
            <a:picLocks noGrp="1" noChangeAspect="1"/>
          </p:cNvPicPr>
          <p:nvPr>
            <p:ph idx="1"/>
          </p:nvPr>
        </p:nvPicPr>
        <p:blipFill>
          <a:blip r:embed="rId2"/>
          <a:stretch>
            <a:fillRect/>
          </a:stretch>
        </p:blipFill>
        <p:spPr>
          <a:xfrm>
            <a:off x="928662" y="642918"/>
            <a:ext cx="7358114" cy="5506263"/>
          </a:xfr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rysanthemum.jpg"/>
          <p:cNvPicPr>
            <a:picLocks noGrp="1" noChangeAspect="1"/>
          </p:cNvPicPr>
          <p:nvPr>
            <p:ph idx="1"/>
          </p:nvPr>
        </p:nvPicPr>
        <p:blipFill>
          <a:blip r:embed="rId2"/>
          <a:stretch>
            <a:fillRect/>
          </a:stretch>
        </p:blipFill>
        <p:spPr>
          <a:xfrm>
            <a:off x="0" y="0"/>
            <a:ext cx="9144000" cy="714377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428604"/>
            <a:ext cx="8229600" cy="1143000"/>
          </a:xfrm>
        </p:spPr>
        <p:txBody>
          <a:bodyPr/>
          <a:lstStyle/>
          <a:p>
            <a:r>
              <a:rPr lang="en-GB" b="1" dirty="0" err="1" smtClean="0"/>
              <a:t>Fetal</a:t>
            </a:r>
            <a:r>
              <a:rPr lang="en-GB" b="1" dirty="0" smtClean="0"/>
              <a:t> genetic studies:</a:t>
            </a:r>
            <a:endParaRPr lang="en-US" dirty="0"/>
          </a:p>
        </p:txBody>
      </p:sp>
      <p:sp>
        <p:nvSpPr>
          <p:cNvPr id="3" name="Content Placeholder 2"/>
          <p:cNvSpPr>
            <a:spLocks noGrp="1"/>
          </p:cNvSpPr>
          <p:nvPr>
            <p:ph idx="1"/>
          </p:nvPr>
        </p:nvSpPr>
        <p:spPr>
          <a:xfrm>
            <a:off x="214282" y="1928802"/>
            <a:ext cx="8658196" cy="4752988"/>
          </a:xfrm>
        </p:spPr>
        <p:txBody>
          <a:bodyPr>
            <a:normAutofit/>
          </a:bodyPr>
          <a:lstStyle/>
          <a:p>
            <a:r>
              <a:rPr lang="en-GB" dirty="0" smtClean="0"/>
              <a:t>●</a:t>
            </a:r>
            <a:r>
              <a:rPr lang="en-GB" b="1" dirty="0" smtClean="0"/>
              <a:t> </a:t>
            </a:r>
            <a:r>
              <a:rPr lang="en-GB" dirty="0" smtClean="0"/>
              <a:t>– </a:t>
            </a:r>
            <a:r>
              <a:rPr lang="en-GB" dirty="0" err="1" smtClean="0"/>
              <a:t>Fetal</a:t>
            </a:r>
            <a:r>
              <a:rPr lang="en-GB" dirty="0" smtClean="0"/>
              <a:t> genetic studies are indicated in any of the following settings because of the increased risk of an abnormality:</a:t>
            </a:r>
            <a:endParaRPr lang="en-US" dirty="0" smtClean="0"/>
          </a:p>
          <a:p>
            <a:r>
              <a:rPr lang="en-GB" dirty="0" smtClean="0"/>
              <a:t>•Early (&lt;24 weeks), (&lt;5</a:t>
            </a:r>
            <a:r>
              <a:rPr lang="en-GB" baseline="30000" dirty="0" smtClean="0"/>
              <a:t>th</a:t>
            </a:r>
            <a:r>
              <a:rPr lang="en-GB" dirty="0" smtClean="0"/>
              <a:t> percentile), symmetrical FGR.</a:t>
            </a:r>
            <a:endParaRPr lang="en-US" dirty="0" smtClean="0"/>
          </a:p>
          <a:p>
            <a:r>
              <a:rPr lang="en-GB" dirty="0" smtClean="0"/>
              <a:t>•Major </a:t>
            </a:r>
            <a:r>
              <a:rPr lang="en-GB" dirty="0" err="1" smtClean="0"/>
              <a:t>fetal</a:t>
            </a:r>
            <a:r>
              <a:rPr lang="en-GB" dirty="0" smtClean="0"/>
              <a:t> structural abnormalities.</a:t>
            </a:r>
            <a:endParaRPr lang="en-US" dirty="0" smtClean="0"/>
          </a:p>
          <a:p>
            <a:r>
              <a:rPr lang="en-GB" dirty="0" smtClean="0"/>
              <a:t>•No structural abnormalities but presence of soft ultrasound markers associated with an increased risk of </a:t>
            </a:r>
            <a:r>
              <a:rPr lang="en-GB" dirty="0" err="1" smtClean="0"/>
              <a:t>aneuploidy</a:t>
            </a:r>
            <a:r>
              <a:rPr lang="en-GB" dirty="0" smtClean="0"/>
              <a:t>, such as thickened </a:t>
            </a:r>
            <a:r>
              <a:rPr lang="en-GB" dirty="0" err="1" smtClean="0"/>
              <a:t>nuchal</a:t>
            </a:r>
            <a:r>
              <a:rPr lang="en-GB" dirty="0" smtClean="0"/>
              <a:t> fold/choroid plexus cyst and abnormal hand positioning.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42910" y="1935480"/>
            <a:ext cx="7572428" cy="4389120"/>
          </a:xfrm>
        </p:spPr>
        <p:txBody>
          <a:bodyPr/>
          <a:lstStyle/>
          <a:p>
            <a:r>
              <a:rPr lang="en-GB" dirty="0" smtClean="0"/>
              <a:t>Ultrasound examination has high sensitivity for identifying </a:t>
            </a:r>
            <a:r>
              <a:rPr lang="en-GB" dirty="0" err="1" smtClean="0"/>
              <a:t>trisomy</a:t>
            </a:r>
            <a:r>
              <a:rPr lang="en-GB" dirty="0" smtClean="0"/>
              <a:t> 18, as high as 100 percent, when performed by an experienced </a:t>
            </a:r>
            <a:r>
              <a:rPr lang="en-GB" dirty="0" err="1" smtClean="0"/>
              <a:t>ultrasonographer</a:t>
            </a:r>
            <a:r>
              <a:rPr lang="en-GB" dirty="0" smtClean="0"/>
              <a:t> at 19 to 20 weeks of gestation in a </a:t>
            </a:r>
            <a:r>
              <a:rPr lang="en-GB" dirty="0" err="1" smtClean="0"/>
              <a:t>fetus</a:t>
            </a:r>
            <a:r>
              <a:rPr lang="en-GB" dirty="0" smtClean="0"/>
              <a:t> with multiple structural anomalies characteristic of the syndrome.</a:t>
            </a:r>
            <a:endParaRPr lang="fa-IR"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14348" y="1935480"/>
            <a:ext cx="7715304" cy="4636792"/>
          </a:xfrm>
        </p:spPr>
        <p:txBody>
          <a:bodyPr/>
          <a:lstStyle/>
          <a:p>
            <a:r>
              <a:rPr lang="en-GB" dirty="0" smtClean="0"/>
              <a:t>Although the finding of symmetrical FGR prior to 24 weeks of gestation is associated with a high risk of </a:t>
            </a:r>
            <a:r>
              <a:rPr lang="en-GB" dirty="0" err="1" smtClean="0"/>
              <a:t>aneuploidy</a:t>
            </a:r>
            <a:r>
              <a:rPr lang="en-GB" dirty="0" smtClean="0"/>
              <a:t>, this is no longer the case later in gestation. After 24 weeks, the author does not screen for </a:t>
            </a:r>
            <a:r>
              <a:rPr lang="en-GB" dirty="0" err="1" smtClean="0"/>
              <a:t>fetal</a:t>
            </a:r>
            <a:r>
              <a:rPr lang="en-GB" dirty="0" smtClean="0"/>
              <a:t> genetic abnormalities if anatomy is normal and FGR is asymmetric since the yield would be low, the </a:t>
            </a:r>
            <a:r>
              <a:rPr lang="en-GB" dirty="0" err="1" smtClean="0"/>
              <a:t>etiology</a:t>
            </a:r>
            <a:r>
              <a:rPr lang="en-GB" dirty="0" smtClean="0"/>
              <a:t> is most likely a maternal or placental disorder, and pregnancy termination is generally not an option.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8596" y="1676384"/>
            <a:ext cx="8229600" cy="5181616"/>
          </a:xfrm>
        </p:spPr>
        <p:txBody>
          <a:bodyPr>
            <a:normAutofit/>
          </a:bodyPr>
          <a:lstStyle/>
          <a:p>
            <a:r>
              <a:rPr lang="en-GB" dirty="0" smtClean="0"/>
              <a:t>●</a:t>
            </a:r>
            <a:r>
              <a:rPr lang="en-GB" b="1" dirty="0" smtClean="0"/>
              <a:t>Work-up for infection </a:t>
            </a:r>
            <a:r>
              <a:rPr lang="en-GB" dirty="0" smtClean="0"/>
              <a:t>– When infection is suspected clinically because of maternal history, physical examination or </a:t>
            </a:r>
            <a:r>
              <a:rPr lang="en-GB" dirty="0" err="1" smtClean="0"/>
              <a:t>fetal</a:t>
            </a:r>
            <a:r>
              <a:rPr lang="en-GB" dirty="0" smtClean="0"/>
              <a:t> ultrasound findings, maternal serum should be examined for </a:t>
            </a:r>
            <a:r>
              <a:rPr lang="en-GB" dirty="0" err="1" smtClean="0"/>
              <a:t>seropositivity</a:t>
            </a:r>
            <a:r>
              <a:rPr lang="en-GB" dirty="0" smtClean="0"/>
              <a:t> (and evidence of acute infection if positive). </a:t>
            </a:r>
            <a:endParaRPr lang="fa-IR" dirty="0" smtClean="0"/>
          </a:p>
          <a:p>
            <a:r>
              <a:rPr lang="en-GB" dirty="0" smtClean="0"/>
              <a:t>Infections associated with FGR include cytomegalovirus, toxoplasmosis, rubella, and </a:t>
            </a:r>
            <a:r>
              <a:rPr lang="en-GB" dirty="0" err="1" smtClean="0"/>
              <a:t>varicella</a:t>
            </a:r>
            <a:r>
              <a:rPr lang="en-GB" dirty="0" smtClean="0"/>
              <a:t>. Amniotic fluid DNA testing can also be performed for specific infections, when indicated by the clinical setting.</a:t>
            </a:r>
            <a:endParaRPr lang="fa-I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643182"/>
            <a:ext cx="8229600" cy="3681418"/>
          </a:xfrm>
        </p:spPr>
        <p:txBody>
          <a:bodyPr/>
          <a:lstStyle/>
          <a:p>
            <a:r>
              <a:rPr lang="en-GB" dirty="0" smtClean="0"/>
              <a:t> </a:t>
            </a:r>
            <a:r>
              <a:rPr lang="en-GB" dirty="0" err="1" smtClean="0"/>
              <a:t>Sonographic</a:t>
            </a:r>
            <a:r>
              <a:rPr lang="en-GB" dirty="0" smtClean="0"/>
              <a:t> markers for </a:t>
            </a:r>
            <a:r>
              <a:rPr lang="en-GB" dirty="0" err="1" smtClean="0"/>
              <a:t>fetal</a:t>
            </a:r>
            <a:r>
              <a:rPr lang="en-GB" dirty="0" smtClean="0"/>
              <a:t> infection are often nonspecific, but include </a:t>
            </a:r>
            <a:r>
              <a:rPr lang="en-GB" dirty="0" err="1" smtClean="0"/>
              <a:t>echogenicity</a:t>
            </a:r>
            <a:r>
              <a:rPr lang="en-GB" dirty="0" smtClean="0"/>
              <a:t> and calcification of the brain and/or liver, and </a:t>
            </a:r>
            <a:r>
              <a:rPr lang="en-GB" dirty="0" err="1" smtClean="0"/>
              <a:t>hydrops</a:t>
            </a:r>
            <a:r>
              <a:rPr lang="en-GB" dirty="0" smtClean="0"/>
              <a:t>.</a:t>
            </a:r>
            <a:endParaRPr lang="en-US" dirty="0" smtClean="0"/>
          </a:p>
          <a:p>
            <a:r>
              <a:rPr lang="en-GB" dirty="0" smtClean="0"/>
              <a:t>Malaria in pregnancy can also cause FGR.</a:t>
            </a: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Assessment for inherited </a:t>
            </a:r>
            <a:r>
              <a:rPr lang="en-GB" dirty="0" err="1" smtClean="0"/>
              <a:t>thrombophilic</a:t>
            </a:r>
            <a:r>
              <a:rPr lang="en-GB" dirty="0" smtClean="0"/>
              <a:t> disorders is not recommended, as evidence for an association between the inherited </a:t>
            </a:r>
            <a:r>
              <a:rPr lang="en-GB" dirty="0" err="1" smtClean="0"/>
              <a:t>thrombophilias</a:t>
            </a:r>
            <a:r>
              <a:rPr lang="en-GB" dirty="0" smtClean="0"/>
              <a:t> and FGR is weak </a:t>
            </a:r>
            <a:r>
              <a:rPr lang="fa-IR" dirty="0" smtClean="0"/>
              <a:t>.</a:t>
            </a:r>
          </a:p>
          <a:p>
            <a:r>
              <a:rPr lang="en-GB" dirty="0" smtClean="0"/>
              <a:t> However, </a:t>
            </a:r>
            <a:r>
              <a:rPr lang="en-GB" dirty="0" err="1" smtClean="0"/>
              <a:t>antiphospholipid</a:t>
            </a:r>
            <a:r>
              <a:rPr lang="en-GB" dirty="0" smtClean="0"/>
              <a:t> syndrome, an acquired </a:t>
            </a:r>
            <a:r>
              <a:rPr lang="en-GB" dirty="0" err="1" smtClean="0"/>
              <a:t>thrombophilia</a:t>
            </a:r>
            <a:r>
              <a:rPr lang="en-GB" dirty="0" smtClean="0"/>
              <a:t>, is clearly associated with FGR.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00108"/>
            <a:ext cx="8229600" cy="1143000"/>
          </a:xfrm>
        </p:spPr>
        <p:txBody>
          <a:bodyPr/>
          <a:lstStyle/>
          <a:p>
            <a:r>
              <a:rPr lang="en-GB" b="1" dirty="0" smtClean="0"/>
              <a:t>PREGNANCY MANAGEMENT</a:t>
            </a:r>
            <a:r>
              <a:rPr lang="en-GB" dirty="0" smtClean="0"/>
              <a:t> </a:t>
            </a:r>
            <a:endParaRPr lang="en-US" dirty="0"/>
          </a:p>
        </p:txBody>
      </p:sp>
      <p:sp>
        <p:nvSpPr>
          <p:cNvPr id="3" name="Content Placeholder 2"/>
          <p:cNvSpPr>
            <a:spLocks noGrp="1"/>
          </p:cNvSpPr>
          <p:nvPr>
            <p:ph idx="1"/>
          </p:nvPr>
        </p:nvSpPr>
        <p:spPr>
          <a:xfrm>
            <a:off x="428596" y="2928934"/>
            <a:ext cx="8229600" cy="4395798"/>
          </a:xfrm>
        </p:spPr>
        <p:txBody>
          <a:bodyPr>
            <a:normAutofit/>
          </a:bodyPr>
          <a:lstStyle/>
          <a:p>
            <a:r>
              <a:rPr lang="en-GB" dirty="0" smtClean="0"/>
              <a:t>The following discussion applies to pregnancy management of FGR in structurally and chromosomally normal </a:t>
            </a:r>
            <a:r>
              <a:rPr lang="en-GB" dirty="0" err="1" smtClean="0"/>
              <a:t>fetuses</a:t>
            </a:r>
            <a:r>
              <a:rPr lang="en-GB" dirty="0" smtClean="0"/>
              <a:t>. Most of these cases are caused by </a:t>
            </a:r>
            <a:r>
              <a:rPr lang="en-GB" dirty="0" err="1" smtClean="0"/>
              <a:t>uteroplacental</a:t>
            </a:r>
            <a:r>
              <a:rPr lang="en-GB" dirty="0" smtClean="0"/>
              <a:t> insufficiency. </a:t>
            </a: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57298"/>
            <a:ext cx="8229600" cy="4967302"/>
          </a:xfrm>
        </p:spPr>
        <p:txBody>
          <a:bodyPr/>
          <a:lstStyle/>
          <a:p>
            <a:r>
              <a:rPr lang="en-GB" dirty="0" smtClean="0"/>
              <a:t>Serial ultrasound evaluation of</a:t>
            </a:r>
          </a:p>
          <a:p>
            <a:r>
              <a:rPr lang="en-GB" dirty="0" smtClean="0"/>
              <a:t> (1) </a:t>
            </a:r>
            <a:r>
              <a:rPr lang="en-GB" dirty="0" err="1" smtClean="0"/>
              <a:t>fetal</a:t>
            </a:r>
            <a:r>
              <a:rPr lang="en-GB" dirty="0" smtClean="0"/>
              <a:t> growth velocity </a:t>
            </a:r>
            <a:r>
              <a:rPr lang="en-US" dirty="0" smtClean="0"/>
              <a:t>,</a:t>
            </a:r>
          </a:p>
          <a:p>
            <a:r>
              <a:rPr lang="en-GB" dirty="0" smtClean="0"/>
              <a:t>(2) </a:t>
            </a:r>
            <a:r>
              <a:rPr lang="en-GB" dirty="0" err="1" smtClean="0"/>
              <a:t>fetalbehavior</a:t>
            </a:r>
            <a:r>
              <a:rPr lang="en-GB" dirty="0" smtClean="0"/>
              <a:t> (biophysical profile [BPP]), and </a:t>
            </a:r>
          </a:p>
          <a:p>
            <a:r>
              <a:rPr lang="en-GB" dirty="0" smtClean="0"/>
              <a:t>(3) impedance to blood flow in </a:t>
            </a:r>
            <a:r>
              <a:rPr lang="en-GB" dirty="0" err="1" smtClean="0"/>
              <a:t>fetal</a:t>
            </a:r>
            <a:r>
              <a:rPr lang="en-GB" dirty="0" smtClean="0"/>
              <a:t> arterial and venous vessels (Doppler </a:t>
            </a:r>
            <a:r>
              <a:rPr lang="en-GB" dirty="0" err="1" smtClean="0"/>
              <a:t>velocimetry</a:t>
            </a:r>
            <a:r>
              <a:rPr lang="en-GB" dirty="0" smtClean="0"/>
              <a:t>) represent the key elements of </a:t>
            </a:r>
            <a:r>
              <a:rPr lang="en-GB" dirty="0" err="1" smtClean="0"/>
              <a:t>fetal</a:t>
            </a:r>
            <a:r>
              <a:rPr lang="en-GB" dirty="0" smtClean="0"/>
              <a:t> assessment and guide pregnancy management decisions. </a:t>
            </a:r>
          </a:p>
          <a:p>
            <a:r>
              <a:rPr lang="en-GB" dirty="0" smtClean="0"/>
              <a:t>The purpose is to identify those </a:t>
            </a:r>
            <a:r>
              <a:rPr lang="en-GB" dirty="0" err="1" smtClean="0"/>
              <a:t>fetuses</a:t>
            </a:r>
            <a:r>
              <a:rPr lang="en-GB" dirty="0" smtClean="0"/>
              <a:t> that are at highest risk of in-</a:t>
            </a:r>
            <a:r>
              <a:rPr lang="en-GB" dirty="0" err="1" smtClean="0"/>
              <a:t>utero</a:t>
            </a:r>
            <a:r>
              <a:rPr lang="en-GB" dirty="0" smtClean="0"/>
              <a:t> demise and neonatal morbidity who may benefit from preterm delivery.</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8926" y="1071546"/>
            <a:ext cx="8229600" cy="1143000"/>
          </a:xfrm>
        </p:spPr>
        <p:txBody>
          <a:bodyPr>
            <a:normAutofit fontScale="90000"/>
          </a:bodyPr>
          <a:lstStyle/>
          <a:p>
            <a:r>
              <a:rPr lang="en-GB" b="1" dirty="0" smtClean="0"/>
              <a:t>DEFINITIONS</a:t>
            </a:r>
            <a:r>
              <a:rPr lang="en-US" b="1" dirty="0" smtClean="0"/>
              <a:t/>
            </a:r>
            <a:br>
              <a:rPr lang="en-US" b="1" dirty="0" smtClean="0"/>
            </a:br>
            <a:endParaRPr lang="en-US" dirty="0"/>
          </a:p>
        </p:txBody>
      </p:sp>
      <p:sp>
        <p:nvSpPr>
          <p:cNvPr id="3" name="Content Placeholder 2"/>
          <p:cNvSpPr>
            <a:spLocks noGrp="1"/>
          </p:cNvSpPr>
          <p:nvPr>
            <p:ph idx="1"/>
          </p:nvPr>
        </p:nvSpPr>
        <p:spPr>
          <a:xfrm>
            <a:off x="285720" y="1714488"/>
            <a:ext cx="8401080" cy="4752988"/>
          </a:xfrm>
        </p:spPr>
        <p:txBody>
          <a:bodyPr>
            <a:normAutofit/>
          </a:bodyPr>
          <a:lstStyle/>
          <a:p>
            <a:r>
              <a:rPr lang="en-GB" dirty="0" err="1" smtClean="0"/>
              <a:t>Fetal</a:t>
            </a:r>
            <a:r>
              <a:rPr lang="en-GB" dirty="0" smtClean="0"/>
              <a:t> growth restriction is a major cause of </a:t>
            </a:r>
            <a:r>
              <a:rPr lang="en-GB" dirty="0" err="1" smtClean="0"/>
              <a:t>perinatal</a:t>
            </a:r>
            <a:r>
              <a:rPr lang="en-GB" dirty="0" smtClean="0"/>
              <a:t> morbidity and mortality and may be associated with long-term consequences for the infant</a:t>
            </a:r>
            <a:r>
              <a:rPr lang="fa-IR" dirty="0" smtClean="0"/>
              <a:t>.</a:t>
            </a:r>
            <a:endParaRPr lang="en-US" dirty="0" smtClean="0"/>
          </a:p>
          <a:p>
            <a:r>
              <a:rPr lang="en-GB" i="1" dirty="0" smtClean="0"/>
              <a:t>Intrauterine growth restriction </a:t>
            </a:r>
            <a:r>
              <a:rPr lang="en-GB" dirty="0" smtClean="0"/>
              <a:t>(IUGR) is defined as the failure of the </a:t>
            </a:r>
            <a:r>
              <a:rPr lang="en-GB" dirty="0" err="1" smtClean="0"/>
              <a:t>fetus</a:t>
            </a:r>
            <a:r>
              <a:rPr lang="en-GB" dirty="0" smtClean="0"/>
              <a:t> to achieve its genetic growth potential in </a:t>
            </a:r>
            <a:r>
              <a:rPr lang="en-GB" dirty="0" err="1" smtClean="0"/>
              <a:t>utero</a:t>
            </a:r>
            <a:r>
              <a:rPr lang="en-GB" dirty="0" smtClean="0"/>
              <a:t> and implies that one or more of the pathological processes described below are limiting </a:t>
            </a:r>
            <a:r>
              <a:rPr lang="en-GB" dirty="0" err="1" smtClean="0"/>
              <a:t>fetal</a:t>
            </a:r>
            <a:r>
              <a:rPr lang="en-GB" dirty="0" smtClean="0"/>
              <a:t> growth.</a:t>
            </a:r>
          </a:p>
          <a:p>
            <a:r>
              <a:rPr lang="en-GB" dirty="0" smtClean="0"/>
              <a:t>In contrast, </a:t>
            </a:r>
            <a:r>
              <a:rPr lang="en-GB" i="1" dirty="0" smtClean="0"/>
              <a:t>small for gestational age </a:t>
            </a:r>
            <a:r>
              <a:rPr lang="en-GB" dirty="0" smtClean="0"/>
              <a:t>(SGA) is defined as a </a:t>
            </a:r>
            <a:r>
              <a:rPr lang="en-GB" dirty="0" err="1" smtClean="0"/>
              <a:t>fetus</a:t>
            </a:r>
            <a:r>
              <a:rPr lang="en-GB" dirty="0" smtClean="0"/>
              <a:t> or baby with growth parameters below a defined </a:t>
            </a:r>
            <a:r>
              <a:rPr lang="en-GB" dirty="0" err="1" smtClean="0"/>
              <a:t>centile</a:t>
            </a:r>
            <a:r>
              <a:rPr lang="en-GB" dirty="0" smtClean="0"/>
              <a:t> for gestational age (usually the 10th </a:t>
            </a:r>
            <a:r>
              <a:rPr lang="en-GB" dirty="0" err="1" smtClean="0"/>
              <a:t>centile</a:t>
            </a:r>
            <a:r>
              <a:rPr lang="fa-IR" dirty="0" smtClean="0"/>
              <a:t>(</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descr="MehrsysMedicalLibrary_202142018598.png"/>
          <p:cNvPicPr>
            <a:picLocks noGrp="1" noChangeAspect="1"/>
          </p:cNvPicPr>
          <p:nvPr>
            <p:ph sz="quarter" idx="2"/>
          </p:nvPr>
        </p:nvPicPr>
        <p:blipFill>
          <a:blip r:embed="rId2"/>
          <a:stretch>
            <a:fillRect/>
          </a:stretch>
        </p:blipFill>
        <p:spPr>
          <a:xfrm>
            <a:off x="500034" y="2071678"/>
            <a:ext cx="8215370" cy="4500594"/>
          </a:xfrm>
        </p:spPr>
      </p:pic>
      <p:sp>
        <p:nvSpPr>
          <p:cNvPr id="6" name="Content Placeholder 5"/>
          <p:cNvSpPr>
            <a:spLocks noGrp="1"/>
          </p:cNvSpPr>
          <p:nvPr>
            <p:ph sz="quarter" idx="4"/>
          </p:nvPr>
        </p:nvSpPr>
        <p:spPr>
          <a:xfrm>
            <a:off x="285720" y="1142984"/>
            <a:ext cx="8858280" cy="3845720"/>
          </a:xfrm>
        </p:spPr>
        <p:txBody>
          <a:bodyPr/>
          <a:lstStyle/>
          <a:p>
            <a:r>
              <a:rPr lang="en-GB" sz="3200" dirty="0" smtClean="0"/>
              <a:t>Schematic Presentation of the </a:t>
            </a:r>
            <a:r>
              <a:rPr lang="en-GB" sz="3200" dirty="0" err="1" smtClean="0"/>
              <a:t>Fetal</a:t>
            </a:r>
            <a:r>
              <a:rPr lang="en-GB" sz="3200" dirty="0" smtClean="0"/>
              <a:t> Circulation.</a:t>
            </a:r>
            <a:endParaRPr lang="en-US" sz="3200"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GB" dirty="0" smtClean="0"/>
              <a:t>This figure illustrates the serial partitioning of nutrient- and oxygen-rich blood reaching the </a:t>
            </a:r>
            <a:r>
              <a:rPr lang="en-GB" dirty="0" err="1" smtClean="0"/>
              <a:t>fetus</a:t>
            </a:r>
            <a:r>
              <a:rPr lang="en-GB" dirty="0" smtClean="0"/>
              <a:t> via the umbilical vein. </a:t>
            </a:r>
            <a:endParaRPr lang="en-GB" dirty="0" smtClean="0"/>
          </a:p>
          <a:p>
            <a:r>
              <a:rPr lang="en-GB" dirty="0" smtClean="0"/>
              <a:t>The </a:t>
            </a:r>
            <a:r>
              <a:rPr lang="en-GB" dirty="0" smtClean="0"/>
              <a:t>first partition at the level of the </a:t>
            </a:r>
            <a:r>
              <a:rPr lang="en-GB" dirty="0" err="1" smtClean="0"/>
              <a:t>ductus</a:t>
            </a:r>
            <a:r>
              <a:rPr lang="en-GB" dirty="0" smtClean="0"/>
              <a:t> </a:t>
            </a:r>
            <a:r>
              <a:rPr lang="en-GB" dirty="0" err="1" smtClean="0"/>
              <a:t>venosus</a:t>
            </a:r>
            <a:r>
              <a:rPr lang="en-GB" dirty="0" smtClean="0"/>
              <a:t> distributes the majority of umbilical venous blood to the liver. </a:t>
            </a:r>
            <a:endParaRPr lang="en-GB" dirty="0" smtClean="0"/>
          </a:p>
          <a:p>
            <a:r>
              <a:rPr lang="en-GB" dirty="0" smtClean="0"/>
              <a:t>Umbilical </a:t>
            </a:r>
            <a:r>
              <a:rPr lang="en-GB" dirty="0" smtClean="0"/>
              <a:t>venous blood that continues toward the heart is partitioned toward the left ventricle </a:t>
            </a:r>
            <a:r>
              <a:rPr lang="en-GB" i="1" dirty="0" smtClean="0"/>
              <a:t>(LV) </a:t>
            </a:r>
            <a:r>
              <a:rPr lang="en-GB" dirty="0" smtClean="0"/>
              <a:t>at the foramen </a:t>
            </a:r>
            <a:r>
              <a:rPr lang="en-GB" dirty="0" err="1" smtClean="0"/>
              <a:t>ovale</a:t>
            </a:r>
            <a:r>
              <a:rPr lang="en-GB" dirty="0" smtClean="0"/>
              <a:t>. </a:t>
            </a:r>
            <a:endParaRPr lang="en-GB" dirty="0" smtClean="0"/>
          </a:p>
          <a:p>
            <a:r>
              <a:rPr lang="en-GB" dirty="0" smtClean="0"/>
              <a:t>This </a:t>
            </a:r>
            <a:r>
              <a:rPr lang="en-GB" dirty="0" smtClean="0"/>
              <a:t>blood supplies the brain and upper part of the body via the </a:t>
            </a:r>
            <a:r>
              <a:rPr lang="en-GB" dirty="0" err="1" smtClean="0"/>
              <a:t>brachiocephalic</a:t>
            </a:r>
            <a:r>
              <a:rPr lang="en-GB" dirty="0" smtClean="0"/>
              <a:t> circulation and the myocardium via the coronary circulation</a:t>
            </a:r>
            <a:r>
              <a:rPr lang="en-GB" dirty="0" smtClean="0"/>
              <a:t>.</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GB" dirty="0" smtClean="0"/>
              <a:t> A minor proportion of blood from the right ventricle </a:t>
            </a:r>
            <a:r>
              <a:rPr lang="en-GB" i="1" dirty="0" smtClean="0"/>
              <a:t>(RV) </a:t>
            </a:r>
            <a:r>
              <a:rPr lang="en-GB" dirty="0" smtClean="0"/>
              <a:t>supplies the lungs, and the remainder continues through the </a:t>
            </a:r>
            <a:r>
              <a:rPr lang="en-GB" dirty="0" err="1" smtClean="0"/>
              <a:t>ductus</a:t>
            </a:r>
            <a:r>
              <a:rPr lang="en-GB" dirty="0" smtClean="0"/>
              <a:t> </a:t>
            </a:r>
            <a:r>
              <a:rPr lang="en-GB" dirty="0" err="1" smtClean="0"/>
              <a:t>arteriosus</a:t>
            </a:r>
            <a:r>
              <a:rPr lang="en-GB" dirty="0" smtClean="0"/>
              <a:t> toward the aorta.</a:t>
            </a:r>
          </a:p>
          <a:p>
            <a:r>
              <a:rPr lang="en-GB" dirty="0" smtClean="0"/>
              <a:t>At the aortic isthmus bloodstreams coming from the aorta are partitioned based on the relationship of blood flow resistance in the </a:t>
            </a:r>
            <a:r>
              <a:rPr lang="en-GB" dirty="0" err="1" smtClean="0"/>
              <a:t>brachiocephalic</a:t>
            </a:r>
            <a:r>
              <a:rPr lang="en-GB" dirty="0" smtClean="0"/>
              <a:t> and </a:t>
            </a:r>
            <a:r>
              <a:rPr lang="en-GB" dirty="0" err="1" smtClean="0"/>
              <a:t>subdiaphragmatic</a:t>
            </a:r>
            <a:r>
              <a:rPr lang="en-GB" dirty="0" smtClean="0"/>
              <a:t> circulations. </a:t>
            </a:r>
          </a:p>
          <a:p>
            <a:r>
              <a:rPr lang="en-GB" dirty="0" smtClean="0"/>
              <a:t>Although net forward flow is maintained under physiologic conditions, diastolic flow reversal occurs when </a:t>
            </a:r>
            <a:r>
              <a:rPr lang="en-GB" dirty="0" err="1" smtClean="0"/>
              <a:t>brachiocephalic</a:t>
            </a:r>
            <a:r>
              <a:rPr lang="en-GB" dirty="0" smtClean="0"/>
              <a:t> resistance falls and/or </a:t>
            </a:r>
            <a:r>
              <a:rPr lang="en-GB" dirty="0" err="1" smtClean="0"/>
              <a:t>subdiaphragmatic</a:t>
            </a:r>
            <a:r>
              <a:rPr lang="en-GB" dirty="0" smtClean="0"/>
              <a:t> (placental) resistance rises. </a:t>
            </a:r>
          </a:p>
          <a:p>
            <a:r>
              <a:rPr lang="en-GB" dirty="0" smtClean="0"/>
              <a:t>Finally, the major proportion of descending aortic blood is partitioned at the umbilical arteries to return to the placenta for respiratory and nutrient exchange.</a:t>
            </a:r>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571612"/>
            <a:ext cx="8229600" cy="1143000"/>
          </a:xfrm>
        </p:spPr>
        <p:txBody>
          <a:bodyPr>
            <a:normAutofit fontScale="90000"/>
          </a:bodyPr>
          <a:lstStyle/>
          <a:p>
            <a:r>
              <a:rPr lang="en-GB" sz="3600" dirty="0" smtClean="0"/>
              <a:t>The general sequence of Doppler and biophysical changes in FGR is:</a:t>
            </a:r>
            <a:r>
              <a:rPr lang="en-US" dirty="0" smtClean="0"/>
              <a:t/>
            </a:r>
            <a:br>
              <a:rPr lang="en-US" dirty="0" smtClean="0"/>
            </a:br>
            <a:endParaRPr lang="en-US" dirty="0"/>
          </a:p>
        </p:txBody>
      </p:sp>
      <p:sp>
        <p:nvSpPr>
          <p:cNvPr id="3" name="Content Placeholder 2"/>
          <p:cNvSpPr>
            <a:spLocks noGrp="1"/>
          </p:cNvSpPr>
          <p:nvPr>
            <p:ph idx="1"/>
          </p:nvPr>
        </p:nvSpPr>
        <p:spPr>
          <a:xfrm>
            <a:off x="500034" y="2468880"/>
            <a:ext cx="8229600" cy="4389120"/>
          </a:xfrm>
        </p:spPr>
        <p:txBody>
          <a:bodyPr/>
          <a:lstStyle/>
          <a:p>
            <a:r>
              <a:rPr lang="en-GB" dirty="0" smtClean="0"/>
              <a:t>●A reduction in umbilical venous flow is the initial hemodynamic change. Venous flow is redistributed away from the </a:t>
            </a:r>
            <a:r>
              <a:rPr lang="en-GB" dirty="0" err="1" smtClean="0"/>
              <a:t>fetal</a:t>
            </a:r>
            <a:r>
              <a:rPr lang="en-GB" dirty="0" smtClean="0"/>
              <a:t> liver and towards the heart. Liver size decreases, causing a lag in </a:t>
            </a:r>
            <a:r>
              <a:rPr lang="en-GB" dirty="0" err="1" smtClean="0"/>
              <a:t>fetal</a:t>
            </a:r>
            <a:r>
              <a:rPr lang="en-GB" dirty="0" smtClean="0"/>
              <a:t> abdominal circumference, which is the first biometric sign of FGR.</a:t>
            </a:r>
            <a:endParaRPr lang="en-US" dirty="0" smtClean="0"/>
          </a:p>
          <a:p>
            <a:r>
              <a:rPr lang="en-GB" dirty="0" smtClean="0"/>
              <a:t>●Umbilical artery Doppler index increases (diminished end-diastolic flow) due to increased resistance in the placental vasculature.</a:t>
            </a: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8596" y="2285992"/>
            <a:ext cx="8229600" cy="5538806"/>
          </a:xfrm>
        </p:spPr>
        <p:txBody>
          <a:bodyPr>
            <a:normAutofit/>
          </a:bodyPr>
          <a:lstStyle/>
          <a:p>
            <a:r>
              <a:rPr lang="en-GB" dirty="0" smtClean="0"/>
              <a:t>●Middle cerebral artery Doppler index decreases (increased end-diastolic flow), resulting in preferential perfusion of the brain (brain-sparing effect).</a:t>
            </a:r>
            <a:endParaRPr lang="en-US" dirty="0" smtClean="0"/>
          </a:p>
          <a:p>
            <a:r>
              <a:rPr lang="en-GB" dirty="0" smtClean="0"/>
              <a:t>●Increasing placental vascular resistance results in absent and then reversed end-diastolic flow in the umbilical artery..</a:t>
            </a:r>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GB" dirty="0" smtClean="0"/>
              <a:t>●As cardiac performance deteriorates due to chronic hypoxia and nutritional deprivation, absent or reversed end-diastolic flow in the </a:t>
            </a:r>
            <a:r>
              <a:rPr lang="en-GB" dirty="0" err="1" smtClean="0"/>
              <a:t>ductus</a:t>
            </a:r>
            <a:r>
              <a:rPr lang="en-GB" dirty="0" smtClean="0"/>
              <a:t> </a:t>
            </a:r>
            <a:r>
              <a:rPr lang="en-GB" dirty="0" err="1" smtClean="0"/>
              <a:t>venosus</a:t>
            </a:r>
            <a:r>
              <a:rPr lang="en-GB" dirty="0" smtClean="0"/>
              <a:t> and </a:t>
            </a:r>
            <a:r>
              <a:rPr lang="en-GB" dirty="0" err="1" smtClean="0"/>
              <a:t>pulsatile</a:t>
            </a:r>
            <a:r>
              <a:rPr lang="en-GB" dirty="0" smtClean="0"/>
              <a:t> umbilical venous flow may develop. These can be </a:t>
            </a:r>
            <a:r>
              <a:rPr lang="en-GB" dirty="0" err="1" smtClean="0"/>
              <a:t>preterminal</a:t>
            </a:r>
            <a:r>
              <a:rPr lang="en-GB" dirty="0" smtClean="0"/>
              <a:t> events.</a:t>
            </a:r>
            <a:endParaRPr lang="en-US" dirty="0" smtClean="0"/>
          </a:p>
          <a:p>
            <a:r>
              <a:rPr lang="en-GB" dirty="0" smtClean="0"/>
              <a:t>Near the end of this sequence, biophysical changes usually become apparent: The </a:t>
            </a:r>
            <a:r>
              <a:rPr lang="en-GB" dirty="0" err="1" smtClean="0"/>
              <a:t>nonstress</a:t>
            </a:r>
            <a:r>
              <a:rPr lang="en-GB" dirty="0" smtClean="0"/>
              <a:t> test becomes nonreactive, the BPP score falls, and late decelerations accompany contractions. </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8596" y="2468880"/>
            <a:ext cx="8229600" cy="4389120"/>
          </a:xfrm>
        </p:spPr>
        <p:txBody>
          <a:bodyPr/>
          <a:lstStyle/>
          <a:p>
            <a:r>
              <a:rPr lang="en-GB" dirty="0" smtClean="0"/>
              <a:t>However, the cardiovascular (Doppler) and </a:t>
            </a:r>
            <a:r>
              <a:rPr lang="en-GB" dirty="0" err="1" smtClean="0"/>
              <a:t>behavioral</a:t>
            </a:r>
            <a:r>
              <a:rPr lang="en-GB" dirty="0" smtClean="0"/>
              <a:t> (BPP) manifestations of </a:t>
            </a:r>
            <a:r>
              <a:rPr lang="en-GB" dirty="0" err="1" smtClean="0"/>
              <a:t>fetal</a:t>
            </a:r>
            <a:r>
              <a:rPr lang="en-GB" dirty="0" smtClean="0"/>
              <a:t> deterioration in FGR </a:t>
            </a:r>
            <a:r>
              <a:rPr lang="en-GB" dirty="0" err="1" smtClean="0"/>
              <a:t>fetuses</a:t>
            </a:r>
            <a:r>
              <a:rPr lang="en-GB" dirty="0" smtClean="0"/>
              <a:t> can occur largely independent of each other, resulting in discordant Doppler and BPP findings.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714356"/>
            <a:ext cx="8229600" cy="1143000"/>
          </a:xfrm>
        </p:spPr>
        <p:txBody>
          <a:bodyPr/>
          <a:lstStyle/>
          <a:p>
            <a:r>
              <a:rPr lang="en-GB" b="1" dirty="0" smtClean="0"/>
              <a:t>Ambulatory monitoring:</a:t>
            </a:r>
            <a:endParaRPr lang="en-US" dirty="0"/>
          </a:p>
        </p:txBody>
      </p:sp>
      <p:sp>
        <p:nvSpPr>
          <p:cNvPr id="3" name="Content Placeholder 2"/>
          <p:cNvSpPr>
            <a:spLocks noGrp="1"/>
          </p:cNvSpPr>
          <p:nvPr>
            <p:ph idx="1"/>
          </p:nvPr>
        </p:nvSpPr>
        <p:spPr>
          <a:xfrm>
            <a:off x="500034" y="2214554"/>
            <a:ext cx="8229600" cy="5467368"/>
          </a:xfrm>
        </p:spPr>
        <p:txBody>
          <a:bodyPr>
            <a:normAutofit/>
          </a:bodyPr>
          <a:lstStyle/>
          <a:p>
            <a:r>
              <a:rPr lang="en-GB" dirty="0" smtClean="0"/>
              <a:t> — Women with pregnancies complicated by FGR may maintain normal activities and are usually monitored as outpatients.</a:t>
            </a:r>
          </a:p>
          <a:p>
            <a:r>
              <a:rPr lang="en-GB" dirty="0" smtClean="0"/>
              <a:t> There are no data on which to base indications for hospitalization.</a:t>
            </a:r>
          </a:p>
          <a:p>
            <a:r>
              <a:rPr lang="en-GB" dirty="0" smtClean="0"/>
              <a:t> We and other experts consider hospitalization for selected women who need daily or more frequent maternal or </a:t>
            </a:r>
            <a:r>
              <a:rPr lang="en-GB" dirty="0" err="1" smtClean="0"/>
              <a:t>fetal</a:t>
            </a:r>
            <a:r>
              <a:rPr lang="en-GB" dirty="0" smtClean="0"/>
              <a:t> assessment (</a:t>
            </a:r>
            <a:r>
              <a:rPr lang="en-GB" dirty="0" err="1" smtClean="0"/>
              <a:t>eg</a:t>
            </a:r>
            <a:r>
              <a:rPr lang="en-GB" dirty="0" smtClean="0"/>
              <a:t>, daily BPP score because of reversed diastolic flow).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Hospitalization provides convenient access for daily </a:t>
            </a:r>
            <a:r>
              <a:rPr lang="en-GB" dirty="0" err="1" smtClean="0"/>
              <a:t>fetal</a:t>
            </a:r>
            <a:r>
              <a:rPr lang="en-GB" dirty="0" smtClean="0"/>
              <a:t> testing and allows prompt evaluation and intervention in the event of decreased </a:t>
            </a:r>
            <a:r>
              <a:rPr lang="en-GB" dirty="0" err="1" smtClean="0"/>
              <a:t>fetal</a:t>
            </a:r>
            <a:r>
              <a:rPr lang="en-GB" dirty="0" smtClean="0"/>
              <a:t> activity or other complications, but there is no evidence that hospitalization or bed rest improves </a:t>
            </a:r>
            <a:r>
              <a:rPr lang="en-GB" dirty="0" err="1" smtClean="0"/>
              <a:t>fetal</a:t>
            </a:r>
            <a:r>
              <a:rPr lang="en-GB" dirty="0" smtClean="0"/>
              <a:t> growth or outcome.</a:t>
            </a: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500042"/>
            <a:ext cx="8229600" cy="1143000"/>
          </a:xfrm>
        </p:spPr>
        <p:txBody>
          <a:bodyPr/>
          <a:lstStyle/>
          <a:p>
            <a:r>
              <a:rPr lang="en-GB" b="1" dirty="0" err="1" smtClean="0"/>
              <a:t>Fetal</a:t>
            </a:r>
            <a:r>
              <a:rPr lang="en-GB" b="1" dirty="0" smtClean="0"/>
              <a:t> weight assessment</a:t>
            </a:r>
            <a:r>
              <a:rPr lang="en-GB" dirty="0" smtClean="0"/>
              <a:t> </a:t>
            </a:r>
            <a:endParaRPr lang="en-US" dirty="0"/>
          </a:p>
        </p:txBody>
      </p:sp>
      <p:sp>
        <p:nvSpPr>
          <p:cNvPr id="3" name="Content Placeholder 2"/>
          <p:cNvSpPr>
            <a:spLocks noGrp="1"/>
          </p:cNvSpPr>
          <p:nvPr>
            <p:ph idx="1"/>
          </p:nvPr>
        </p:nvSpPr>
        <p:spPr>
          <a:xfrm>
            <a:off x="428596" y="2071678"/>
            <a:ext cx="8229600" cy="4389120"/>
          </a:xfrm>
        </p:spPr>
        <p:txBody>
          <a:bodyPr/>
          <a:lstStyle/>
          <a:p>
            <a:r>
              <a:rPr lang="en-GB" dirty="0" smtClean="0"/>
              <a:t>Serial sonograms are obtained at two- to four-week intervals to ascertain the growth velocity; the longer end of this range is appropriate for the </a:t>
            </a:r>
            <a:r>
              <a:rPr lang="en-GB" dirty="0" err="1" smtClean="0"/>
              <a:t>fetus</a:t>
            </a:r>
            <a:r>
              <a:rPr lang="en-GB" dirty="0" smtClean="0"/>
              <a:t> with mild FGR (</a:t>
            </a:r>
            <a:r>
              <a:rPr lang="en-GB" dirty="0" err="1" smtClean="0"/>
              <a:t>eg</a:t>
            </a:r>
            <a:r>
              <a:rPr lang="en-GB" dirty="0" smtClean="0"/>
              <a:t>, EFW near the 10</a:t>
            </a:r>
            <a:r>
              <a:rPr lang="en-GB" baseline="30000" dirty="0" smtClean="0"/>
              <a:t>th</a:t>
            </a:r>
            <a:r>
              <a:rPr lang="en-GB" dirty="0" smtClean="0"/>
              <a:t> percentile, normal amniotic fluid volume, normal Doppler findings),</a:t>
            </a:r>
          </a:p>
          <a:p>
            <a:r>
              <a:rPr lang="en-GB" dirty="0" smtClean="0"/>
              <a:t> with a shorter interval for the </a:t>
            </a:r>
            <a:r>
              <a:rPr lang="en-GB" dirty="0" err="1" smtClean="0"/>
              <a:t>fetus</a:t>
            </a:r>
            <a:r>
              <a:rPr lang="en-GB" dirty="0" smtClean="0"/>
              <a:t> with features of moderate or severe disease (</a:t>
            </a:r>
            <a:r>
              <a:rPr lang="en-GB" dirty="0" err="1" smtClean="0"/>
              <a:t>eg</a:t>
            </a:r>
            <a:r>
              <a:rPr lang="en-GB" dirty="0" smtClean="0"/>
              <a:t>, EFW ≤5</a:t>
            </a:r>
            <a:r>
              <a:rPr lang="en-GB" baseline="30000" dirty="0" smtClean="0"/>
              <a:t>th</a:t>
            </a:r>
            <a:r>
              <a:rPr lang="en-GB" dirty="0" smtClean="0"/>
              <a:t> percentile, </a:t>
            </a:r>
            <a:r>
              <a:rPr lang="en-GB" dirty="0" err="1" smtClean="0"/>
              <a:t>oligohydramnios</a:t>
            </a:r>
            <a:r>
              <a:rPr lang="en-GB" dirty="0" smtClean="0"/>
              <a:t>, abnormal Doppler findings).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These babies are usually small due to constitutional factors and are usually associated with normal placental function. </a:t>
            </a:r>
            <a:endParaRPr lang="fa-IR" dirty="0" smtClean="0"/>
          </a:p>
          <a:p>
            <a:r>
              <a:rPr lang="en-GB" dirty="0" smtClean="0"/>
              <a:t>There is considerable overlap between these two definitions: an IUGR baby is usually SGA, but not necessarily so and not all SGA babies are IUGR. A distinction between the two is important clinically as they have different causes and implications and often require different management.</a:t>
            </a:r>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8596" y="1643050"/>
            <a:ext cx="8229600" cy="4389120"/>
          </a:xfrm>
        </p:spPr>
        <p:txBody>
          <a:bodyPr>
            <a:normAutofit lnSpcReduction="10000"/>
          </a:bodyPr>
          <a:lstStyle/>
          <a:p>
            <a:r>
              <a:rPr lang="en-GB" dirty="0" smtClean="0"/>
              <a:t>We prefer the BPP as it evaluates both acute and chronic </a:t>
            </a:r>
            <a:r>
              <a:rPr lang="en-GB" dirty="0" err="1" smtClean="0"/>
              <a:t>fetal</a:t>
            </a:r>
            <a:r>
              <a:rPr lang="en-GB" dirty="0" smtClean="0"/>
              <a:t> physiologic parameters, is relatively easy to perform, and </a:t>
            </a:r>
            <a:r>
              <a:rPr lang="en-GB" dirty="0" err="1" smtClean="0"/>
              <a:t>fetal</a:t>
            </a:r>
            <a:r>
              <a:rPr lang="en-GB" dirty="0" smtClean="0"/>
              <a:t> death within one week of a normal test score is rare .</a:t>
            </a:r>
          </a:p>
          <a:p>
            <a:r>
              <a:rPr lang="en-GB" dirty="0" smtClean="0"/>
              <a:t> If the </a:t>
            </a:r>
            <a:r>
              <a:rPr lang="en-GB" dirty="0" err="1" smtClean="0"/>
              <a:t>nonstress</a:t>
            </a:r>
            <a:r>
              <a:rPr lang="en-GB" dirty="0" smtClean="0"/>
              <a:t> test is used, amniotic fluid volume assessment should also be performed weekly.</a:t>
            </a:r>
          </a:p>
          <a:p>
            <a:r>
              <a:rPr lang="en-GB" dirty="0" smtClean="0"/>
              <a:t> Chronic placental insufficiency results in both FGR and </a:t>
            </a:r>
            <a:r>
              <a:rPr lang="en-GB" dirty="0" err="1" smtClean="0"/>
              <a:t>oligohydramnios</a:t>
            </a:r>
            <a:r>
              <a:rPr lang="en-GB" dirty="0" smtClean="0"/>
              <a:t> and observational studies have reported that pregnancies complicated by FGR and </a:t>
            </a:r>
            <a:r>
              <a:rPr lang="en-GB" dirty="0" err="1" smtClean="0"/>
              <a:t>oligohydramnios</a:t>
            </a:r>
            <a:r>
              <a:rPr lang="en-GB" dirty="0" smtClean="0"/>
              <a:t> have a modestly increased risk of </a:t>
            </a:r>
            <a:r>
              <a:rPr lang="en-GB" dirty="0" err="1" smtClean="0"/>
              <a:t>perinatal</a:t>
            </a:r>
            <a:r>
              <a:rPr lang="en-GB" dirty="0" smtClean="0"/>
              <a:t> mortality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298" y="857232"/>
            <a:ext cx="8229600" cy="1143000"/>
          </a:xfrm>
        </p:spPr>
        <p:txBody>
          <a:bodyPr/>
          <a:lstStyle/>
          <a:p>
            <a:r>
              <a:rPr lang="en-GB" dirty="0" smtClean="0"/>
              <a:t>Frequency BPP:</a:t>
            </a:r>
            <a:endParaRPr lang="en-US" dirty="0"/>
          </a:p>
        </p:txBody>
      </p:sp>
      <p:sp>
        <p:nvSpPr>
          <p:cNvPr id="3" name="Content Placeholder 2"/>
          <p:cNvSpPr>
            <a:spLocks noGrp="1"/>
          </p:cNvSpPr>
          <p:nvPr>
            <p:ph idx="1"/>
          </p:nvPr>
        </p:nvSpPr>
        <p:spPr>
          <a:xfrm>
            <a:off x="500034" y="2786058"/>
            <a:ext cx="8229600" cy="4389120"/>
          </a:xfrm>
        </p:spPr>
        <p:txBody>
          <a:bodyPr/>
          <a:lstStyle/>
          <a:p>
            <a:r>
              <a:rPr lang="en-GB" dirty="0" smtClean="0"/>
              <a:t>If Doppler indices are normal, this provides strong evidence of </a:t>
            </a:r>
            <a:r>
              <a:rPr lang="en-GB" dirty="0" err="1" smtClean="0"/>
              <a:t>fetal</a:t>
            </a:r>
            <a:r>
              <a:rPr lang="en-GB" dirty="0" smtClean="0"/>
              <a:t> wellbeing, especially in the absence of risk factors for, or signs of, </a:t>
            </a:r>
            <a:r>
              <a:rPr lang="en-GB" dirty="0" err="1" smtClean="0"/>
              <a:t>uteroplacental</a:t>
            </a:r>
            <a:r>
              <a:rPr lang="en-GB" dirty="0" smtClean="0"/>
              <a:t> insufficiency.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8596" y="1643050"/>
            <a:ext cx="8229600" cy="4389120"/>
          </a:xfrm>
        </p:spPr>
        <p:txBody>
          <a:bodyPr>
            <a:normAutofit lnSpcReduction="10000"/>
          </a:bodyPr>
          <a:lstStyle/>
          <a:p>
            <a:r>
              <a:rPr lang="en-GB" dirty="0" smtClean="0"/>
              <a:t>In all other cases of FGR, </a:t>
            </a:r>
            <a:r>
              <a:rPr lang="en-GB" dirty="0" err="1" smtClean="0"/>
              <a:t>nonstress</a:t>
            </a:r>
            <a:r>
              <a:rPr lang="en-GB" dirty="0" smtClean="0"/>
              <a:t> tests and BPPs are performed at least weekly.</a:t>
            </a:r>
          </a:p>
          <a:p>
            <a:r>
              <a:rPr lang="en-GB" dirty="0" smtClean="0"/>
              <a:t> When FGR is associated with </a:t>
            </a:r>
            <a:r>
              <a:rPr lang="en-GB" dirty="0" err="1" smtClean="0"/>
              <a:t>oligohydramnios</a:t>
            </a:r>
            <a:r>
              <a:rPr lang="en-GB" dirty="0" smtClean="0"/>
              <a:t>, preeclampsia, decelerating </a:t>
            </a:r>
            <a:r>
              <a:rPr lang="en-GB" dirty="0" err="1" smtClean="0"/>
              <a:t>fetal</a:t>
            </a:r>
            <a:r>
              <a:rPr lang="en-GB" dirty="0" smtClean="0"/>
              <a:t> growth, severe growth restriction, increasing umbilical artery Doppler index, or other concerning findings, we increase testing to twice per week (</a:t>
            </a:r>
            <a:r>
              <a:rPr lang="en-GB" dirty="0" err="1" smtClean="0"/>
              <a:t>eg</a:t>
            </a:r>
            <a:r>
              <a:rPr lang="en-GB" dirty="0" smtClean="0"/>
              <a:t>, two BPPs, two </a:t>
            </a:r>
            <a:r>
              <a:rPr lang="en-GB" dirty="0" err="1" smtClean="0"/>
              <a:t>nonstress</a:t>
            </a:r>
            <a:r>
              <a:rPr lang="en-GB" dirty="0" smtClean="0"/>
              <a:t> tests, or one NST and one BPP).</a:t>
            </a:r>
          </a:p>
          <a:p>
            <a:r>
              <a:rPr lang="en-GB" dirty="0" smtClean="0"/>
              <a:t>For </a:t>
            </a:r>
            <a:r>
              <a:rPr lang="en-GB" dirty="0" err="1" smtClean="0"/>
              <a:t>fetuses</a:t>
            </a:r>
            <a:r>
              <a:rPr lang="en-GB" dirty="0" smtClean="0"/>
              <a:t> with absent or reversed diastolic flow, testing is performed daily because these </a:t>
            </a:r>
            <a:r>
              <a:rPr lang="en-GB" dirty="0" err="1" smtClean="0"/>
              <a:t>fetuses</a:t>
            </a:r>
            <a:r>
              <a:rPr lang="en-GB" dirty="0" smtClean="0"/>
              <a:t> can deteriorate rapidly. </a:t>
            </a:r>
          </a:p>
          <a:p>
            <a:endParaRPr lang="en-US" dirty="0" smtClean="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a:xfrm>
            <a:off x="428596" y="714356"/>
            <a:ext cx="8286808" cy="3845720"/>
          </a:xfrm>
        </p:spPr>
        <p:txBody>
          <a:bodyPr>
            <a:normAutofit/>
          </a:bodyPr>
          <a:lstStyle/>
          <a:p>
            <a:r>
              <a:rPr lang="en-GB" dirty="0" smtClean="0"/>
              <a:t>(A) This flow-velocity waveform was obtained at 24 weeks’ gestation and shows high diastolic flow velocities. Such a flow pattern indicates successful </a:t>
            </a:r>
            <a:r>
              <a:rPr lang="en-GB" dirty="0" err="1" smtClean="0"/>
              <a:t>trophoblast</a:t>
            </a:r>
            <a:r>
              <a:rPr lang="en-GB" dirty="0" smtClean="0"/>
              <a:t> invasion. (B) The second waveform shows lower diastolic velocities and an early diastolic notch </a:t>
            </a:r>
            <a:r>
              <a:rPr lang="en-GB" i="1" dirty="0" smtClean="0"/>
              <a:t>. </a:t>
            </a:r>
            <a:r>
              <a:rPr lang="en-GB" dirty="0" smtClean="0"/>
              <a:t>This flow pattern is reflective of increased blood flow resistance in the spiral arteries and downstream placental vascular bed. Persistence of notching beyond 24 weeks’ gestation is associated with an increased risk of </a:t>
            </a:r>
            <a:r>
              <a:rPr lang="en-GB" dirty="0" err="1" smtClean="0"/>
              <a:t>fetal</a:t>
            </a:r>
            <a:r>
              <a:rPr lang="en-GB" dirty="0" smtClean="0"/>
              <a:t> growth restriction and/or hypertensive disorders of pregnancy.</a:t>
            </a:r>
            <a:endParaRPr lang="en-US" dirty="0" smtClean="0"/>
          </a:p>
          <a:p>
            <a:endParaRPr lang="en-US" dirty="0"/>
          </a:p>
        </p:txBody>
      </p:sp>
      <p:pic>
        <p:nvPicPr>
          <p:cNvPr id="7" name="Content Placeholder 6" descr="20210517_191017.jpg"/>
          <p:cNvPicPr>
            <a:picLocks noGrp="1" noChangeAspect="1"/>
          </p:cNvPicPr>
          <p:nvPr>
            <p:ph sz="quarter" idx="4"/>
          </p:nvPr>
        </p:nvPicPr>
        <p:blipFill>
          <a:blip r:embed="rId2"/>
          <a:stretch>
            <a:fillRect/>
          </a:stretch>
        </p:blipFill>
        <p:spPr>
          <a:xfrm>
            <a:off x="1142976" y="3929066"/>
            <a:ext cx="6572296" cy="2714644"/>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857232"/>
            <a:ext cx="8229600" cy="1143000"/>
          </a:xfrm>
        </p:spPr>
        <p:txBody>
          <a:bodyPr/>
          <a:lstStyle/>
          <a:p>
            <a:r>
              <a:rPr lang="en-GB" b="1" dirty="0" smtClean="0"/>
              <a:t>Doppler </a:t>
            </a:r>
            <a:r>
              <a:rPr lang="en-GB" b="1" dirty="0" err="1" smtClean="0"/>
              <a:t>velocimetry</a:t>
            </a:r>
            <a:r>
              <a:rPr lang="en-GB" dirty="0" smtClean="0"/>
              <a:t> </a:t>
            </a:r>
            <a:endParaRPr lang="en-US" dirty="0"/>
          </a:p>
        </p:txBody>
      </p:sp>
      <p:sp>
        <p:nvSpPr>
          <p:cNvPr id="3" name="Content Placeholder 2"/>
          <p:cNvSpPr>
            <a:spLocks noGrp="1"/>
          </p:cNvSpPr>
          <p:nvPr>
            <p:ph idx="1"/>
          </p:nvPr>
        </p:nvSpPr>
        <p:spPr>
          <a:xfrm>
            <a:off x="428596" y="2571744"/>
            <a:ext cx="8229600" cy="5181616"/>
          </a:xfrm>
        </p:spPr>
        <p:txBody>
          <a:bodyPr>
            <a:normAutofit/>
          </a:bodyPr>
          <a:lstStyle/>
          <a:p>
            <a:r>
              <a:rPr lang="en-GB" dirty="0" smtClean="0"/>
              <a:t>— Doppler </a:t>
            </a:r>
            <a:r>
              <a:rPr lang="en-GB" dirty="0" err="1" smtClean="0"/>
              <a:t>velocimetry</a:t>
            </a:r>
            <a:r>
              <a:rPr lang="en-GB" dirty="0" smtClean="0"/>
              <a:t> of the umbilical artery is a good tool for </a:t>
            </a:r>
            <a:r>
              <a:rPr lang="en-GB" dirty="0" err="1" smtClean="0"/>
              <a:t>fetal</a:t>
            </a:r>
            <a:r>
              <a:rPr lang="en-GB" dirty="0" smtClean="0"/>
              <a:t> assessment in FGR when the </a:t>
            </a:r>
            <a:r>
              <a:rPr lang="en-GB" dirty="0" err="1" smtClean="0"/>
              <a:t>etiology</a:t>
            </a:r>
            <a:r>
              <a:rPr lang="en-GB" dirty="0" smtClean="0"/>
              <a:t> is placental dysfunction related to progressive obliteration of the </a:t>
            </a:r>
            <a:r>
              <a:rPr lang="en-GB" dirty="0" err="1" smtClean="0"/>
              <a:t>villus</a:t>
            </a:r>
            <a:r>
              <a:rPr lang="en-GB" dirty="0" smtClean="0"/>
              <a:t> vasculature. </a:t>
            </a:r>
          </a:p>
          <a:p>
            <a:r>
              <a:rPr lang="en-GB" dirty="0" smtClean="0"/>
              <a:t>Placental vascular changes lead to </a:t>
            </a:r>
            <a:r>
              <a:rPr lang="en-GB" dirty="0" err="1" smtClean="0"/>
              <a:t>fetal</a:t>
            </a:r>
            <a:r>
              <a:rPr lang="en-GB" dirty="0" smtClean="0"/>
              <a:t> hemodynamic changes that can be evaluated by umbilical artery Doppler.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210517_185706.jpg"/>
          <p:cNvPicPr>
            <a:picLocks noGrp="1" noChangeAspect="1"/>
          </p:cNvPicPr>
          <p:nvPr>
            <p:ph idx="1"/>
          </p:nvPr>
        </p:nvPicPr>
        <p:blipFill>
          <a:blip r:embed="rId2"/>
          <a:stretch>
            <a:fillRect/>
          </a:stretch>
        </p:blipFill>
        <p:spPr>
          <a:xfrm>
            <a:off x="785786" y="1000108"/>
            <a:ext cx="7500991" cy="5143537"/>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210517_161332.jpg"/>
          <p:cNvPicPr>
            <a:picLocks noGrp="1" noChangeAspect="1"/>
          </p:cNvPicPr>
          <p:nvPr>
            <p:ph idx="1"/>
          </p:nvPr>
        </p:nvPicPr>
        <p:blipFill>
          <a:blip r:embed="rId2"/>
          <a:stretch>
            <a:fillRect/>
          </a:stretch>
        </p:blipFill>
        <p:spPr>
          <a:xfrm>
            <a:off x="1071538" y="857232"/>
            <a:ext cx="6715172" cy="5463399"/>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210517_161313.jpg"/>
          <p:cNvPicPr>
            <a:picLocks noGrp="1" noChangeAspect="1"/>
          </p:cNvPicPr>
          <p:nvPr>
            <p:ph idx="1"/>
          </p:nvPr>
        </p:nvPicPr>
        <p:blipFill>
          <a:blip r:embed="rId2"/>
          <a:stretch>
            <a:fillRect/>
          </a:stretch>
        </p:blipFill>
        <p:spPr>
          <a:xfrm>
            <a:off x="1214414" y="1000109"/>
            <a:ext cx="6572296" cy="5324492"/>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b="1" dirty="0" smtClean="0"/>
              <a:t>Umbilical artery</a:t>
            </a:r>
            <a:r>
              <a:rPr lang="en-GB" dirty="0" smtClean="0"/>
              <a:t> — Doppler </a:t>
            </a:r>
            <a:r>
              <a:rPr lang="en-GB" dirty="0" err="1" smtClean="0"/>
              <a:t>velocimetry</a:t>
            </a:r>
            <a:r>
              <a:rPr lang="en-GB" dirty="0" smtClean="0"/>
              <a:t> of the umbilical artery is the primary surveillance tool for monitoring pregnancies in which FGR is suspected </a:t>
            </a:r>
          </a:p>
          <a:p>
            <a:r>
              <a:rPr lang="en-GB" dirty="0" smtClean="0"/>
              <a:t>Normal diastolic flow is infrequently associated with significant </a:t>
            </a:r>
            <a:r>
              <a:rPr lang="en-GB" dirty="0" err="1" smtClean="0"/>
              <a:t>perinatal</a:t>
            </a:r>
            <a:r>
              <a:rPr lang="en-GB" dirty="0" smtClean="0"/>
              <a:t> morbidity or mortality and is strong evidence of </a:t>
            </a:r>
            <a:r>
              <a:rPr lang="en-GB" dirty="0" err="1" smtClean="0"/>
              <a:t>fetal</a:t>
            </a:r>
            <a:r>
              <a:rPr lang="en-GB" dirty="0" smtClean="0"/>
              <a:t> well-being, thus this finding provides support for delaying delivery when it is important to achieve further </a:t>
            </a:r>
            <a:r>
              <a:rPr lang="en-GB" dirty="0" err="1" smtClean="0"/>
              <a:t>fetal</a:t>
            </a:r>
            <a:r>
              <a:rPr lang="en-GB" dirty="0" smtClean="0"/>
              <a:t> maturity. </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00174"/>
            <a:ext cx="8229600" cy="4824426"/>
          </a:xfrm>
        </p:spPr>
        <p:txBody>
          <a:bodyPr>
            <a:normAutofit/>
          </a:bodyPr>
          <a:lstStyle/>
          <a:p>
            <a:r>
              <a:rPr lang="en-GB" dirty="0" smtClean="0"/>
              <a:t> Abnormal Doppler was defined as a </a:t>
            </a:r>
            <a:r>
              <a:rPr lang="en-GB" dirty="0" err="1" smtClean="0"/>
              <a:t>pulsatility</a:t>
            </a:r>
            <a:r>
              <a:rPr lang="en-GB" dirty="0" smtClean="0"/>
              <a:t> index &gt;95</a:t>
            </a:r>
            <a:r>
              <a:rPr lang="en-GB" baseline="30000" dirty="0" smtClean="0"/>
              <a:t>th</a:t>
            </a:r>
            <a:r>
              <a:rPr lang="en-GB" dirty="0" smtClean="0"/>
              <a:t> </a:t>
            </a:r>
            <a:r>
              <a:rPr lang="en-GB" dirty="0" err="1" smtClean="0"/>
              <a:t>centile</a:t>
            </a:r>
            <a:r>
              <a:rPr lang="en-GB" dirty="0" smtClean="0"/>
              <a:t> or absent/reversed end-diastolic flow.</a:t>
            </a:r>
            <a:endParaRPr lang="en-US" dirty="0" smtClean="0"/>
          </a:p>
          <a:p>
            <a:r>
              <a:rPr lang="en-GB" dirty="0" smtClean="0"/>
              <a:t>When 30 percent of the villous vasculature ceases to function, an increase in umbilical artery resistance leading to reduced end-diastolic flow is consistently seen and is a weak predictor of adverse outcome .</a:t>
            </a:r>
          </a:p>
          <a:p>
            <a:r>
              <a:rPr lang="en-GB" dirty="0" smtClean="0"/>
              <a:t>When 60 to 70 percent of the villous vasculature is obliterated, umbilical artery diastolic flow is absent or reversed and </a:t>
            </a:r>
            <a:r>
              <a:rPr lang="en-GB" dirty="0" err="1" smtClean="0"/>
              <a:t>fetal</a:t>
            </a:r>
            <a:r>
              <a:rPr lang="en-GB" dirty="0" smtClean="0"/>
              <a:t> prognosis is poor . </a:t>
            </a:r>
          </a:p>
          <a:p>
            <a:r>
              <a:rPr lang="en-GB" dirty="0" smtClean="0"/>
              <a:t>Reversed diastolic flow is associated with poorer neonatal outcomes than absent diastolic flow.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1285860"/>
            <a:ext cx="8229600" cy="1143000"/>
          </a:xfrm>
        </p:spPr>
        <p:txBody>
          <a:bodyPr>
            <a:normAutofit fontScale="90000"/>
          </a:bodyPr>
          <a:lstStyle/>
          <a:p>
            <a:r>
              <a:rPr lang="en-GB" sz="3600" b="1" cap="all" dirty="0" smtClean="0"/>
              <a:t>ETIOLOGIES AND RISK FACTORS FOR INTRAUTERINE GROWTH RESTRICTION</a:t>
            </a:r>
            <a:r>
              <a:rPr lang="en-US" dirty="0" smtClean="0"/>
              <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GB" b="1" dirty="0" smtClean="0"/>
              <a:t>Maternal</a:t>
            </a:r>
            <a:endParaRPr lang="en-US" dirty="0" smtClean="0"/>
          </a:p>
          <a:p>
            <a:pPr marL="514350" indent="-514350">
              <a:buFont typeface="+mj-lt"/>
              <a:buAutoNum type="arabicPeriod"/>
            </a:pPr>
            <a:r>
              <a:rPr lang="en-GB" dirty="0" smtClean="0"/>
              <a:t>Hypertensive disease</a:t>
            </a:r>
            <a:endParaRPr lang="en-US" dirty="0" smtClean="0"/>
          </a:p>
          <a:p>
            <a:pPr marL="514350" indent="-514350">
              <a:buFont typeface="+mj-lt"/>
              <a:buAutoNum type="arabicPeriod"/>
            </a:pPr>
            <a:r>
              <a:rPr lang="en-GB" dirty="0" err="1" smtClean="0"/>
              <a:t>Pregestational</a:t>
            </a:r>
            <a:r>
              <a:rPr lang="en-GB" dirty="0" smtClean="0"/>
              <a:t> diabetes</a:t>
            </a:r>
            <a:endParaRPr lang="en-US" dirty="0" smtClean="0"/>
          </a:p>
          <a:p>
            <a:pPr marL="514350" indent="-514350">
              <a:buFont typeface="+mj-lt"/>
              <a:buAutoNum type="arabicPeriod"/>
            </a:pPr>
            <a:r>
              <a:rPr lang="en-GB" dirty="0" smtClean="0"/>
              <a:t>Cyanotic cardiac disease</a:t>
            </a:r>
            <a:endParaRPr lang="en-US" dirty="0" smtClean="0"/>
          </a:p>
          <a:p>
            <a:pPr marL="514350" indent="-514350">
              <a:buFont typeface="+mj-lt"/>
              <a:buAutoNum type="arabicPeriod"/>
            </a:pPr>
            <a:r>
              <a:rPr lang="en-GB" dirty="0" smtClean="0"/>
              <a:t>Autoimmune disease</a:t>
            </a:r>
            <a:endParaRPr lang="en-US" dirty="0" smtClean="0"/>
          </a:p>
          <a:p>
            <a:pPr marL="514350" indent="-514350">
              <a:buFont typeface="+mj-lt"/>
              <a:buAutoNum type="arabicPeriod"/>
            </a:pPr>
            <a:r>
              <a:rPr lang="en-GB" dirty="0" smtClean="0"/>
              <a:t>Restrictive pulmonary disease</a:t>
            </a:r>
            <a:endParaRPr lang="en-US" dirty="0" smtClean="0"/>
          </a:p>
          <a:p>
            <a:pPr marL="514350" indent="-514350">
              <a:buFont typeface="+mj-lt"/>
              <a:buAutoNum type="arabicPeriod"/>
            </a:pPr>
            <a:r>
              <a:rPr lang="en-GB" dirty="0" smtClean="0"/>
              <a:t>High altitude (&gt;10,000 feet)</a:t>
            </a:r>
            <a:endParaRPr lang="en-US" dirty="0" smtClean="0"/>
          </a:p>
          <a:p>
            <a:pPr marL="514350" indent="-514350">
              <a:buFont typeface="+mj-lt"/>
              <a:buAutoNum type="arabicPeriod"/>
            </a:pPr>
            <a:r>
              <a:rPr lang="en-GB" dirty="0" smtClean="0"/>
              <a:t>Tobacco/substance abuse</a:t>
            </a:r>
            <a:endParaRPr lang="en-US" dirty="0" smtClean="0"/>
          </a:p>
          <a:p>
            <a:pPr marL="514350" indent="-514350">
              <a:buFont typeface="+mj-lt"/>
              <a:buAutoNum type="arabicPeriod"/>
            </a:pPr>
            <a:r>
              <a:rPr lang="en-GB" dirty="0" err="1" smtClean="0"/>
              <a:t>Malabsorptive</a:t>
            </a:r>
            <a:r>
              <a:rPr lang="en-GB" dirty="0" smtClean="0"/>
              <a:t> disease/malnutrition</a:t>
            </a:r>
            <a:endParaRPr lang="en-US" dirty="0" smtClean="0"/>
          </a:p>
          <a:p>
            <a:pPr marL="514350" indent="-514350">
              <a:buFont typeface="+mj-lt"/>
              <a:buAutoNum type="arabicPeriod"/>
            </a:pPr>
            <a:r>
              <a:rPr lang="en-GB" dirty="0" smtClean="0"/>
              <a:t>Multiple gestation</a:t>
            </a:r>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GB" dirty="0" smtClean="0"/>
              <a:t>We perform weekly Doppler </a:t>
            </a:r>
            <a:r>
              <a:rPr lang="en-GB" dirty="0" err="1" smtClean="0"/>
              <a:t>velocimetry</a:t>
            </a:r>
            <a:r>
              <a:rPr lang="en-GB" dirty="0" smtClean="0"/>
              <a:t> of the umbilical artery upon diagnosis of FGR. </a:t>
            </a:r>
          </a:p>
          <a:p>
            <a:r>
              <a:rPr lang="en-GB" dirty="0" smtClean="0"/>
              <a:t>If consecutive Doppler results are normal, we decrease the frequency of Doppler examination to two-week intervals. The two-week interval is reasonable for the </a:t>
            </a:r>
            <a:r>
              <a:rPr lang="en-GB" dirty="0" err="1" smtClean="0"/>
              <a:t>fetus</a:t>
            </a:r>
            <a:r>
              <a:rPr lang="en-GB" dirty="0" smtClean="0"/>
              <a:t> with estimated </a:t>
            </a:r>
            <a:r>
              <a:rPr lang="en-GB" dirty="0" err="1" smtClean="0"/>
              <a:t>fetal</a:t>
            </a:r>
            <a:r>
              <a:rPr lang="en-GB" dirty="0" smtClean="0"/>
              <a:t> weigh ≥5</a:t>
            </a:r>
            <a:r>
              <a:rPr lang="en-GB" baseline="30000" dirty="0" smtClean="0"/>
              <a:t>th</a:t>
            </a:r>
            <a:r>
              <a:rPr lang="en-GB" dirty="0" smtClean="0"/>
              <a:t> percentile, normal growth velocity, normal amniotic fluid volume, and no maternal risk factors for placental dysfunction. </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8596" y="2214554"/>
            <a:ext cx="8229600" cy="4389120"/>
          </a:xfrm>
        </p:spPr>
        <p:txBody>
          <a:bodyPr/>
          <a:lstStyle/>
          <a:p>
            <a:r>
              <a:rPr lang="en-GB" dirty="0" smtClean="0"/>
              <a:t>The Society for Maternal-</a:t>
            </a:r>
            <a:r>
              <a:rPr lang="en-GB" dirty="0" err="1" smtClean="0"/>
              <a:t>Fetal</a:t>
            </a:r>
            <a:r>
              <a:rPr lang="en-GB" dirty="0" smtClean="0"/>
              <a:t> Medicine suggests umbilical artery Doppler studies every one to two weeks initially, and if normal, the interval between examinations can be lengthened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8596" y="1857364"/>
            <a:ext cx="8229600" cy="5253054"/>
          </a:xfrm>
        </p:spPr>
        <p:txBody>
          <a:bodyPr>
            <a:normAutofit/>
          </a:bodyPr>
          <a:lstStyle/>
          <a:p>
            <a:r>
              <a:rPr lang="en-GB" dirty="0" smtClean="0"/>
              <a:t>If umbilical artery diastolic flow is present but decreased (</a:t>
            </a:r>
            <a:r>
              <a:rPr lang="en-GB" dirty="0" err="1" smtClean="0"/>
              <a:t>pulsatility</a:t>
            </a:r>
            <a:r>
              <a:rPr lang="en-GB" dirty="0" smtClean="0"/>
              <a:t> index &gt;95</a:t>
            </a:r>
            <a:r>
              <a:rPr lang="en-GB" baseline="30000" dirty="0" smtClean="0"/>
              <a:t>th</a:t>
            </a:r>
            <a:r>
              <a:rPr lang="en-GB" dirty="0" smtClean="0"/>
              <a:t> percentile), we perform weekly Doppler evaluation to look for progression to absent or reversed flow.</a:t>
            </a:r>
          </a:p>
          <a:p>
            <a:r>
              <a:rPr lang="en-GB" dirty="0" smtClean="0"/>
              <a:t> Absent or reversed end-diastolic flow in the umbilical artery can be a sign of impending </a:t>
            </a:r>
            <a:r>
              <a:rPr lang="en-GB" dirty="0" err="1" smtClean="0"/>
              <a:t>fetal</a:t>
            </a:r>
            <a:r>
              <a:rPr lang="en-GB" dirty="0" smtClean="0"/>
              <a:t> cardiovascular and metabolic deterioration. </a:t>
            </a:r>
          </a:p>
          <a:p>
            <a:r>
              <a:rPr lang="en-GB" dirty="0" smtClean="0"/>
              <a:t>If either of these abnormal patterns is identified, delivery should be considered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 The decision to deliver in this setting is based on gestational age as long as daily </a:t>
            </a:r>
            <a:r>
              <a:rPr lang="en-GB" dirty="0" err="1" smtClean="0"/>
              <a:t>nonstress</a:t>
            </a:r>
            <a:r>
              <a:rPr lang="en-GB" dirty="0" smtClean="0"/>
              <a:t> or BPP testing is normal. </a:t>
            </a:r>
          </a:p>
          <a:p>
            <a:r>
              <a:rPr lang="en-GB" dirty="0" smtClean="0"/>
              <a:t>The absence of abnormal flow patterns in the </a:t>
            </a:r>
            <a:r>
              <a:rPr lang="en-GB" dirty="0" err="1" smtClean="0"/>
              <a:t>ductus</a:t>
            </a:r>
            <a:r>
              <a:rPr lang="en-GB" dirty="0" smtClean="0"/>
              <a:t> </a:t>
            </a:r>
            <a:r>
              <a:rPr lang="en-GB" dirty="0" err="1" smtClean="0"/>
              <a:t>venosus</a:t>
            </a:r>
            <a:r>
              <a:rPr lang="en-GB" dirty="0" smtClean="0"/>
              <a:t> has been used to support the decision to extend such a pregnancy, and may enable the pregnancy to be prolonged for as long as two weeks; however, clinical use of this test is controversial .</a:t>
            </a:r>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GB" b="1" dirty="0" err="1" smtClean="0"/>
              <a:t>Ductus</a:t>
            </a:r>
            <a:r>
              <a:rPr lang="en-GB" b="1" dirty="0" smtClean="0"/>
              <a:t> </a:t>
            </a:r>
            <a:r>
              <a:rPr lang="en-GB" b="1" dirty="0" err="1" smtClean="0"/>
              <a:t>venosus</a:t>
            </a:r>
            <a:r>
              <a:rPr lang="en-GB" dirty="0" smtClean="0"/>
              <a:t> — Doppler interrogation of the </a:t>
            </a:r>
            <a:r>
              <a:rPr lang="en-GB" dirty="0" err="1" smtClean="0"/>
              <a:t>ductus</a:t>
            </a:r>
            <a:r>
              <a:rPr lang="en-GB" dirty="0" smtClean="0"/>
              <a:t> </a:t>
            </a:r>
            <a:r>
              <a:rPr lang="en-GB" dirty="0" err="1" smtClean="0"/>
              <a:t>venosus</a:t>
            </a:r>
            <a:r>
              <a:rPr lang="en-GB" dirty="0" smtClean="0"/>
              <a:t> provides information about the hemodynamic status of the </a:t>
            </a:r>
            <a:r>
              <a:rPr lang="en-GB" dirty="0" err="1" smtClean="0"/>
              <a:t>fetus</a:t>
            </a:r>
            <a:r>
              <a:rPr lang="en-GB" dirty="0" smtClean="0"/>
              <a:t>.</a:t>
            </a:r>
          </a:p>
          <a:p>
            <a:r>
              <a:rPr lang="en-GB" dirty="0" smtClean="0"/>
              <a:t> Flow in the venous circulation is forward and uniform in normal </a:t>
            </a:r>
            <a:r>
              <a:rPr lang="en-GB" dirty="0" err="1" smtClean="0"/>
              <a:t>fetuses</a:t>
            </a:r>
            <a:r>
              <a:rPr lang="en-GB" dirty="0" smtClean="0"/>
              <a:t>. Changes in the venous circulation in the growth-restricted </a:t>
            </a:r>
            <a:r>
              <a:rPr lang="en-GB" dirty="0" err="1" smtClean="0"/>
              <a:t>fetus</a:t>
            </a:r>
            <a:r>
              <a:rPr lang="en-GB" dirty="0" smtClean="0"/>
              <a:t>, including absent or reversed flow in the </a:t>
            </a:r>
            <a:r>
              <a:rPr lang="en-GB" dirty="0" err="1" smtClean="0"/>
              <a:t>ductus</a:t>
            </a:r>
            <a:r>
              <a:rPr lang="en-GB" dirty="0" smtClean="0"/>
              <a:t> </a:t>
            </a:r>
            <a:r>
              <a:rPr lang="en-GB" dirty="0" err="1" smtClean="0"/>
              <a:t>venosus</a:t>
            </a:r>
            <a:r>
              <a:rPr lang="en-GB" dirty="0" smtClean="0"/>
              <a:t> (absent or reversed a wave) or </a:t>
            </a:r>
            <a:r>
              <a:rPr lang="en-GB" dirty="0" err="1" smtClean="0"/>
              <a:t>pulsatile</a:t>
            </a:r>
            <a:r>
              <a:rPr lang="en-GB" dirty="0" smtClean="0"/>
              <a:t> umbilical venous flow, are late findings, generally occurring approximately two weeks after changes are observed in the arterial circulation.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GB" dirty="0" smtClean="0"/>
              <a:t>With progressively increasing umbilical arterial resistance, </a:t>
            </a:r>
            <a:r>
              <a:rPr lang="en-GB" dirty="0" err="1" smtClean="0"/>
              <a:t>fetal</a:t>
            </a:r>
            <a:r>
              <a:rPr lang="en-GB" dirty="0" smtClean="0"/>
              <a:t> cardiac performance can become impaired and central venous pressure increases, resulting in reduced diastolic flow in the </a:t>
            </a:r>
            <a:r>
              <a:rPr lang="en-GB" dirty="0" err="1" smtClean="0"/>
              <a:t>ductus</a:t>
            </a:r>
            <a:r>
              <a:rPr lang="en-GB" dirty="0" smtClean="0"/>
              <a:t> </a:t>
            </a:r>
            <a:r>
              <a:rPr lang="en-GB" dirty="0" err="1" smtClean="0"/>
              <a:t>venosus</a:t>
            </a:r>
            <a:r>
              <a:rPr lang="en-GB" dirty="0" smtClean="0"/>
              <a:t> and other large veins. </a:t>
            </a:r>
          </a:p>
          <a:p>
            <a:r>
              <a:rPr lang="en-GB" dirty="0" smtClean="0"/>
              <a:t>Vasodilatation of the </a:t>
            </a:r>
            <a:r>
              <a:rPr lang="en-GB" dirty="0" err="1" smtClean="0"/>
              <a:t>ductus</a:t>
            </a:r>
            <a:r>
              <a:rPr lang="en-GB" dirty="0" smtClean="0"/>
              <a:t> </a:t>
            </a:r>
            <a:r>
              <a:rPr lang="en-GB" dirty="0" err="1" smtClean="0"/>
              <a:t>venosus</a:t>
            </a:r>
            <a:r>
              <a:rPr lang="en-GB" dirty="0" smtClean="0"/>
              <a:t> further diverts nutrient and oxygen rich blood to the heart but enhances retrograde transmission of </a:t>
            </a:r>
            <a:r>
              <a:rPr lang="en-GB" dirty="0" err="1" smtClean="0"/>
              <a:t>atrial</a:t>
            </a:r>
            <a:r>
              <a:rPr lang="en-GB" dirty="0" smtClean="0"/>
              <a:t> pressure. </a:t>
            </a:r>
          </a:p>
          <a:p>
            <a:r>
              <a:rPr lang="en-GB" dirty="0" smtClean="0"/>
              <a:t>The </a:t>
            </a:r>
            <a:r>
              <a:rPr lang="en-GB" dirty="0" err="1" smtClean="0"/>
              <a:t>ductus</a:t>
            </a:r>
            <a:r>
              <a:rPr lang="en-GB" dirty="0" smtClean="0"/>
              <a:t> </a:t>
            </a:r>
            <a:r>
              <a:rPr lang="en-GB" dirty="0" err="1" smtClean="0"/>
              <a:t>venosus</a:t>
            </a:r>
            <a:r>
              <a:rPr lang="en-GB" dirty="0" smtClean="0"/>
              <a:t> resistance index increases, ultimately with loss of the a wave. An absent or reversed </a:t>
            </a:r>
            <a:r>
              <a:rPr lang="en-GB" dirty="0" err="1" smtClean="0"/>
              <a:t>ductus</a:t>
            </a:r>
            <a:r>
              <a:rPr lang="en-GB" dirty="0" smtClean="0"/>
              <a:t> venous a-wave indicates cardiovascular instability and can be a sign of impending </a:t>
            </a:r>
            <a:r>
              <a:rPr lang="en-GB" dirty="0" err="1" smtClean="0"/>
              <a:t>acidemia</a:t>
            </a:r>
            <a:r>
              <a:rPr lang="en-GB" dirty="0" smtClean="0"/>
              <a:t> and death .</a:t>
            </a:r>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20210517_161239.jpg"/>
          <p:cNvPicPr>
            <a:picLocks noGrp="1" noChangeAspect="1"/>
          </p:cNvPicPr>
          <p:nvPr>
            <p:ph idx="1"/>
          </p:nvPr>
        </p:nvPicPr>
        <p:blipFill>
          <a:blip r:embed="rId2"/>
          <a:stretch>
            <a:fillRect/>
          </a:stretch>
        </p:blipFill>
        <p:spPr>
          <a:xfrm>
            <a:off x="857224" y="1071546"/>
            <a:ext cx="7715304" cy="5072098"/>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210517_161225.jpg"/>
          <p:cNvPicPr>
            <a:picLocks noGrp="1" noChangeAspect="1"/>
          </p:cNvPicPr>
          <p:nvPr>
            <p:ph idx="1"/>
          </p:nvPr>
        </p:nvPicPr>
        <p:blipFill>
          <a:blip r:embed="rId2"/>
          <a:stretch>
            <a:fillRect/>
          </a:stretch>
        </p:blipFill>
        <p:spPr>
          <a:xfrm>
            <a:off x="642910" y="857232"/>
            <a:ext cx="7786741" cy="5286412"/>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GB" dirty="0" smtClean="0"/>
              <a:t>Although the use of venous Doppler interrogation remains largely investigational , an increasing number of maternal-</a:t>
            </a:r>
            <a:r>
              <a:rPr lang="en-GB" dirty="0" err="1" smtClean="0"/>
              <a:t>fetal</a:t>
            </a:r>
            <a:r>
              <a:rPr lang="en-GB" dirty="0" smtClean="0"/>
              <a:t> medicine specialists, including the author, are using this tool to avoid very preterm delivery in </a:t>
            </a:r>
            <a:r>
              <a:rPr lang="en-GB" dirty="0" err="1" smtClean="0"/>
              <a:t>fetuses</a:t>
            </a:r>
            <a:r>
              <a:rPr lang="en-GB" dirty="0" smtClean="0"/>
              <a:t> with absent or reversed end-diastolic arterial flow in the umbilical artery and reassuring </a:t>
            </a:r>
            <a:r>
              <a:rPr lang="en-GB" dirty="0" err="1" smtClean="0"/>
              <a:t>antepartum</a:t>
            </a:r>
            <a:r>
              <a:rPr lang="en-GB" dirty="0" smtClean="0"/>
              <a:t> </a:t>
            </a:r>
            <a:r>
              <a:rPr lang="en-GB" dirty="0" err="1" smtClean="0"/>
              <a:t>fetal</a:t>
            </a:r>
            <a:r>
              <a:rPr lang="en-GB" dirty="0" smtClean="0"/>
              <a:t> testing (</a:t>
            </a:r>
            <a:r>
              <a:rPr lang="en-GB" dirty="0" err="1" smtClean="0"/>
              <a:t>nonstress</a:t>
            </a:r>
            <a:r>
              <a:rPr lang="en-GB" dirty="0" smtClean="0"/>
              <a:t> test, BPP). In these pregnancies, the absence of abnormal flow patterns in the </a:t>
            </a:r>
            <a:r>
              <a:rPr lang="en-GB" dirty="0" err="1" smtClean="0"/>
              <a:t>ductus</a:t>
            </a:r>
            <a:r>
              <a:rPr lang="en-GB" dirty="0" smtClean="0"/>
              <a:t> </a:t>
            </a:r>
            <a:r>
              <a:rPr lang="en-GB" dirty="0" err="1" smtClean="0"/>
              <a:t>venosus</a:t>
            </a:r>
            <a:r>
              <a:rPr lang="en-GB" dirty="0" smtClean="0"/>
              <a:t> has been used to support the decision to extend the pregnancy to 32 to 34 weeks, if the </a:t>
            </a:r>
            <a:r>
              <a:rPr lang="en-GB" dirty="0" err="1" smtClean="0"/>
              <a:t>nonstress</a:t>
            </a:r>
            <a:r>
              <a:rPr lang="en-GB" dirty="0" smtClean="0"/>
              <a:t> test and BPP remain reassuring.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GB" b="1" dirty="0" smtClean="0"/>
              <a:t>Middle cerebral artery</a:t>
            </a:r>
            <a:r>
              <a:rPr lang="en-GB" dirty="0" smtClean="0"/>
              <a:t> — Doppler interrogation of the middle cerebral artery (MCA) also provides information about the hemodynamic status of the </a:t>
            </a:r>
            <a:r>
              <a:rPr lang="en-GB" dirty="0" err="1" smtClean="0"/>
              <a:t>fetus</a:t>
            </a:r>
            <a:r>
              <a:rPr lang="en-GB" dirty="0" smtClean="0"/>
              <a:t>. </a:t>
            </a:r>
          </a:p>
          <a:p>
            <a:r>
              <a:rPr lang="en-GB" dirty="0" smtClean="0"/>
              <a:t>The </a:t>
            </a:r>
            <a:r>
              <a:rPr lang="en-GB" dirty="0" err="1" smtClean="0"/>
              <a:t>fetal</a:t>
            </a:r>
            <a:r>
              <a:rPr lang="en-GB" dirty="0" smtClean="0"/>
              <a:t> brain in uncomplicated pregnancies has a high resistance circulation. With progressive hypoxia, blood flow increases to compensate for the decrease in available oxygen (brain-sparing effect). </a:t>
            </a:r>
          </a:p>
          <a:p>
            <a:r>
              <a:rPr lang="en-GB" dirty="0" smtClean="0"/>
              <a:t>This results in a reduction in the Doppler parameters used to assess blood flow through the MCA: the peak systolic to end-diastolic blood flow velocity ratio (S/D), resistance index, and </a:t>
            </a:r>
            <a:r>
              <a:rPr lang="en-GB" dirty="0" err="1" smtClean="0"/>
              <a:t>pulsatility</a:t>
            </a:r>
            <a:r>
              <a:rPr lang="en-GB" dirty="0" smtClean="0"/>
              <a:t> index .</a:t>
            </a:r>
          </a:p>
          <a:p>
            <a:r>
              <a:rPr lang="en-GB" dirty="0" smtClean="0"/>
              <a:t> Subsequent normalization of the indices may occur when the </a:t>
            </a:r>
            <a:r>
              <a:rPr lang="en-GB" dirty="0" err="1" smtClean="0"/>
              <a:t>autoregulatory</a:t>
            </a:r>
            <a:r>
              <a:rPr lang="en-GB" dirty="0" smtClean="0"/>
              <a:t> response becomes dysfunctional .</a:t>
            </a: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8596" y="1571612"/>
            <a:ext cx="8229600" cy="4389120"/>
          </a:xfrm>
        </p:spPr>
        <p:txBody>
          <a:bodyPr/>
          <a:lstStyle/>
          <a:p>
            <a:r>
              <a:rPr lang="en-GB" b="1" dirty="0" err="1" smtClean="0"/>
              <a:t>Fetal</a:t>
            </a:r>
            <a:endParaRPr lang="en-US" b="1" dirty="0" smtClean="0"/>
          </a:p>
          <a:p>
            <a:pPr lvl="0"/>
            <a:r>
              <a:rPr lang="en-GB" dirty="0" smtClean="0"/>
              <a:t>• </a:t>
            </a:r>
            <a:endParaRPr lang="en-US" dirty="0" smtClean="0"/>
          </a:p>
          <a:p>
            <a:r>
              <a:rPr lang="en-GB" dirty="0" err="1" smtClean="0"/>
              <a:t>Teratogenic</a:t>
            </a:r>
            <a:r>
              <a:rPr lang="en-GB" dirty="0" smtClean="0"/>
              <a:t> exposure</a:t>
            </a:r>
            <a:endParaRPr lang="en-US" dirty="0" smtClean="0"/>
          </a:p>
          <a:p>
            <a:pPr lvl="0"/>
            <a:r>
              <a:rPr lang="en-GB" dirty="0" smtClean="0"/>
              <a:t>• </a:t>
            </a:r>
            <a:endParaRPr lang="en-US" dirty="0" smtClean="0"/>
          </a:p>
          <a:p>
            <a:r>
              <a:rPr lang="en-GB" dirty="0" err="1" smtClean="0"/>
              <a:t>Fetal</a:t>
            </a:r>
            <a:r>
              <a:rPr lang="en-GB" dirty="0" smtClean="0"/>
              <a:t> infection</a:t>
            </a:r>
            <a:endParaRPr lang="en-US" dirty="0" smtClean="0"/>
          </a:p>
          <a:p>
            <a:pPr lvl="0"/>
            <a:r>
              <a:rPr lang="en-GB" dirty="0" smtClean="0"/>
              <a:t>• </a:t>
            </a:r>
            <a:endParaRPr lang="en-US" dirty="0" smtClean="0"/>
          </a:p>
          <a:p>
            <a:r>
              <a:rPr lang="en-GB" dirty="0" smtClean="0"/>
              <a:t>Genetic disorders</a:t>
            </a:r>
            <a:endParaRPr lang="en-US" dirty="0" smtClean="0"/>
          </a:p>
          <a:p>
            <a:pPr lvl="0"/>
            <a:r>
              <a:rPr lang="en-GB" dirty="0" smtClean="0"/>
              <a:t>• </a:t>
            </a:r>
            <a:endParaRPr lang="en-US" dirty="0" smtClean="0"/>
          </a:p>
          <a:p>
            <a:r>
              <a:rPr lang="en-GB" dirty="0" smtClean="0"/>
              <a:t>Structural abnormalities</a:t>
            </a:r>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928802"/>
            <a:ext cx="8229600" cy="4395798"/>
          </a:xfrm>
        </p:spPr>
        <p:txBody>
          <a:bodyPr>
            <a:normAutofit/>
          </a:bodyPr>
          <a:lstStyle/>
          <a:p>
            <a:r>
              <a:rPr lang="en-GB" b="1" dirty="0" err="1" smtClean="0"/>
              <a:t>Cerebroplacental</a:t>
            </a:r>
            <a:r>
              <a:rPr lang="en-GB" b="1" dirty="0" smtClean="0"/>
              <a:t> ratio</a:t>
            </a:r>
            <a:r>
              <a:rPr lang="en-GB" dirty="0" smtClean="0"/>
              <a:t> — The </a:t>
            </a:r>
            <a:r>
              <a:rPr lang="en-GB" dirty="0" err="1" smtClean="0"/>
              <a:t>cerebroplacental</a:t>
            </a:r>
            <a:r>
              <a:rPr lang="en-GB" dirty="0" smtClean="0"/>
              <a:t> Doppler ratio (CPR) is the MCA </a:t>
            </a:r>
            <a:r>
              <a:rPr lang="en-GB" dirty="0" err="1" smtClean="0"/>
              <a:t>pulsatility</a:t>
            </a:r>
            <a:r>
              <a:rPr lang="en-GB" dirty="0" smtClean="0"/>
              <a:t> index (or resistance index) divided by the umbilical artery </a:t>
            </a:r>
            <a:r>
              <a:rPr lang="en-GB" dirty="0" err="1" smtClean="0"/>
              <a:t>pulsatility</a:t>
            </a:r>
            <a:r>
              <a:rPr lang="en-GB" dirty="0" smtClean="0"/>
              <a:t> index (or resistance index).</a:t>
            </a:r>
          </a:p>
          <a:p>
            <a:r>
              <a:rPr lang="en-GB" dirty="0" smtClean="0"/>
              <a:t> A low CPR indicates </a:t>
            </a:r>
            <a:r>
              <a:rPr lang="en-GB" dirty="0" err="1" smtClean="0"/>
              <a:t>fetal</a:t>
            </a:r>
            <a:r>
              <a:rPr lang="en-GB" dirty="0" smtClean="0"/>
              <a:t> blood flow redistribution (brain sparing) and was most predictive of </a:t>
            </a:r>
            <a:r>
              <a:rPr lang="en-GB" dirty="0" err="1" smtClean="0"/>
              <a:t>perinatal</a:t>
            </a:r>
            <a:r>
              <a:rPr lang="en-GB" dirty="0" smtClean="0"/>
              <a:t> death in a meta-analysis of studies of CPR in suspected FGR (pooled sensitivity and specificity of 93 and 76 percent, respectively)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GB" dirty="0" smtClean="0"/>
              <a:t>Adverse outcome was a composite of </a:t>
            </a:r>
            <a:r>
              <a:rPr lang="en-GB" dirty="0" err="1" smtClean="0"/>
              <a:t>intraventricularhemorrhage</a:t>
            </a:r>
            <a:r>
              <a:rPr lang="en-GB" dirty="0" smtClean="0"/>
              <a:t>, </a:t>
            </a:r>
            <a:r>
              <a:rPr lang="en-GB" dirty="0" err="1" smtClean="0"/>
              <a:t>periventricular</a:t>
            </a:r>
            <a:r>
              <a:rPr lang="en-GB" dirty="0" smtClean="0"/>
              <a:t> </a:t>
            </a:r>
            <a:r>
              <a:rPr lang="en-GB" dirty="0" err="1" smtClean="0"/>
              <a:t>leukomalacia</a:t>
            </a:r>
            <a:r>
              <a:rPr lang="en-GB" dirty="0" smtClean="0"/>
              <a:t>, hypoxic ischemic encephalopathy, necrotizing </a:t>
            </a:r>
            <a:r>
              <a:rPr lang="en-GB" dirty="0" err="1" smtClean="0"/>
              <a:t>enterocolitis</a:t>
            </a:r>
            <a:r>
              <a:rPr lang="en-GB" dirty="0" smtClean="0"/>
              <a:t>, </a:t>
            </a:r>
            <a:r>
              <a:rPr lang="en-GB" dirty="0" err="1" smtClean="0"/>
              <a:t>bronchopulmonary</a:t>
            </a:r>
            <a:r>
              <a:rPr lang="en-GB" dirty="0" smtClean="0"/>
              <a:t> dysplasia, sepsis, and death.</a:t>
            </a:r>
          </a:p>
          <a:p>
            <a:r>
              <a:rPr lang="en-GB" dirty="0" smtClean="0"/>
              <a:t> CPR was most useful for predicting adverse neonatal outcome when the umbilical artery Doppler </a:t>
            </a:r>
            <a:r>
              <a:rPr lang="en-GB" dirty="0" err="1" smtClean="0"/>
              <a:t>pulsatility</a:t>
            </a:r>
            <a:r>
              <a:rPr lang="en-GB" dirty="0" smtClean="0"/>
              <a:t> index was &gt;95</a:t>
            </a:r>
            <a:r>
              <a:rPr lang="en-GB" baseline="30000" dirty="0" smtClean="0"/>
              <a:t>th</a:t>
            </a:r>
            <a:r>
              <a:rPr lang="en-GB" dirty="0" smtClean="0"/>
              <a:t> </a:t>
            </a:r>
            <a:r>
              <a:rPr lang="en-GB" dirty="0" err="1" smtClean="0"/>
              <a:t>centile</a:t>
            </a:r>
            <a:r>
              <a:rPr lang="en-GB" dirty="0" smtClean="0"/>
              <a:t>. </a:t>
            </a:r>
          </a:p>
          <a:p>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The additional finding of an abnormal CPR in these cases improved the prediction of an adverse neonatal outcome to a level similar to that found with absent or reversed umbilical artery end-diastolic flow.</a:t>
            </a:r>
            <a:endParaRPr lang="en-US" dirty="0" smtClean="0"/>
          </a:p>
          <a:p>
            <a:r>
              <a:rPr lang="en-GB" dirty="0" smtClean="0"/>
              <a:t>An abnormal CPR has also been associated with abnormal </a:t>
            </a:r>
            <a:r>
              <a:rPr lang="en-GB" dirty="0" err="1" smtClean="0"/>
              <a:t>fetal</a:t>
            </a:r>
            <a:r>
              <a:rPr lang="en-GB" dirty="0" smtClean="0"/>
              <a:t> growth velocity , an increased risk for neonatal intensive care unit admission, urgent </a:t>
            </a:r>
            <a:r>
              <a:rPr lang="en-GB" dirty="0" err="1" smtClean="0"/>
              <a:t>cesarean</a:t>
            </a:r>
            <a:r>
              <a:rPr lang="en-GB" dirty="0" smtClean="0"/>
              <a:t> delivery for </a:t>
            </a:r>
            <a:r>
              <a:rPr lang="en-GB" dirty="0" err="1" smtClean="0"/>
              <a:t>fetal</a:t>
            </a:r>
            <a:r>
              <a:rPr lang="en-GB" dirty="0" smtClean="0"/>
              <a:t> distress after 37 weeks, independent of </a:t>
            </a:r>
            <a:r>
              <a:rPr lang="en-GB" dirty="0" err="1" smtClean="0"/>
              <a:t>fetal</a:t>
            </a:r>
            <a:r>
              <a:rPr lang="en-GB" dirty="0" smtClean="0"/>
              <a:t> weight . </a:t>
            </a:r>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hrsysMedicalLibrary_20214201932.png"/>
          <p:cNvPicPr>
            <a:picLocks noGrp="1" noChangeAspect="1"/>
          </p:cNvPicPr>
          <p:nvPr>
            <p:ph idx="1"/>
          </p:nvPr>
        </p:nvPicPr>
        <p:blipFill>
          <a:blip r:embed="rId2"/>
          <a:stretch>
            <a:fillRect/>
          </a:stretch>
        </p:blipFill>
        <p:spPr>
          <a:xfrm>
            <a:off x="785786" y="714356"/>
            <a:ext cx="7572428" cy="5857915"/>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714356"/>
            <a:ext cx="8229600" cy="1143000"/>
          </a:xfrm>
        </p:spPr>
        <p:txBody>
          <a:bodyPr/>
          <a:lstStyle/>
          <a:p>
            <a:r>
              <a:rPr lang="en-GB" b="1" dirty="0" smtClean="0"/>
              <a:t>Antenatal corticosteroids:</a:t>
            </a:r>
            <a:endParaRPr lang="en-US" dirty="0"/>
          </a:p>
        </p:txBody>
      </p:sp>
      <p:sp>
        <p:nvSpPr>
          <p:cNvPr id="3" name="Content Placeholder 2"/>
          <p:cNvSpPr>
            <a:spLocks noGrp="1"/>
          </p:cNvSpPr>
          <p:nvPr>
            <p:ph idx="1"/>
          </p:nvPr>
        </p:nvSpPr>
        <p:spPr/>
        <p:txBody>
          <a:bodyPr>
            <a:normAutofit/>
          </a:bodyPr>
          <a:lstStyle/>
          <a:p>
            <a:r>
              <a:rPr lang="en-GB" dirty="0" smtClean="0"/>
              <a:t> — Ideally, a course of antenatal corticosteroids is given in the week before preterm delivery is anticipated. Timing is estimated based on multiple factors, including the severity of FGR, Doppler findings, </a:t>
            </a:r>
            <a:r>
              <a:rPr lang="en-GB" dirty="0" err="1" smtClean="0"/>
              <a:t>comorbid</a:t>
            </a:r>
            <a:r>
              <a:rPr lang="en-GB" dirty="0" smtClean="0"/>
              <a:t> conditions, and rate of deterioration in </a:t>
            </a:r>
            <a:r>
              <a:rPr lang="en-GB" dirty="0" err="1" smtClean="0"/>
              <a:t>fetal</a:t>
            </a:r>
            <a:r>
              <a:rPr lang="en-GB" dirty="0" smtClean="0"/>
              <a:t> status.</a:t>
            </a:r>
          </a:p>
          <a:p>
            <a:r>
              <a:rPr lang="en-GB" dirty="0" smtClean="0"/>
              <a:t>Three studies observed that growth-restricted </a:t>
            </a:r>
            <a:r>
              <a:rPr lang="en-GB" dirty="0" err="1" smtClean="0"/>
              <a:t>fetuses</a:t>
            </a:r>
            <a:r>
              <a:rPr lang="en-GB" dirty="0" smtClean="0"/>
              <a:t> with absent end-diastolic flow often show transient improvement in blood flow after </a:t>
            </a:r>
            <a:r>
              <a:rPr lang="en-GB" dirty="0" err="1" smtClean="0"/>
              <a:t>glucocorticoid</a:t>
            </a:r>
            <a:r>
              <a:rPr lang="en-GB" dirty="0" smtClean="0"/>
              <a:t> administration . </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err="1" smtClean="0"/>
              <a:t>Fetuses</a:t>
            </a:r>
            <a:r>
              <a:rPr lang="en-GB" dirty="0" smtClean="0"/>
              <a:t> that did not show increased end-diastolic flow appeared to have poorer neonatal outcomes. </a:t>
            </a:r>
          </a:p>
          <a:p>
            <a:r>
              <a:rPr lang="en-GB" dirty="0" smtClean="0"/>
              <a:t>The reason sicker </a:t>
            </a:r>
            <a:r>
              <a:rPr lang="en-GB" dirty="0" err="1" smtClean="0"/>
              <a:t>fetuses</a:t>
            </a:r>
            <a:r>
              <a:rPr lang="en-GB" dirty="0" smtClean="0"/>
              <a:t> are unable to mount a vascular response to </a:t>
            </a:r>
            <a:r>
              <a:rPr lang="en-GB" dirty="0" err="1" smtClean="0"/>
              <a:t>glucocorticoid</a:t>
            </a:r>
            <a:r>
              <a:rPr lang="en-GB" dirty="0" smtClean="0"/>
              <a:t> administration is unclear. </a:t>
            </a:r>
          </a:p>
          <a:p>
            <a:r>
              <a:rPr lang="en-GB" dirty="0" smtClean="0"/>
              <a:t>One action of </a:t>
            </a:r>
            <a:r>
              <a:rPr lang="en-GB" dirty="0" err="1" smtClean="0"/>
              <a:t>glucocorticoids</a:t>
            </a:r>
            <a:r>
              <a:rPr lang="en-GB" dirty="0" smtClean="0"/>
              <a:t> is to enhance the tropic effect of </a:t>
            </a:r>
            <a:r>
              <a:rPr lang="en-GB" dirty="0" err="1" smtClean="0"/>
              <a:t>catecholamines</a:t>
            </a:r>
            <a:r>
              <a:rPr lang="en-GB" dirty="0" smtClean="0"/>
              <a:t> on heart muscle. It is hypothesized that </a:t>
            </a:r>
            <a:r>
              <a:rPr lang="en-GB" dirty="0" err="1" smtClean="0"/>
              <a:t>inotropy</a:t>
            </a:r>
            <a:r>
              <a:rPr lang="en-GB" dirty="0" smtClean="0"/>
              <a:t> does not improve in sicker </a:t>
            </a:r>
            <a:r>
              <a:rPr lang="en-GB" dirty="0" err="1" smtClean="0"/>
              <a:t>fetuses</a:t>
            </a:r>
            <a:r>
              <a:rPr lang="en-GB" dirty="0" smtClean="0"/>
              <a:t> because they have impaired cardiac wall compliance.</a:t>
            </a:r>
            <a:endParaRPr lang="en-US" dirty="0" smtClean="0"/>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714356"/>
            <a:ext cx="8229600" cy="1143000"/>
          </a:xfrm>
        </p:spPr>
        <p:txBody>
          <a:bodyPr/>
          <a:lstStyle/>
          <a:p>
            <a:r>
              <a:rPr lang="en-GB" b="1" dirty="0" smtClean="0"/>
              <a:t>Maternal interventions</a:t>
            </a:r>
            <a:endParaRPr lang="en-US" dirty="0"/>
          </a:p>
        </p:txBody>
      </p:sp>
      <p:sp>
        <p:nvSpPr>
          <p:cNvPr id="3" name="Content Placeholder 2"/>
          <p:cNvSpPr>
            <a:spLocks noGrp="1"/>
          </p:cNvSpPr>
          <p:nvPr>
            <p:ph idx="1"/>
          </p:nvPr>
        </p:nvSpPr>
        <p:spPr/>
        <p:txBody>
          <a:bodyPr/>
          <a:lstStyle/>
          <a:p>
            <a:r>
              <a:rPr lang="en-GB" dirty="0" smtClean="0"/>
              <a:t> — There is no convincing evidence that any intervention in healthy women improves the growth of growth-restricted </a:t>
            </a:r>
            <a:r>
              <a:rPr lang="en-GB" dirty="0" err="1" smtClean="0"/>
              <a:t>fetuses</a:t>
            </a:r>
            <a:r>
              <a:rPr lang="en-GB" dirty="0" smtClean="0"/>
              <a:t>. Numerous approaches have been tried in small randomized trials, including maternal nutritional supplementation, oxygen therapy, and interventions to improve blood flow to the placenta, such as plasma volume expansion, low-dose aspirin, bed rest, and anticoagulation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Antihypertensive therapy of hypertensive </a:t>
            </a:r>
            <a:r>
              <a:rPr lang="en-GB" dirty="0" err="1" smtClean="0"/>
              <a:t>gravidas</a:t>
            </a:r>
            <a:r>
              <a:rPr lang="en-GB" dirty="0" smtClean="0"/>
              <a:t> does not improve </a:t>
            </a:r>
            <a:r>
              <a:rPr lang="en-GB" dirty="0" err="1" smtClean="0"/>
              <a:t>fetal</a:t>
            </a:r>
            <a:r>
              <a:rPr lang="en-GB" dirty="0" smtClean="0"/>
              <a:t> growth .</a:t>
            </a:r>
            <a:endParaRPr lang="en-US" dirty="0" smtClean="0"/>
          </a:p>
          <a:p>
            <a:r>
              <a:rPr lang="en-GB" dirty="0" smtClean="0"/>
              <a:t>In smokers, an intensive smoking cessation program may be of value and has other pregnancy and health benefits.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Timing delivery:</a:t>
            </a:r>
            <a:endParaRPr lang="en-US" dirty="0"/>
          </a:p>
        </p:txBody>
      </p:sp>
      <p:sp>
        <p:nvSpPr>
          <p:cNvPr id="3" name="Content Placeholder 2"/>
          <p:cNvSpPr>
            <a:spLocks noGrp="1"/>
          </p:cNvSpPr>
          <p:nvPr>
            <p:ph idx="1"/>
          </p:nvPr>
        </p:nvSpPr>
        <p:spPr/>
        <p:txBody>
          <a:bodyPr>
            <a:normAutofit/>
          </a:bodyPr>
          <a:lstStyle/>
          <a:p>
            <a:r>
              <a:rPr lang="en-GB" dirty="0" smtClean="0"/>
              <a:t> — There is little consensus about the optimum time to deliver the growth-restricted </a:t>
            </a:r>
            <a:r>
              <a:rPr lang="en-GB" dirty="0" err="1" smtClean="0"/>
              <a:t>fetus</a:t>
            </a:r>
            <a:r>
              <a:rPr lang="en-GB" dirty="0" smtClean="0"/>
              <a:t>.</a:t>
            </a:r>
          </a:p>
          <a:p>
            <a:r>
              <a:rPr lang="en-GB" dirty="0" smtClean="0"/>
              <a:t>We time the delivery of the growth-restricted </a:t>
            </a:r>
            <a:r>
              <a:rPr lang="en-GB" dirty="0" err="1" smtClean="0"/>
              <a:t>fetus</a:t>
            </a:r>
            <a:r>
              <a:rPr lang="en-GB" dirty="0" smtClean="0"/>
              <a:t> based on a combination of factors, including gestational age, Doppler ultrasound of the umbilical artery, BPP score, </a:t>
            </a:r>
            <a:r>
              <a:rPr lang="en-GB" dirty="0" err="1" smtClean="0"/>
              <a:t>ductus</a:t>
            </a:r>
            <a:r>
              <a:rPr lang="en-GB" dirty="0" smtClean="0"/>
              <a:t> </a:t>
            </a:r>
            <a:r>
              <a:rPr lang="en-GB" dirty="0" err="1" smtClean="0"/>
              <a:t>venosus</a:t>
            </a:r>
            <a:r>
              <a:rPr lang="en-GB" dirty="0" smtClean="0"/>
              <a:t> Doppler, and the presence or absence of risk factors for, or signs of, </a:t>
            </a:r>
            <a:r>
              <a:rPr lang="en-GB" dirty="0" err="1" smtClean="0"/>
              <a:t>uteroplacental</a:t>
            </a:r>
            <a:r>
              <a:rPr lang="en-GB" dirty="0" smtClean="0"/>
              <a:t> insufficiency. </a:t>
            </a:r>
          </a:p>
          <a:p>
            <a:r>
              <a:rPr lang="en-GB" dirty="0" smtClean="0"/>
              <a:t>.</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The goal is to maximize </a:t>
            </a:r>
            <a:r>
              <a:rPr lang="en-GB" dirty="0" err="1" smtClean="0"/>
              <a:t>fetal</a:t>
            </a:r>
            <a:r>
              <a:rPr lang="en-GB" dirty="0" smtClean="0"/>
              <a:t> maturity and growth while minimizing the risks of </a:t>
            </a:r>
            <a:r>
              <a:rPr lang="en-GB" dirty="0" err="1" smtClean="0"/>
              <a:t>fetal</a:t>
            </a:r>
            <a:r>
              <a:rPr lang="en-GB" dirty="0" smtClean="0"/>
              <a:t> or neonatal mortality and short-term and long-term morbidity. </a:t>
            </a:r>
          </a:p>
          <a:p>
            <a:r>
              <a:rPr lang="en-GB" dirty="0" smtClean="0"/>
              <a:t>The greatest challenge related to timing of delivery is in the preterm </a:t>
            </a:r>
            <a:r>
              <a:rPr lang="en-GB" dirty="0" err="1" smtClean="0"/>
              <a:t>fetus</a:t>
            </a:r>
            <a:r>
              <a:rPr lang="en-GB" dirty="0" smtClean="0"/>
              <a:t>&lt;32 weeks of gestation. </a:t>
            </a:r>
          </a:p>
          <a:p>
            <a:r>
              <a:rPr lang="en-GB" dirty="0" smtClean="0"/>
              <a:t>Morbidity and mortality related to preterm delivery is relatively high before 32 weeks , and between 26 and 29 weeks of gestation each day in </a:t>
            </a:r>
            <a:r>
              <a:rPr lang="en-GB" dirty="0" err="1" smtClean="0"/>
              <a:t>utero</a:t>
            </a:r>
            <a:r>
              <a:rPr lang="en-GB" dirty="0" smtClean="0"/>
              <a:t> has been estimated to improve survival by 1 to 2 percent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0034" y="1285860"/>
            <a:ext cx="8229600" cy="4389120"/>
          </a:xfrm>
        </p:spPr>
        <p:txBody>
          <a:bodyPr/>
          <a:lstStyle/>
          <a:p>
            <a:r>
              <a:rPr lang="en-GB" b="1" dirty="0" smtClean="0"/>
              <a:t>Placental</a:t>
            </a:r>
            <a:endParaRPr lang="en-US" b="1" dirty="0" smtClean="0"/>
          </a:p>
          <a:p>
            <a:pPr lvl="0"/>
            <a:r>
              <a:rPr lang="en-GB" dirty="0" smtClean="0"/>
              <a:t>• </a:t>
            </a:r>
            <a:endParaRPr lang="en-US" dirty="0" smtClean="0"/>
          </a:p>
          <a:p>
            <a:r>
              <a:rPr lang="en-GB" dirty="0" smtClean="0"/>
              <a:t>Primary placental disease</a:t>
            </a:r>
            <a:endParaRPr lang="en-US" dirty="0" smtClean="0"/>
          </a:p>
          <a:p>
            <a:pPr lvl="0"/>
            <a:r>
              <a:rPr lang="en-GB" dirty="0" smtClean="0"/>
              <a:t>• </a:t>
            </a:r>
            <a:endParaRPr lang="en-US" dirty="0" smtClean="0"/>
          </a:p>
          <a:p>
            <a:r>
              <a:rPr lang="en-GB" dirty="0" smtClean="0"/>
              <a:t>Placental abruption and infarction</a:t>
            </a:r>
            <a:endParaRPr lang="en-US" dirty="0" smtClean="0"/>
          </a:p>
          <a:p>
            <a:pPr lvl="0"/>
            <a:r>
              <a:rPr lang="en-GB" dirty="0" smtClean="0"/>
              <a:t>• </a:t>
            </a:r>
            <a:endParaRPr lang="en-US" dirty="0" smtClean="0"/>
          </a:p>
          <a:p>
            <a:r>
              <a:rPr lang="en-GB" dirty="0" smtClean="0"/>
              <a:t>Placenta </a:t>
            </a:r>
            <a:r>
              <a:rPr lang="en-GB" dirty="0" err="1" smtClean="0"/>
              <a:t>previa</a:t>
            </a:r>
            <a:endParaRPr lang="en-US" dirty="0" smtClean="0"/>
          </a:p>
          <a:p>
            <a:pPr lvl="0"/>
            <a:r>
              <a:rPr lang="en-GB" dirty="0" smtClean="0"/>
              <a:t>• </a:t>
            </a:r>
            <a:endParaRPr lang="en-US" dirty="0" smtClean="0"/>
          </a:p>
          <a:p>
            <a:r>
              <a:rPr lang="en-GB" dirty="0" smtClean="0"/>
              <a:t>Placental </a:t>
            </a:r>
            <a:r>
              <a:rPr lang="en-GB" dirty="0" err="1" smtClean="0"/>
              <a:t>mosaicism</a:t>
            </a:r>
            <a:endParaRPr lang="en-US" dirty="0" smtClean="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a:t>
            </a:r>
            <a:endParaRPr lang="en-US" dirty="0"/>
          </a:p>
        </p:txBody>
      </p:sp>
      <p:sp>
        <p:nvSpPr>
          <p:cNvPr id="3" name="Content Placeholder 2"/>
          <p:cNvSpPr>
            <a:spLocks noGrp="1"/>
          </p:cNvSpPr>
          <p:nvPr>
            <p:ph idx="1"/>
          </p:nvPr>
        </p:nvSpPr>
        <p:spPr/>
        <p:txBody>
          <a:bodyPr>
            <a:normAutofit/>
          </a:bodyPr>
          <a:lstStyle/>
          <a:p>
            <a:r>
              <a:rPr lang="en-GB" dirty="0" smtClean="0"/>
              <a:t>●Abnormal </a:t>
            </a:r>
            <a:r>
              <a:rPr lang="en-GB" dirty="0" err="1" smtClean="0"/>
              <a:t>ductus</a:t>
            </a:r>
            <a:r>
              <a:rPr lang="en-GB" dirty="0" smtClean="0"/>
              <a:t> </a:t>
            </a:r>
            <a:r>
              <a:rPr lang="en-GB" dirty="0" err="1" smtClean="0"/>
              <a:t>venosus</a:t>
            </a:r>
            <a:r>
              <a:rPr lang="en-GB" dirty="0" smtClean="0"/>
              <a:t> Doppler – We delivery these pregnancies immediately.</a:t>
            </a:r>
            <a:endParaRPr lang="en-US" dirty="0" smtClean="0"/>
          </a:p>
          <a:p>
            <a:r>
              <a:rPr lang="en-GB" dirty="0" smtClean="0"/>
              <a:t>●Reversed diastolic flow ≥32 weeks of gestation – We deliver these pregnancies immediately.</a:t>
            </a:r>
            <a:endParaRPr lang="en-US" dirty="0" smtClean="0"/>
          </a:p>
          <a:p>
            <a:r>
              <a:rPr lang="en-GB" dirty="0" smtClean="0"/>
              <a:t>●Absent diastolic flow ≥34 weeks of gestation – We deliver these pregnancies immediately.</a:t>
            </a:r>
            <a:endParaRPr lang="en-US" dirty="0" smtClean="0"/>
          </a:p>
          <a:p>
            <a:r>
              <a:rPr lang="en-GB" dirty="0" smtClean="0"/>
              <a:t>●Reversed diastolic flow &lt;32 weeks of gestation or absent diastolic flow &lt;34 weeks of gestation, regardless of the presence or absence of </a:t>
            </a:r>
            <a:r>
              <a:rPr lang="en-GB" dirty="0" err="1" smtClean="0"/>
              <a:t>oligohydramnios</a:t>
            </a:r>
            <a:r>
              <a:rPr lang="en-GB" dirty="0" smtClean="0"/>
              <a:t> –</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 In these patients, we perform daily BPP scoring in an attempt to delay delivery until 32 weeks (if reversed flow) or 34 weeks (if absent flow) as long as the BPS remains normal. If the BPP or </a:t>
            </a:r>
            <a:r>
              <a:rPr lang="en-GB" dirty="0" err="1" smtClean="0"/>
              <a:t>ductus</a:t>
            </a:r>
            <a:r>
              <a:rPr lang="en-GB" dirty="0" smtClean="0"/>
              <a:t> venous Doppler becomes abnormal, we delivery these pregnancies immediately. </a:t>
            </a:r>
          </a:p>
          <a:p>
            <a:r>
              <a:rPr lang="en-GB" dirty="0" smtClean="0"/>
              <a:t>If a course of antenatal corticosteroids has not been administered yet, it is given upon diagnosis of reversed or absent diastolic flow.</a:t>
            </a:r>
            <a:endParaRPr lang="en-US" dirty="0" smtClean="0"/>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0034" y="1714488"/>
            <a:ext cx="8229600" cy="4389120"/>
          </a:xfrm>
        </p:spPr>
        <p:txBody>
          <a:bodyPr>
            <a:normAutofit fontScale="92500"/>
          </a:bodyPr>
          <a:lstStyle/>
          <a:p>
            <a:r>
              <a:rPr lang="en-GB" dirty="0" smtClean="0"/>
              <a:t>●Decreased diastolic flow (</a:t>
            </a:r>
            <a:r>
              <a:rPr lang="en-GB" dirty="0" err="1" smtClean="0"/>
              <a:t>pulsatility</a:t>
            </a:r>
            <a:r>
              <a:rPr lang="en-GB" dirty="0" smtClean="0"/>
              <a:t> index &gt;95</a:t>
            </a:r>
            <a:r>
              <a:rPr lang="en-GB" baseline="30000" dirty="0" smtClean="0"/>
              <a:t>th</a:t>
            </a:r>
            <a:r>
              <a:rPr lang="en-GB" dirty="0" smtClean="0"/>
              <a:t> percentile) – This is a weak predictor of </a:t>
            </a:r>
            <a:r>
              <a:rPr lang="en-GB" dirty="0" err="1" smtClean="0"/>
              <a:t>fetal</a:t>
            </a:r>
            <a:r>
              <a:rPr lang="en-GB" dirty="0" smtClean="0"/>
              <a:t> death. </a:t>
            </a:r>
          </a:p>
          <a:p>
            <a:r>
              <a:rPr lang="en-GB" dirty="0" smtClean="0"/>
              <a:t>We perform a BPP two times per week and deliver these </a:t>
            </a:r>
            <a:r>
              <a:rPr lang="en-GB" dirty="0" err="1" smtClean="0"/>
              <a:t>fetuses</a:t>
            </a:r>
            <a:r>
              <a:rPr lang="en-GB" dirty="0" smtClean="0"/>
              <a:t> at term or when the BPP becomes abnormal. Delivery at 37 to 38 weeks is reasonable if umbilical artery flow is decreased and risk factors for, or signs of, </a:t>
            </a:r>
            <a:r>
              <a:rPr lang="en-GB" dirty="0" err="1" smtClean="0"/>
              <a:t>uteroplacental</a:t>
            </a:r>
            <a:r>
              <a:rPr lang="en-GB" dirty="0" smtClean="0"/>
              <a:t> insufficiency are present, such as </a:t>
            </a:r>
            <a:r>
              <a:rPr lang="en-GB" dirty="0" err="1" smtClean="0"/>
              <a:t>oligohydramnios</a:t>
            </a:r>
            <a:r>
              <a:rPr lang="en-GB" dirty="0" smtClean="0"/>
              <a:t>, preeclampsia or hypertension, renal insufficiency, </a:t>
            </a:r>
            <a:r>
              <a:rPr lang="en-GB" dirty="0" err="1" smtClean="0"/>
              <a:t>fetal</a:t>
            </a:r>
            <a:r>
              <a:rPr lang="en-GB" dirty="0" smtClean="0"/>
              <a:t> growth arrest, estimated weight &lt;5</a:t>
            </a:r>
            <a:r>
              <a:rPr lang="en-GB" baseline="30000" dirty="0" smtClean="0"/>
              <a:t>th</a:t>
            </a:r>
            <a:r>
              <a:rPr lang="en-GB" dirty="0" smtClean="0"/>
              <a:t> percentile, or prior birth of a small for gestational age infant.</a:t>
            </a:r>
            <a:endParaRPr lang="en-US" dirty="0" smtClean="0"/>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●Normal umbilical artery Doppler – This provides strong evidence of </a:t>
            </a:r>
            <a:r>
              <a:rPr lang="en-GB" dirty="0" err="1" smtClean="0"/>
              <a:t>fetal</a:t>
            </a:r>
            <a:r>
              <a:rPr lang="en-GB" dirty="0" smtClean="0"/>
              <a:t> well-being, especially in the absence of risk factors for, or signs of, </a:t>
            </a:r>
            <a:r>
              <a:rPr lang="en-GB" dirty="0" err="1" smtClean="0"/>
              <a:t>uteroplacental</a:t>
            </a:r>
            <a:r>
              <a:rPr lang="en-GB" dirty="0" smtClean="0"/>
              <a:t> insufficiency. We deliver these </a:t>
            </a:r>
            <a:r>
              <a:rPr lang="en-GB" dirty="0" err="1" smtClean="0"/>
              <a:t>fetuses</a:t>
            </a:r>
            <a:r>
              <a:rPr lang="en-GB" dirty="0" smtClean="0"/>
              <a:t> at 39 to 40 weeks of gestation.</a:t>
            </a:r>
            <a:endParaRPr lang="en-US" dirty="0" smtClean="0"/>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28736"/>
            <a:ext cx="8229600" cy="4895864"/>
          </a:xfrm>
        </p:spPr>
        <p:txBody>
          <a:bodyPr>
            <a:normAutofit fontScale="92500" lnSpcReduction="20000"/>
          </a:bodyPr>
          <a:lstStyle/>
          <a:p>
            <a:r>
              <a:rPr lang="en-GB" dirty="0" smtClean="0"/>
              <a:t>Delivery should not be delayed beyond 40 weeks of gestation. </a:t>
            </a:r>
          </a:p>
          <a:p>
            <a:r>
              <a:rPr lang="en-GB" dirty="0" smtClean="0"/>
              <a:t>The risk of intrauterine </a:t>
            </a:r>
            <a:r>
              <a:rPr lang="en-GB" dirty="0" err="1" smtClean="0"/>
              <a:t>fetal</a:t>
            </a:r>
            <a:r>
              <a:rPr lang="en-GB" dirty="0" smtClean="0"/>
              <a:t> demise significantly increases at term, particularly as the severity of FGR increases. As an example, in a retrospective cohort study, the risk of intrauterine </a:t>
            </a:r>
            <a:r>
              <a:rPr lang="en-GB" dirty="0" err="1" smtClean="0"/>
              <a:t>fetal</a:t>
            </a:r>
            <a:r>
              <a:rPr lang="en-GB" dirty="0" smtClean="0"/>
              <a:t> death at 39 weeks was estimated as</a:t>
            </a:r>
          </a:p>
          <a:p>
            <a:r>
              <a:rPr lang="en-GB" dirty="0" smtClean="0"/>
              <a:t> 32 per 10,000  ongoing pregnancies for </a:t>
            </a:r>
            <a:r>
              <a:rPr lang="en-GB" dirty="0" err="1" smtClean="0"/>
              <a:t>fetal</a:t>
            </a:r>
            <a:r>
              <a:rPr lang="en-GB" dirty="0" smtClean="0"/>
              <a:t> weight &lt;3</a:t>
            </a:r>
            <a:r>
              <a:rPr lang="en-GB" baseline="30000" dirty="0" smtClean="0"/>
              <a:t>rd</a:t>
            </a:r>
            <a:r>
              <a:rPr lang="en-GB" dirty="0" smtClean="0"/>
              <a:t> percentile,</a:t>
            </a:r>
          </a:p>
          <a:p>
            <a:r>
              <a:rPr lang="en-GB" dirty="0" smtClean="0"/>
              <a:t> 23 per 10,000  ongoing pregnancies for </a:t>
            </a:r>
            <a:r>
              <a:rPr lang="en-GB" dirty="0" err="1" smtClean="0"/>
              <a:t>fetal</a:t>
            </a:r>
            <a:r>
              <a:rPr lang="en-GB" dirty="0" smtClean="0"/>
              <a:t> weight &lt;5</a:t>
            </a:r>
            <a:r>
              <a:rPr lang="en-GB" baseline="30000" dirty="0" smtClean="0"/>
              <a:t>th</a:t>
            </a:r>
            <a:r>
              <a:rPr lang="en-GB" dirty="0" smtClean="0"/>
              <a:t> percentile,</a:t>
            </a:r>
          </a:p>
          <a:p>
            <a:r>
              <a:rPr lang="en-GB" dirty="0" smtClean="0"/>
              <a:t> 13 per 10,000  ongoing pregnancies for </a:t>
            </a:r>
            <a:r>
              <a:rPr lang="en-GB" dirty="0" err="1" smtClean="0"/>
              <a:t>fetal</a:t>
            </a:r>
            <a:r>
              <a:rPr lang="en-GB" dirty="0" smtClean="0"/>
              <a:t> weight &lt;10</a:t>
            </a:r>
            <a:r>
              <a:rPr lang="en-GB" baseline="30000" dirty="0" smtClean="0"/>
              <a:t>th</a:t>
            </a:r>
            <a:r>
              <a:rPr lang="en-GB" dirty="0" smtClean="0"/>
              <a:t> percentile, </a:t>
            </a:r>
          </a:p>
          <a:p>
            <a:r>
              <a:rPr lang="en-GB" dirty="0" smtClean="0"/>
              <a:t>and 2 per 10,000 ongoing pregnancies for </a:t>
            </a:r>
            <a:r>
              <a:rPr lang="en-GB" dirty="0" err="1" smtClean="0"/>
              <a:t>fetal</a:t>
            </a:r>
            <a:r>
              <a:rPr lang="en-GB" dirty="0" smtClean="0"/>
              <a:t> weight ≥10</a:t>
            </a:r>
            <a:r>
              <a:rPr lang="en-GB" baseline="30000" dirty="0" smtClean="0"/>
              <a:t>th</a:t>
            </a:r>
            <a:r>
              <a:rPr lang="en-GB" dirty="0" smtClean="0"/>
              <a:t> percentile </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210517_155631.jpg"/>
          <p:cNvPicPr>
            <a:picLocks noGrp="1" noChangeAspect="1"/>
          </p:cNvPicPr>
          <p:nvPr>
            <p:ph idx="1"/>
          </p:nvPr>
        </p:nvPicPr>
        <p:blipFill>
          <a:blip r:embed="rId2"/>
          <a:stretch>
            <a:fillRect/>
          </a:stretch>
        </p:blipFill>
        <p:spPr>
          <a:xfrm>
            <a:off x="357158" y="642918"/>
            <a:ext cx="8786842" cy="5357850"/>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210517_155659.jpg"/>
          <p:cNvPicPr>
            <a:picLocks noGrp="1" noChangeAspect="1"/>
          </p:cNvPicPr>
          <p:nvPr>
            <p:ph idx="1"/>
          </p:nvPr>
        </p:nvPicPr>
        <p:blipFill>
          <a:blip r:embed="rId2"/>
          <a:stretch>
            <a:fillRect/>
          </a:stretch>
        </p:blipFill>
        <p:spPr>
          <a:xfrm>
            <a:off x="285720" y="285728"/>
            <a:ext cx="8858280" cy="6000791"/>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ehrsysMedicalLibrary_202142019145.png"/>
          <p:cNvPicPr>
            <a:picLocks noGrp="1" noChangeAspect="1"/>
          </p:cNvPicPr>
          <p:nvPr>
            <p:ph idx="1"/>
          </p:nvPr>
        </p:nvPicPr>
        <p:blipFill>
          <a:blip r:embed="rId2"/>
          <a:stretch>
            <a:fillRect/>
          </a:stretch>
        </p:blipFill>
        <p:spPr>
          <a:xfrm>
            <a:off x="785786" y="928670"/>
            <a:ext cx="7715304" cy="5715039"/>
          </a:xfr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20210520_184849.jpg"/>
          <p:cNvPicPr>
            <a:picLocks noGrp="1" noChangeAspect="1"/>
          </p:cNvPicPr>
          <p:nvPr>
            <p:ph idx="1"/>
          </p:nvPr>
        </p:nvPicPr>
        <p:blipFill>
          <a:blip r:embed="rId2"/>
          <a:stretch>
            <a:fillRect/>
          </a:stretch>
        </p:blipFill>
        <p:spPr>
          <a:xfrm>
            <a:off x="857224" y="714356"/>
            <a:ext cx="7572428" cy="5857916"/>
          </a:xfr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INTRAPARTUM MANAGEMENT</a:t>
            </a:r>
            <a:r>
              <a:rPr lang="en-GB" dirty="0" smtClean="0"/>
              <a:t> :</a:t>
            </a:r>
            <a:endParaRPr lang="en-US" dirty="0"/>
          </a:p>
        </p:txBody>
      </p:sp>
      <p:sp>
        <p:nvSpPr>
          <p:cNvPr id="3" name="Content Placeholder 2"/>
          <p:cNvSpPr>
            <a:spLocks noGrp="1"/>
          </p:cNvSpPr>
          <p:nvPr>
            <p:ph idx="1"/>
          </p:nvPr>
        </p:nvSpPr>
        <p:spPr/>
        <p:txBody>
          <a:bodyPr>
            <a:normAutofit fontScale="92500" lnSpcReduction="10000"/>
          </a:bodyPr>
          <a:lstStyle/>
          <a:p>
            <a:r>
              <a:rPr lang="en-GB" dirty="0" smtClean="0"/>
              <a:t>Growth-restricted </a:t>
            </a:r>
            <a:r>
              <a:rPr lang="en-GB" dirty="0" err="1" smtClean="0"/>
              <a:t>fetuses</a:t>
            </a:r>
            <a:r>
              <a:rPr lang="en-GB" dirty="0" smtClean="0"/>
              <a:t> may exist in a state of mild-to-moderate chronic oxygen and substrate deprivation. </a:t>
            </a:r>
          </a:p>
          <a:p>
            <a:r>
              <a:rPr lang="en-GB" dirty="0" smtClean="0"/>
              <a:t>Potential consequences include </a:t>
            </a:r>
            <a:r>
              <a:rPr lang="en-GB" dirty="0" err="1" smtClean="0"/>
              <a:t>antepartum</a:t>
            </a:r>
            <a:r>
              <a:rPr lang="en-GB" dirty="0" smtClean="0"/>
              <a:t> or </a:t>
            </a:r>
            <a:r>
              <a:rPr lang="en-GB" dirty="0" err="1" smtClean="0"/>
              <a:t>intrapartum</a:t>
            </a:r>
            <a:r>
              <a:rPr lang="en-GB" dirty="0" smtClean="0"/>
              <a:t> </a:t>
            </a:r>
            <a:r>
              <a:rPr lang="en-GB" dirty="0" err="1" smtClean="0"/>
              <a:t>fetal</a:t>
            </a:r>
            <a:r>
              <a:rPr lang="en-GB" dirty="0" smtClean="0"/>
              <a:t> heart rate abnormalities, passage of </a:t>
            </a:r>
            <a:r>
              <a:rPr lang="en-GB" dirty="0" err="1" smtClean="0"/>
              <a:t>meconium</a:t>
            </a:r>
            <a:r>
              <a:rPr lang="en-GB" dirty="0" smtClean="0"/>
              <a:t> with risk of aspiration, and neonatal </a:t>
            </a:r>
            <a:r>
              <a:rPr lang="en-GB" dirty="0" err="1" smtClean="0"/>
              <a:t>polycythemia</a:t>
            </a:r>
            <a:r>
              <a:rPr lang="en-GB" dirty="0" smtClean="0"/>
              <a:t>, impaired thermoregulation, </a:t>
            </a:r>
            <a:r>
              <a:rPr lang="en-GB" dirty="0" err="1" smtClean="0"/>
              <a:t>hypoglycemia</a:t>
            </a:r>
            <a:r>
              <a:rPr lang="en-GB" dirty="0" smtClean="0"/>
              <a:t>, and other metabolic abnormalities .</a:t>
            </a:r>
          </a:p>
          <a:p>
            <a:r>
              <a:rPr lang="en-GB" dirty="0" smtClean="0"/>
              <a:t> Consequently, it is important to optimize the timing of delivery , perform continuous </a:t>
            </a:r>
            <a:r>
              <a:rPr lang="en-GB" dirty="0" err="1" smtClean="0"/>
              <a:t>intrapartum</a:t>
            </a:r>
            <a:r>
              <a:rPr lang="en-GB" dirty="0" smtClean="0"/>
              <a:t> </a:t>
            </a:r>
            <a:r>
              <a:rPr lang="en-GB" dirty="0" err="1" smtClean="0"/>
              <a:t>fetal</a:t>
            </a:r>
            <a:r>
              <a:rPr lang="en-GB" dirty="0" smtClean="0"/>
              <a:t> monitoring to detect </a:t>
            </a:r>
            <a:r>
              <a:rPr lang="en-GB" dirty="0" err="1" smtClean="0"/>
              <a:t>nonreassuringfetal</a:t>
            </a:r>
            <a:r>
              <a:rPr lang="en-GB" dirty="0" smtClean="0"/>
              <a:t> heart rate patterns suggestive of progressive hypoxia during </a:t>
            </a:r>
            <a:r>
              <a:rPr lang="en-GB" dirty="0" err="1" smtClean="0"/>
              <a:t>labor</a:t>
            </a:r>
            <a:r>
              <a:rPr lang="en-GB" dirty="0" smtClean="0"/>
              <a:t>, and provide skilled neonatal care in the delivery room .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0034" y="2214554"/>
            <a:ext cx="8229600" cy="3357586"/>
          </a:xfrm>
        </p:spPr>
        <p:txBody>
          <a:bodyPr>
            <a:normAutofit/>
          </a:bodyPr>
          <a:lstStyle/>
          <a:p>
            <a:r>
              <a:rPr lang="en-GB" dirty="0" smtClean="0"/>
              <a:t>The diagnosis of FGR is based on discrepancies between actual and expected </a:t>
            </a:r>
            <a:r>
              <a:rPr lang="en-GB" dirty="0" err="1" smtClean="0"/>
              <a:t>sonographic</a:t>
            </a:r>
            <a:r>
              <a:rPr lang="en-GB" dirty="0" smtClean="0"/>
              <a:t> biometric measurements for a given gestational age.</a:t>
            </a:r>
          </a:p>
          <a:p>
            <a:r>
              <a:rPr lang="en-GB" dirty="0" smtClean="0"/>
              <a:t>Traditionally, it has been defined as &lt;10</a:t>
            </a:r>
            <a:r>
              <a:rPr lang="en-GB" baseline="30000" dirty="0" smtClean="0"/>
              <a:t>th</a:t>
            </a:r>
            <a:r>
              <a:rPr lang="en-GB" dirty="0" smtClean="0"/>
              <a:t> percentile weight for gestational age on a singleton growth curve, as this establishes the diagnosis as being small for gestational age (SGA).</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Umbilical cord blood analysis should be considered as a component of establishing baseline neonatal status.</a:t>
            </a:r>
            <a:endParaRPr lang="en-US" dirty="0" smtClean="0"/>
          </a:p>
          <a:p>
            <a:r>
              <a:rPr lang="en-GB" dirty="0" err="1" smtClean="0"/>
              <a:t>Cesarean</a:t>
            </a:r>
            <a:r>
              <a:rPr lang="en-GB" dirty="0" smtClean="0"/>
              <a:t> delivery for </a:t>
            </a:r>
            <a:r>
              <a:rPr lang="en-GB" dirty="0" err="1" smtClean="0"/>
              <a:t>fetal</a:t>
            </a:r>
            <a:r>
              <a:rPr lang="en-GB" dirty="0" smtClean="0"/>
              <a:t> indications is more common when growth restriction is present. In one study, variable decelerations lasting greater than 60 seconds, with depth greater than 60 beats per minute (</a:t>
            </a:r>
            <a:r>
              <a:rPr lang="en-GB" dirty="0" err="1" smtClean="0"/>
              <a:t>bpm</a:t>
            </a:r>
            <a:r>
              <a:rPr lang="en-GB" dirty="0" smtClean="0"/>
              <a:t>) or nadir less than 60 </a:t>
            </a:r>
            <a:r>
              <a:rPr lang="en-GB" dirty="0" err="1" smtClean="0"/>
              <a:t>bpm</a:t>
            </a:r>
            <a:r>
              <a:rPr lang="en-GB" dirty="0" smtClean="0"/>
              <a:t>, were more common in the growth-restricted group, while the rates of late decelerations, prolonged decelerations, or </a:t>
            </a:r>
            <a:r>
              <a:rPr lang="en-GB" dirty="0" err="1" smtClean="0"/>
              <a:t>bradycardia</a:t>
            </a:r>
            <a:r>
              <a:rPr lang="en-GB" dirty="0" smtClean="0"/>
              <a:t> were similar for both groups </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GB" dirty="0" smtClean="0"/>
              <a:t>The risk of </a:t>
            </a:r>
            <a:r>
              <a:rPr lang="en-GB" dirty="0" err="1" smtClean="0"/>
              <a:t>fetal</a:t>
            </a:r>
            <a:r>
              <a:rPr lang="en-GB" dirty="0" smtClean="0"/>
              <a:t> heart rate abnormalities related to hypoxia is highest among </a:t>
            </a:r>
            <a:r>
              <a:rPr lang="en-GB" dirty="0" err="1" smtClean="0"/>
              <a:t>fetuses</a:t>
            </a:r>
            <a:r>
              <a:rPr lang="en-GB" dirty="0" smtClean="0"/>
              <a:t> with abnormal Doppler </a:t>
            </a:r>
            <a:r>
              <a:rPr lang="en-GB" dirty="0" err="1" smtClean="0"/>
              <a:t>velocimetry</a:t>
            </a:r>
            <a:r>
              <a:rPr lang="en-GB" dirty="0" smtClean="0"/>
              <a:t>. </a:t>
            </a:r>
          </a:p>
          <a:p>
            <a:r>
              <a:rPr lang="en-GB" dirty="0" smtClean="0"/>
              <a:t>In one large series, no </a:t>
            </a:r>
            <a:r>
              <a:rPr lang="en-GB" dirty="0" err="1" smtClean="0"/>
              <a:t>fetus</a:t>
            </a:r>
            <a:r>
              <a:rPr lang="en-GB" dirty="0" smtClean="0"/>
              <a:t> with normal Doppler </a:t>
            </a:r>
            <a:r>
              <a:rPr lang="en-GB" dirty="0" err="1" smtClean="0"/>
              <a:t>velocimetry</a:t>
            </a:r>
            <a:r>
              <a:rPr lang="en-GB" dirty="0" smtClean="0"/>
              <a:t> was delivered with metabolic </a:t>
            </a:r>
            <a:r>
              <a:rPr lang="en-GB" dirty="0" err="1" smtClean="0"/>
              <a:t>acidemia</a:t>
            </a:r>
            <a:r>
              <a:rPr lang="en-GB" dirty="0" smtClean="0"/>
              <a:t> associated with chronic hypoxemia . </a:t>
            </a:r>
          </a:p>
          <a:p>
            <a:r>
              <a:rPr lang="en-GB" dirty="0" smtClean="0"/>
              <a:t>Compared with growth-restricted </a:t>
            </a:r>
            <a:r>
              <a:rPr lang="en-GB" dirty="0" err="1" smtClean="0"/>
              <a:t>fetuses</a:t>
            </a:r>
            <a:r>
              <a:rPr lang="en-GB" dirty="0" smtClean="0"/>
              <a:t> with normal umbilical artery Doppler ratios, growth-restricted </a:t>
            </a:r>
            <a:r>
              <a:rPr lang="en-GB" dirty="0" err="1" smtClean="0"/>
              <a:t>fetuses</a:t>
            </a:r>
            <a:r>
              <a:rPr lang="en-GB" dirty="0" smtClean="0"/>
              <a:t> with a systolic/diastolic ratio &gt;90</a:t>
            </a:r>
            <a:r>
              <a:rPr lang="en-GB" baseline="30000" dirty="0" smtClean="0"/>
              <a:t>th</a:t>
            </a:r>
            <a:r>
              <a:rPr lang="en-GB" dirty="0" smtClean="0"/>
              <a:t> percentile for gestational age had significantly lower umbilical artery and vein pH values at birth , an increased likelihood of </a:t>
            </a:r>
            <a:r>
              <a:rPr lang="en-GB" dirty="0" err="1" smtClean="0"/>
              <a:t>nonreassuring</a:t>
            </a:r>
            <a:r>
              <a:rPr lang="en-GB" dirty="0" smtClean="0"/>
              <a:t> </a:t>
            </a:r>
            <a:r>
              <a:rPr lang="en-GB" dirty="0" err="1" smtClean="0"/>
              <a:t>fetal</a:t>
            </a:r>
            <a:r>
              <a:rPr lang="en-GB" dirty="0" smtClean="0"/>
              <a:t> heart rate patterns, more admissions to the neonatal intensive care unit , and a higher incidence of respiratory distress .</a:t>
            </a:r>
            <a:endParaRPr lang="en-US" dirty="0" smtClean="0"/>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GB" dirty="0" smtClean="0"/>
              <a:t>If antenatal testing (</a:t>
            </a:r>
            <a:r>
              <a:rPr lang="en-GB" dirty="0" err="1" smtClean="0"/>
              <a:t>nonstress</a:t>
            </a:r>
            <a:r>
              <a:rPr lang="en-GB" dirty="0" smtClean="0"/>
              <a:t> test or biophysical profile) is normal, a trial of </a:t>
            </a:r>
            <a:r>
              <a:rPr lang="en-GB" dirty="0" err="1" smtClean="0"/>
              <a:t>labor</a:t>
            </a:r>
            <a:r>
              <a:rPr lang="en-GB" dirty="0" smtClean="0"/>
              <a:t> with continuous </a:t>
            </a:r>
            <a:r>
              <a:rPr lang="en-GB" dirty="0" err="1" smtClean="0"/>
              <a:t>intrapartum</a:t>
            </a:r>
            <a:r>
              <a:rPr lang="en-GB" dirty="0" smtClean="0"/>
              <a:t> monitoring is reasonable .</a:t>
            </a:r>
          </a:p>
          <a:p>
            <a:r>
              <a:rPr lang="en-GB" dirty="0" smtClean="0"/>
              <a:t>  However, the frequency of </a:t>
            </a:r>
            <a:r>
              <a:rPr lang="en-GB" dirty="0" err="1" smtClean="0"/>
              <a:t>cesarean</a:t>
            </a:r>
            <a:r>
              <a:rPr lang="en-GB" dirty="0" smtClean="0"/>
              <a:t> delivery for </a:t>
            </a:r>
            <a:r>
              <a:rPr lang="en-GB" dirty="0" err="1" smtClean="0"/>
              <a:t>nonreassuring</a:t>
            </a:r>
            <a:r>
              <a:rPr lang="en-GB" dirty="0" smtClean="0"/>
              <a:t> </a:t>
            </a:r>
            <a:r>
              <a:rPr lang="en-GB" dirty="0" err="1" smtClean="0"/>
              <a:t>fetal</a:t>
            </a:r>
            <a:r>
              <a:rPr lang="en-GB" dirty="0" smtClean="0"/>
              <a:t> heart rate tracing is increased, given the increased prevalence of chronic hypoxia and </a:t>
            </a:r>
            <a:r>
              <a:rPr lang="en-GB" dirty="0" err="1" smtClean="0"/>
              <a:t>oligohydramnios</a:t>
            </a:r>
            <a:r>
              <a:rPr lang="en-GB" dirty="0" smtClean="0"/>
              <a:t> among these </a:t>
            </a:r>
            <a:r>
              <a:rPr lang="en-GB" dirty="0" err="1" smtClean="0"/>
              <a:t>fetuses</a:t>
            </a:r>
            <a:r>
              <a:rPr lang="en-GB" dirty="0" smtClean="0"/>
              <a:t>.</a:t>
            </a:r>
            <a:endParaRPr lang="en-US" dirty="0" smtClean="0"/>
          </a:p>
          <a:p>
            <a:r>
              <a:rPr lang="en-GB" dirty="0" smtClean="0"/>
              <a:t>For </a:t>
            </a:r>
            <a:r>
              <a:rPr lang="en-GB" dirty="0" err="1" smtClean="0"/>
              <a:t>fetuses</a:t>
            </a:r>
            <a:r>
              <a:rPr lang="en-GB" dirty="0" smtClean="0"/>
              <a:t> less than 32 weeks of gestation, magnesium </a:t>
            </a:r>
            <a:r>
              <a:rPr lang="en-GB" dirty="0" err="1" smtClean="0"/>
              <a:t>sulfate</a:t>
            </a:r>
            <a:r>
              <a:rPr lang="en-GB" dirty="0" smtClean="0"/>
              <a:t> is given before delivery for </a:t>
            </a:r>
            <a:r>
              <a:rPr lang="en-GB" dirty="0" err="1" smtClean="0"/>
              <a:t>neuroprotection</a:t>
            </a:r>
            <a:r>
              <a:rPr lang="en-GB" dirty="0" smtClean="0"/>
              <a:t>. When use of magnesium </a:t>
            </a:r>
            <a:r>
              <a:rPr lang="en-GB" dirty="0" err="1" smtClean="0"/>
              <a:t>sulfate</a:t>
            </a:r>
            <a:r>
              <a:rPr lang="en-GB" dirty="0" smtClean="0"/>
              <a:t> was studied specifically in pregnancies with growth-restricted </a:t>
            </a:r>
            <a:r>
              <a:rPr lang="en-GB" dirty="0" err="1" smtClean="0"/>
              <a:t>fetuses</a:t>
            </a:r>
            <a:r>
              <a:rPr lang="en-GB" dirty="0" smtClean="0"/>
              <a:t>, a decrease in significant </a:t>
            </a:r>
            <a:r>
              <a:rPr lang="en-GB" dirty="0" err="1" smtClean="0"/>
              <a:t>neurodevelopmental</a:t>
            </a:r>
            <a:r>
              <a:rPr lang="en-GB" dirty="0" smtClean="0"/>
              <a:t> impairment and death was observed </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56" y="642918"/>
            <a:ext cx="8229600" cy="1143000"/>
          </a:xfrm>
        </p:spPr>
        <p:txBody>
          <a:bodyPr/>
          <a:lstStyle/>
          <a:p>
            <a:r>
              <a:rPr lang="en-GB" b="1" dirty="0" smtClean="0"/>
              <a:t>RECURRENCE RISK:</a:t>
            </a:r>
            <a:endParaRPr lang="en-US" dirty="0"/>
          </a:p>
        </p:txBody>
      </p:sp>
      <p:sp>
        <p:nvSpPr>
          <p:cNvPr id="3" name="Content Placeholder 2"/>
          <p:cNvSpPr>
            <a:spLocks noGrp="1"/>
          </p:cNvSpPr>
          <p:nvPr>
            <p:ph idx="1"/>
          </p:nvPr>
        </p:nvSpPr>
        <p:spPr/>
        <p:txBody>
          <a:bodyPr/>
          <a:lstStyle/>
          <a:p>
            <a:r>
              <a:rPr lang="en-GB" dirty="0" smtClean="0"/>
              <a:t>There is a tendency to repeat small for gestational age (SGA) deliveries in successive pregnancies .</a:t>
            </a:r>
          </a:p>
          <a:p>
            <a:r>
              <a:rPr lang="en-GB" dirty="0" smtClean="0"/>
              <a:t> As an example, a prospective national cohort study from the Netherlands reported that the risk of a </a:t>
            </a:r>
            <a:r>
              <a:rPr lang="en-GB" dirty="0" err="1" smtClean="0"/>
              <a:t>nonanomalous</a:t>
            </a:r>
            <a:r>
              <a:rPr lang="en-GB" dirty="0" smtClean="0"/>
              <a:t> SGA birth (&lt;5</a:t>
            </a:r>
            <a:r>
              <a:rPr lang="en-GB" baseline="30000" dirty="0" smtClean="0"/>
              <a:t>th</a:t>
            </a:r>
            <a:r>
              <a:rPr lang="en-GB" dirty="0" smtClean="0"/>
              <a:t> percentile) in the second pregnancy of women whose first delivery was "SGA" versus "not SGA" was 23 and 3 percent, respectively </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Furthermore, </a:t>
            </a:r>
            <a:r>
              <a:rPr lang="en-GB" dirty="0" err="1" smtClean="0"/>
              <a:t>uteroplacental</a:t>
            </a:r>
            <a:r>
              <a:rPr lang="en-GB" dirty="0" smtClean="0"/>
              <a:t> insufficiency may manifest in different ways in different pregnancies. Growth restriction, preterm delivery, preeclampsia, abruption, and stillbirth can all be </a:t>
            </a:r>
            <a:r>
              <a:rPr lang="en-GB" dirty="0" err="1" smtClean="0"/>
              <a:t>sequelae</a:t>
            </a:r>
            <a:r>
              <a:rPr lang="en-GB" dirty="0" smtClean="0"/>
              <a:t> of impaired placental function. </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10001288" cy="1143000"/>
          </a:xfrm>
        </p:spPr>
        <p:txBody>
          <a:bodyPr>
            <a:normAutofit/>
          </a:bodyPr>
          <a:lstStyle/>
          <a:p>
            <a:r>
              <a:rPr lang="en-GB" sz="4000" b="1" dirty="0" smtClean="0"/>
              <a:t>Prevention in subsequent pregnancies</a:t>
            </a:r>
            <a:r>
              <a:rPr lang="en-GB" sz="4000" dirty="0" smtClean="0"/>
              <a:t> :</a:t>
            </a:r>
            <a:endParaRPr lang="en-US" sz="4000" dirty="0"/>
          </a:p>
        </p:txBody>
      </p:sp>
      <p:sp>
        <p:nvSpPr>
          <p:cNvPr id="3" name="Content Placeholder 2"/>
          <p:cNvSpPr>
            <a:spLocks noGrp="1"/>
          </p:cNvSpPr>
          <p:nvPr>
            <p:ph idx="1"/>
          </p:nvPr>
        </p:nvSpPr>
        <p:spPr/>
        <p:txBody>
          <a:bodyPr/>
          <a:lstStyle/>
          <a:p>
            <a:r>
              <a:rPr lang="en-GB" dirty="0" smtClean="0"/>
              <a:t>In subsequent pregnancies, we address any potentially treatable causes of FGR (</a:t>
            </a:r>
            <a:r>
              <a:rPr lang="en-GB" dirty="0" err="1" smtClean="0"/>
              <a:t>eg</a:t>
            </a:r>
            <a:r>
              <a:rPr lang="en-GB" dirty="0" smtClean="0"/>
              <a:t>, cessation of smoking and alcohol intake, chemoprophylaxis and mosquito avoidance in areas where malaria is prevalent, balanced energy/protein supplementation in women with significant nutritional deficiencies) . </a:t>
            </a:r>
          </a:p>
          <a:p>
            <a:r>
              <a:rPr lang="en-GB" dirty="0" smtClean="0"/>
              <a:t>Avoiding a short or long </a:t>
            </a:r>
            <a:r>
              <a:rPr lang="en-GB" dirty="0" err="1" smtClean="0"/>
              <a:t>interpregnancy</a:t>
            </a:r>
            <a:r>
              <a:rPr lang="en-GB" dirty="0" smtClean="0"/>
              <a:t> interval may also be beneficial. </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GB" dirty="0" smtClean="0"/>
              <a:t>Low-dose aspirin may be effective when FGR is secondary to preeclampsia since aspirin appears to reduce the risk of developing preeclampsia in women at moderate to high risk of developing the disorder. </a:t>
            </a:r>
          </a:p>
          <a:p>
            <a:r>
              <a:rPr lang="en-GB" dirty="0" smtClean="0"/>
              <a:t>Anticoagulation with </a:t>
            </a:r>
            <a:r>
              <a:rPr lang="en-GB" dirty="0" err="1" smtClean="0"/>
              <a:t>unfractionated</a:t>
            </a:r>
            <a:r>
              <a:rPr lang="en-GB" dirty="0" smtClean="0"/>
              <a:t> heparin or low-molecular weight heparin does not reduce the risk of recurrent placenta-mediated late pregnancy complications, such as growth restriction.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GB" dirty="0" smtClean="0"/>
              <a:t>In a 2016 meta-analysis using individual patient data from randomized trials of low-molecular-weight heparin (LMWH) therapy versus no LMWH for women with any prior placenta-mediated pregnancy complications, the intervention did not significantly reduce the incidence of the primary composite outcome (early-onset or severe preeclampsia, small for gestation age infant [SGA] &lt;5</a:t>
            </a:r>
            <a:r>
              <a:rPr lang="en-GB" baseline="30000" dirty="0" smtClean="0"/>
              <a:t>th</a:t>
            </a:r>
            <a:r>
              <a:rPr lang="en-GB" dirty="0" smtClean="0"/>
              <a:t> percentile, abruption, pregnancy loss ≥20 weeks of gestation).</a:t>
            </a:r>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These data support avoidance of anticoagulation in women with previous placenta-mediated disease, given the lack of clear benefit and potential risks of anticoagulation, cost, and inconvenience. </a:t>
            </a:r>
          </a:p>
          <a:p>
            <a:r>
              <a:rPr lang="en-GB" dirty="0" smtClean="0"/>
              <a:t>Dietary changes and supplements, antihypertensive therapy of hypertensive women, beta-</a:t>
            </a:r>
            <a:r>
              <a:rPr lang="en-GB" dirty="0" err="1" smtClean="0"/>
              <a:t>mimetics</a:t>
            </a:r>
            <a:r>
              <a:rPr lang="en-GB" dirty="0" smtClean="0"/>
              <a:t>, and </a:t>
            </a:r>
            <a:r>
              <a:rPr lang="en-GB" dirty="0" err="1" smtClean="0"/>
              <a:t>bedrest</a:t>
            </a:r>
            <a:r>
              <a:rPr lang="en-GB" dirty="0" smtClean="0"/>
              <a:t> do not prevent FGR .</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2984"/>
            <a:ext cx="8229600" cy="5181616"/>
          </a:xfrm>
        </p:spPr>
        <p:txBody>
          <a:bodyPr>
            <a:normAutofit/>
          </a:bodyPr>
          <a:lstStyle/>
          <a:p>
            <a:r>
              <a:rPr lang="en-GB" dirty="0" smtClean="0"/>
              <a:t>Efforts to prevent FGR have been disappointing. Low-dose aspirin has been extensively evaluated as a possible preventive agent for placental </a:t>
            </a:r>
            <a:r>
              <a:rPr lang="en-GB" dirty="0" smtClean="0"/>
              <a:t>dysfunction.</a:t>
            </a:r>
          </a:p>
          <a:p>
            <a:r>
              <a:rPr lang="en-GB" dirty="0" smtClean="0"/>
              <a:t>However</a:t>
            </a:r>
            <a:r>
              <a:rPr lang="en-GB" dirty="0" smtClean="0"/>
              <a:t>, although the use of aspirin in the second trimester has been found to be safe, initiation of therapy this late in pregnancy does not improve placental function or long-term outcome and may carry the risk of placenta abruption in women with established placental dysfunction</a:t>
            </a:r>
            <a:r>
              <a:rPr lang="en-GB" dirty="0" smtClean="0"/>
              <a:t>.</a:t>
            </a:r>
          </a:p>
          <a:p>
            <a:r>
              <a:rPr lang="en-GB" dirty="0" smtClean="0"/>
              <a:t> </a:t>
            </a:r>
            <a:r>
              <a:rPr lang="en-GB" dirty="0" smtClean="0"/>
              <a:t>Only women who start aspirin before 16 weeks’ gestation derive a 50% to 60% reduction in the relative risk for development of preeclampsia or FGR.</a:t>
            </a: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GB" dirty="0" smtClean="0"/>
              <a:t> In our practice, when a </a:t>
            </a:r>
            <a:r>
              <a:rPr lang="en-GB" dirty="0" err="1" smtClean="0"/>
              <a:t>fetus</a:t>
            </a:r>
            <a:r>
              <a:rPr lang="en-GB" dirty="0" smtClean="0"/>
              <a:t>&lt;10</a:t>
            </a:r>
            <a:r>
              <a:rPr lang="en-GB" baseline="30000" dirty="0" smtClean="0"/>
              <a:t>th</a:t>
            </a:r>
            <a:r>
              <a:rPr lang="en-GB" dirty="0" smtClean="0"/>
              <a:t> percentile weight for gestational age is identified, we monitor </a:t>
            </a:r>
            <a:r>
              <a:rPr lang="en-GB" dirty="0" err="1" smtClean="0"/>
              <a:t>fetal</a:t>
            </a:r>
            <a:r>
              <a:rPr lang="en-GB" dirty="0" smtClean="0"/>
              <a:t> growth and </a:t>
            </a:r>
            <a:r>
              <a:rPr lang="en-GB" dirty="0" err="1" smtClean="0"/>
              <a:t>fetal</a:t>
            </a:r>
            <a:r>
              <a:rPr lang="en-GB" dirty="0" smtClean="0"/>
              <a:t> physiology over time. </a:t>
            </a:r>
          </a:p>
          <a:p>
            <a:r>
              <a:rPr lang="en-GB" dirty="0" smtClean="0"/>
              <a:t>A normal growth trajectory, normal Doppler </a:t>
            </a:r>
            <a:r>
              <a:rPr lang="en-GB" dirty="0" err="1" smtClean="0"/>
              <a:t>velocimetry</a:t>
            </a:r>
            <a:r>
              <a:rPr lang="en-GB" dirty="0" smtClean="0"/>
              <a:t> of the umbilical artery, and normal amniotic fluid volume suggest a constitutionally small </a:t>
            </a:r>
            <a:r>
              <a:rPr lang="en-GB" dirty="0" err="1" smtClean="0"/>
              <a:t>fetus</a:t>
            </a:r>
            <a:r>
              <a:rPr lang="en-GB" dirty="0" smtClean="0"/>
              <a:t> or minimal </a:t>
            </a:r>
            <a:r>
              <a:rPr lang="en-GB" dirty="0" err="1" smtClean="0"/>
              <a:t>fetal</a:t>
            </a:r>
            <a:r>
              <a:rPr lang="en-GB" dirty="0" smtClean="0"/>
              <a:t> impact from </a:t>
            </a:r>
            <a:r>
              <a:rPr lang="en-GB" dirty="0" err="1" smtClean="0"/>
              <a:t>uteroplacental</a:t>
            </a:r>
            <a:r>
              <a:rPr lang="en-GB" dirty="0" smtClean="0"/>
              <a:t> insufficiency.</a:t>
            </a:r>
            <a:endParaRPr lang="en-US" dirty="0" smtClean="0"/>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142984"/>
            <a:ext cx="8229600" cy="5181616"/>
          </a:xfrm>
        </p:spPr>
        <p:txBody>
          <a:bodyPr>
            <a:normAutofit/>
          </a:bodyPr>
          <a:lstStyle/>
          <a:p>
            <a:r>
              <a:rPr lang="en-GB" b="1" dirty="0" smtClean="0"/>
              <a:t>In 1997, a meta-analysis demonstrated a significant reduction in the frequency of FGR when low-dose aspirin (50 to 100 mg/day) was used. Higher doses (100 to 150 mg/day) were significantly more effective in preventing FGR than lower doses (50 to 80 mg/day).</a:t>
            </a:r>
            <a:endParaRPr lang="en-US" dirty="0" smtClean="0"/>
          </a:p>
          <a:p>
            <a:r>
              <a:rPr lang="en-GB" dirty="0" smtClean="0"/>
              <a:t>Based on the ASPRE trial, </a:t>
            </a:r>
            <a:r>
              <a:rPr lang="en-GB" b="1" dirty="0" smtClean="0"/>
              <a:t>it appears that aspirin works best in patients with significant risk factors for FGR and that the therapeutic optimal window to commence aspirin therapy lies between 12 and 16 weeks’ gestation when branching angiogenesis of the placenta is ongoing.</a:t>
            </a:r>
            <a:endParaRPr lang="en-US" dirty="0" smtClean="0"/>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357298"/>
            <a:ext cx="8229600" cy="4967302"/>
          </a:xfrm>
        </p:spPr>
        <p:txBody>
          <a:bodyPr>
            <a:normAutofit fontScale="92500" lnSpcReduction="10000"/>
          </a:bodyPr>
          <a:lstStyle/>
          <a:p>
            <a:r>
              <a:rPr lang="en-GB" dirty="0" smtClean="0"/>
              <a:t>Although the overall safety of aspirin has been documented in a large patient population, concerns about a possible association with abdominal wall defects have been raised with administration in the early first </a:t>
            </a:r>
            <a:r>
              <a:rPr lang="en-GB" dirty="0" smtClean="0"/>
              <a:t>trimester. </a:t>
            </a:r>
          </a:p>
          <a:p>
            <a:r>
              <a:rPr lang="en-GB" dirty="0" smtClean="0"/>
              <a:t>Therefore </a:t>
            </a:r>
            <a:r>
              <a:rPr lang="en-GB" dirty="0" smtClean="0"/>
              <a:t>we suggest deferral of indicated therapy until completion of organogenesis at 12 weeks’ gestation. Selected patients who present in the second trimester may still derive benefit from aspirin, and patients should be </a:t>
            </a:r>
            <a:r>
              <a:rPr lang="en-GB" dirty="0" err="1" smtClean="0"/>
              <a:t>counseled</a:t>
            </a:r>
            <a:r>
              <a:rPr lang="en-GB" dirty="0" smtClean="0"/>
              <a:t> on an individualized basis</a:t>
            </a:r>
            <a:r>
              <a:rPr lang="en-GB" dirty="0" smtClean="0"/>
              <a:t>.</a:t>
            </a:r>
          </a:p>
          <a:p>
            <a:r>
              <a:rPr lang="en-GB" dirty="0" smtClean="0"/>
              <a:t> </a:t>
            </a:r>
            <a:r>
              <a:rPr lang="en-GB" dirty="0" smtClean="0"/>
              <a:t>Aspirin can be discontinued at 34 to 36 weeks’ gestation because of the theoretical risk for bleeding at delivery and during regional </a:t>
            </a:r>
            <a:r>
              <a:rPr lang="en-GB" dirty="0" err="1" smtClean="0"/>
              <a:t>anesthesia</a:t>
            </a:r>
            <a:r>
              <a:rPr lang="en-GB" dirty="0" smtClean="0"/>
              <a:t> that may outweigh the benefits of continued use.</a:t>
            </a:r>
            <a:endParaRPr lang="en-US" dirty="0" smtClean="0"/>
          </a:p>
          <a:p>
            <a:r>
              <a:rPr lang="en-GB" dirty="0" smtClean="0"/>
              <a:t> </a:t>
            </a:r>
            <a:endParaRPr lang="en-US" dirty="0" smtClean="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32" y="571480"/>
            <a:ext cx="8229600" cy="1143000"/>
          </a:xfrm>
        </p:spPr>
        <p:txBody>
          <a:bodyPr/>
          <a:lstStyle/>
          <a:p>
            <a:r>
              <a:rPr lang="en-GB" b="1" dirty="0" smtClean="0"/>
              <a:t>Biochemical markers</a:t>
            </a:r>
            <a:endParaRPr lang="en-US" b="1" dirty="0" smtClean="0"/>
          </a:p>
        </p:txBody>
      </p:sp>
      <p:sp>
        <p:nvSpPr>
          <p:cNvPr id="3" name="Content Placeholder 2"/>
          <p:cNvSpPr>
            <a:spLocks noGrp="1"/>
          </p:cNvSpPr>
          <p:nvPr>
            <p:ph idx="1"/>
          </p:nvPr>
        </p:nvSpPr>
        <p:spPr>
          <a:xfrm>
            <a:off x="500034" y="2000240"/>
            <a:ext cx="8229600" cy="4389120"/>
          </a:xfrm>
        </p:spPr>
        <p:txBody>
          <a:bodyPr>
            <a:normAutofit lnSpcReduction="10000"/>
          </a:bodyPr>
          <a:lstStyle/>
          <a:p>
            <a:r>
              <a:rPr lang="en-GB" dirty="0" smtClean="0"/>
              <a:t>Routine screening for chromosomal abnormalities using serum markers is currently used in many countries. In the presence of normal chromosomes, several of these markers have been associated with an increased risk of pregnancy complications including IUGR. A raised human chorionic </a:t>
            </a:r>
            <a:r>
              <a:rPr lang="en-GB" dirty="0" err="1" smtClean="0"/>
              <a:t>gonadotrophin</a:t>
            </a:r>
            <a:r>
              <a:rPr lang="en-GB" dirty="0" smtClean="0"/>
              <a:t>, alpha-fetoprotein and </a:t>
            </a:r>
            <a:r>
              <a:rPr lang="en-GB" dirty="0" err="1" smtClean="0"/>
              <a:t>inhibin</a:t>
            </a:r>
            <a:r>
              <a:rPr lang="en-GB" dirty="0" smtClean="0"/>
              <a:t> and a low pregnancy-associated placental protein A (PAPP-A) and </a:t>
            </a:r>
            <a:r>
              <a:rPr lang="en-GB" dirty="0" err="1" smtClean="0"/>
              <a:t>estriol</a:t>
            </a:r>
            <a:r>
              <a:rPr lang="en-GB" dirty="0" smtClean="0"/>
              <a:t> have all been associated with IUGR and other obstetric complications </a:t>
            </a:r>
            <a:r>
              <a:rPr lang="en-GB" baseline="30000" dirty="0" smtClean="0"/>
              <a:t>66</a:t>
            </a:r>
            <a:r>
              <a:rPr lang="en-GB" dirty="0" smtClean="0"/>
              <a:t> . Their role in screening a high-risk population for both IUGR and pre-</a:t>
            </a:r>
            <a:r>
              <a:rPr lang="en-GB" dirty="0" err="1" smtClean="0"/>
              <a:t>eclampsia</a:t>
            </a:r>
            <a:r>
              <a:rPr lang="en-GB" dirty="0" smtClean="0"/>
              <a:t> needs to be investigated further.</a:t>
            </a:r>
            <a:endParaRPr lang="en-US" dirty="0" smtClean="0"/>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042" y="1071546"/>
            <a:ext cx="8229600" cy="1143000"/>
          </a:xfrm>
        </p:spPr>
        <p:txBody>
          <a:bodyPr>
            <a:normAutofit fontScale="90000"/>
          </a:bodyPr>
          <a:lstStyle/>
          <a:p>
            <a:r>
              <a:rPr lang="en-GB" b="1" dirty="0" smtClean="0"/>
              <a:t>Maternal Serum </a:t>
            </a:r>
            <a:r>
              <a:rPr lang="en-GB" b="1" dirty="0" err="1" smtClean="0"/>
              <a:t>Analytes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GB" dirty="0" smtClean="0"/>
              <a:t>At least four hormone/protein markers measured in the maternal sera during the early second trimester are associated with subsequent FGR. These include serum </a:t>
            </a:r>
            <a:r>
              <a:rPr lang="en-GB" dirty="0" err="1" smtClean="0"/>
              <a:t>estriol</a:t>
            </a:r>
            <a:r>
              <a:rPr lang="en-GB" dirty="0" smtClean="0"/>
              <a:t>, human placental </a:t>
            </a:r>
            <a:r>
              <a:rPr lang="en-GB" dirty="0" err="1" smtClean="0"/>
              <a:t>lactogen</a:t>
            </a:r>
            <a:r>
              <a:rPr lang="en-GB" dirty="0" smtClean="0"/>
              <a:t>, human chorionic </a:t>
            </a:r>
            <a:r>
              <a:rPr lang="en-GB" dirty="0" err="1" smtClean="0"/>
              <a:t>gonadotropin</a:t>
            </a:r>
            <a:r>
              <a:rPr lang="en-GB" dirty="0" smtClean="0"/>
              <a:t> (</a:t>
            </a:r>
            <a:r>
              <a:rPr lang="en-GB" dirty="0" err="1" smtClean="0"/>
              <a:t>hCG</a:t>
            </a:r>
            <a:r>
              <a:rPr lang="en-GB" dirty="0" smtClean="0"/>
              <a:t>), and α-fetoprotein (AFP). Elevated maternal serum α-fetoprotein (MSAFP) and elevated </a:t>
            </a:r>
            <a:r>
              <a:rPr lang="en-GB" dirty="0" err="1" smtClean="0"/>
              <a:t>hCG</a:t>
            </a:r>
            <a:r>
              <a:rPr lang="en-GB" dirty="0" smtClean="0"/>
              <a:t> levels in the second trimester are considered markers of abnormal </a:t>
            </a:r>
            <a:r>
              <a:rPr lang="en-GB" dirty="0" err="1" smtClean="0"/>
              <a:t>placentation</a:t>
            </a:r>
            <a:r>
              <a:rPr lang="en-GB" dirty="0" smtClean="0"/>
              <a:t> and have been associated with an increased risk for FGR. </a:t>
            </a:r>
            <a:r>
              <a:rPr lang="en-GB" baseline="30000" dirty="0" smtClean="0"/>
              <a:t>49</a:t>
            </a:r>
            <a:r>
              <a:rPr lang="en-GB" dirty="0" smtClean="0"/>
              <a:t> Most studies conclude that </a:t>
            </a:r>
            <a:r>
              <a:rPr lang="en-GB" b="1" dirty="0" smtClean="0"/>
              <a:t>a single, unexplained elevated value of 2 to 2.5 multiples of the median (</a:t>
            </a:r>
            <a:r>
              <a:rPr lang="en-GB" b="1" dirty="0" err="1" smtClean="0"/>
              <a:t>MoM</a:t>
            </a:r>
            <a:r>
              <a:rPr lang="en-GB" b="1" dirty="0" smtClean="0"/>
              <a:t>) raises the risk of growth restriction 5-fold to 10-fold.</a:t>
            </a:r>
            <a:endParaRPr lang="en-US" dirty="0" smtClean="0"/>
          </a:p>
          <a:p>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8596" y="1428736"/>
            <a:ext cx="8229600" cy="4714908"/>
          </a:xfrm>
        </p:spPr>
        <p:txBody>
          <a:bodyPr>
            <a:normAutofit fontScale="92500" lnSpcReduction="20000"/>
          </a:bodyPr>
          <a:lstStyle/>
          <a:p>
            <a:r>
              <a:rPr lang="en-GB" dirty="0" smtClean="0"/>
              <a:t>Several first-trimester serum </a:t>
            </a:r>
            <a:r>
              <a:rPr lang="en-GB" dirty="0" err="1" smtClean="0"/>
              <a:t>analytes</a:t>
            </a:r>
            <a:r>
              <a:rPr lang="en-GB" dirty="0" smtClean="0"/>
              <a:t> associated with early abnormalities in placenta angiogenesis and development have been identified. These show significant differences in their distribution among pregnancies at risk of developing early-onset preeclampsia or FGR prior to 34 weeks’ gestation</a:t>
            </a:r>
            <a:r>
              <a:rPr lang="en-GB" dirty="0" smtClean="0"/>
              <a:t>.</a:t>
            </a:r>
          </a:p>
          <a:p>
            <a:r>
              <a:rPr lang="en-GB" dirty="0" smtClean="0"/>
              <a:t> </a:t>
            </a:r>
            <a:r>
              <a:rPr lang="en-GB" dirty="0" smtClean="0"/>
              <a:t>Of these markers, </a:t>
            </a:r>
            <a:r>
              <a:rPr lang="en-GB" b="1" dirty="0" smtClean="0"/>
              <a:t>a decrease in the pregnancy-associated plasma protein A (PAPP-A) or the placental growth factor (</a:t>
            </a:r>
            <a:r>
              <a:rPr lang="en-GB" b="1" dirty="0" err="1" smtClean="0"/>
              <a:t>PlGF</a:t>
            </a:r>
            <a:r>
              <a:rPr lang="en-GB" b="1" dirty="0" smtClean="0"/>
              <a:t>) has shown the most consistent predictive performance.</a:t>
            </a:r>
            <a:r>
              <a:rPr lang="en-GB" dirty="0" smtClean="0"/>
              <a:t> The advantage of PAPP-A is the commercial availability as part of the first-trimester screen for </a:t>
            </a:r>
            <a:r>
              <a:rPr lang="en-GB" dirty="0" err="1" smtClean="0"/>
              <a:t>aneuploidy</a:t>
            </a:r>
            <a:r>
              <a:rPr lang="en-GB" dirty="0" smtClean="0"/>
              <a:t>. In this setting a decrease in the PAPP-A to less than 0.8 </a:t>
            </a:r>
            <a:r>
              <a:rPr lang="en-GB" dirty="0" err="1" smtClean="0"/>
              <a:t>MoM</a:t>
            </a:r>
            <a:r>
              <a:rPr lang="en-GB" dirty="0" smtClean="0"/>
              <a:t> is associated with an increased risk for subsequent placental dysfunction.</a:t>
            </a:r>
            <a:endParaRPr lang="en-US" dirty="0" smtClean="0"/>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928670"/>
            <a:ext cx="8229600" cy="1143000"/>
          </a:xfrm>
        </p:spPr>
        <p:txBody>
          <a:bodyPr>
            <a:normAutofit fontScale="90000"/>
          </a:bodyPr>
          <a:lstStyle/>
          <a:p>
            <a:r>
              <a:rPr lang="en-GB" b="1" dirty="0" smtClean="0"/>
              <a:t>Integrated Approach to Screening</a:t>
            </a:r>
            <a:r>
              <a:rPr lang="en-US" b="1" dirty="0" smtClean="0"/>
              <a:t/>
            </a:r>
            <a:br>
              <a:rPr lang="en-US" b="1" dirty="0" smtClean="0"/>
            </a:br>
            <a:endParaRPr lang="en-US" dirty="0"/>
          </a:p>
        </p:txBody>
      </p:sp>
      <p:sp>
        <p:nvSpPr>
          <p:cNvPr id="3" name="Content Placeholder 2"/>
          <p:cNvSpPr>
            <a:spLocks noGrp="1"/>
          </p:cNvSpPr>
          <p:nvPr>
            <p:ph idx="1"/>
          </p:nvPr>
        </p:nvSpPr>
        <p:spPr>
          <a:xfrm>
            <a:off x="457200" y="1714488"/>
            <a:ext cx="8229600" cy="4610112"/>
          </a:xfrm>
        </p:spPr>
        <p:txBody>
          <a:bodyPr>
            <a:normAutofit fontScale="92500" lnSpcReduction="10000"/>
          </a:bodyPr>
          <a:lstStyle/>
          <a:p>
            <a:r>
              <a:rPr lang="en-GB" dirty="0" smtClean="0"/>
              <a:t>Several markers reflect early failure of normal placental development in the first trimester. </a:t>
            </a:r>
            <a:endParaRPr lang="en-GB" dirty="0" smtClean="0"/>
          </a:p>
          <a:p>
            <a:r>
              <a:rPr lang="en-GB" dirty="0" smtClean="0"/>
              <a:t>One </a:t>
            </a:r>
            <a:r>
              <a:rPr lang="en-GB" dirty="0" smtClean="0"/>
              <a:t>marker is abnormal maternal cardiovascular adaptation to pregnancy, which results in a delay in the physiologic drop of mean arterial blood pressure (BP</a:t>
            </a:r>
            <a:r>
              <a:rPr lang="en-GB" dirty="0" smtClean="0"/>
              <a:t>).</a:t>
            </a:r>
          </a:p>
          <a:p>
            <a:r>
              <a:rPr lang="en-GB" dirty="0" smtClean="0"/>
              <a:t>Deficient </a:t>
            </a:r>
            <a:r>
              <a:rPr lang="en-GB" dirty="0" err="1" smtClean="0"/>
              <a:t>trophoblast</a:t>
            </a:r>
            <a:r>
              <a:rPr lang="en-GB" dirty="0" smtClean="0"/>
              <a:t> invasion is associated with a slower than anticipated drop in uterine artery blood flow resistance, and placental expression of </a:t>
            </a:r>
            <a:r>
              <a:rPr lang="en-GB" dirty="0" err="1" smtClean="0"/>
              <a:t>analytes</a:t>
            </a:r>
            <a:r>
              <a:rPr lang="en-GB" dirty="0" smtClean="0"/>
              <a:t> that relate to normal development is altered. </a:t>
            </a:r>
            <a:endParaRPr lang="en-GB" dirty="0" smtClean="0"/>
          </a:p>
          <a:p>
            <a:r>
              <a:rPr lang="en-GB" dirty="0" smtClean="0"/>
              <a:t>When </a:t>
            </a:r>
            <a:r>
              <a:rPr lang="en-GB" dirty="0" smtClean="0"/>
              <a:t>these markers are considered in isolation, their prediction of subsequent placental dysfunction is inaccurate. </a:t>
            </a:r>
            <a:endParaRPr lang="en-US" dirty="0" smtClean="0"/>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85860"/>
            <a:ext cx="8229600" cy="5038740"/>
          </a:xfrm>
        </p:spPr>
        <p:txBody>
          <a:bodyPr>
            <a:normAutofit fontScale="92500"/>
          </a:bodyPr>
          <a:lstStyle/>
          <a:p>
            <a:r>
              <a:rPr lang="en-GB" dirty="0" smtClean="0"/>
              <a:t>Therefore </a:t>
            </a:r>
            <a:r>
              <a:rPr lang="en-GB" b="1" dirty="0" smtClean="0"/>
              <a:t>an integrated screening algorithm has been developed that uses multiple independent risk factors that include a prior history of preeclampsia, maternal first-trimester body mass index, BP, uterine artery PI, and the PAPP-A level (</a:t>
            </a:r>
            <a:r>
              <a:rPr lang="en-GB" b="1" dirty="0" err="1" smtClean="0"/>
              <a:t>MoM</a:t>
            </a:r>
            <a:r>
              <a:rPr lang="en-GB" b="1" dirty="0" smtClean="0"/>
              <a:t>). </a:t>
            </a:r>
            <a:endParaRPr lang="en-GB" b="1" dirty="0" smtClean="0"/>
          </a:p>
          <a:p>
            <a:r>
              <a:rPr lang="en-GB" b="1" dirty="0" smtClean="0"/>
              <a:t>This </a:t>
            </a:r>
            <a:r>
              <a:rPr lang="en-GB" b="1" dirty="0" smtClean="0"/>
              <a:t>combined model is capable of predicting early-onset preeclampsia or FGR with 80% to 90% sensitivity and a 5% to 10% false-positive rate</a:t>
            </a:r>
            <a:r>
              <a:rPr lang="en-GB" b="1" dirty="0" smtClean="0"/>
              <a:t>.</a:t>
            </a:r>
          </a:p>
          <a:p>
            <a:r>
              <a:rPr lang="en-GB" dirty="0" smtClean="0"/>
              <a:t> Although the predictive accuracy of this algorithm needs to be confirmed in a variety of population settings, this approach offers the important advantage of early stratification of risk with potential for intervention.</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report:</a:t>
            </a:r>
            <a:endParaRPr lang="en-US" dirty="0"/>
          </a:p>
        </p:txBody>
      </p:sp>
      <p:sp>
        <p:nvSpPr>
          <p:cNvPr id="3" name="Content Placeholder 2"/>
          <p:cNvSpPr>
            <a:spLocks noGrp="1"/>
          </p:cNvSpPr>
          <p:nvPr>
            <p:ph idx="1"/>
          </p:nvPr>
        </p:nvSpPr>
        <p:spPr>
          <a:xfrm>
            <a:off x="500034" y="2468880"/>
            <a:ext cx="8229600" cy="4389120"/>
          </a:xfrm>
        </p:spPr>
        <p:txBody>
          <a:bodyPr/>
          <a:lstStyle/>
          <a:p>
            <a:pPr algn="r" rtl="1">
              <a:buNone/>
            </a:pPr>
            <a:r>
              <a:rPr lang="fa-IR" dirty="0" smtClean="0"/>
              <a:t>1)خانمی 39 ساله حاملگی اول حدود 12 هفته حامله که در ازمایشات غربالگری میزان </a:t>
            </a:r>
            <a:r>
              <a:rPr lang="en-US" dirty="0" smtClean="0"/>
              <a:t>Papp a </a:t>
            </a:r>
            <a:r>
              <a:rPr lang="fa-IR" dirty="0" smtClean="0"/>
              <a:t>=0/3 دارد.در ازمایش </a:t>
            </a:r>
            <a:r>
              <a:rPr lang="en-US" dirty="0" smtClean="0"/>
              <a:t>NIPT</a:t>
            </a:r>
            <a:r>
              <a:rPr lang="fa-IR" dirty="0" smtClean="0"/>
              <a:t> </a:t>
            </a:r>
            <a:r>
              <a:rPr lang="en-US" dirty="0" smtClean="0"/>
              <a:t>,</a:t>
            </a:r>
            <a:r>
              <a:rPr lang="fa-IR" dirty="0" smtClean="0"/>
              <a:t>ریسک کم خطر است.به چه موردی در این بیمار باید دقت شود؟</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2) خانمی 36 ساله حاملگی اول که اکنون بر اساس سونوگرافی </a:t>
            </a:r>
            <a:r>
              <a:rPr lang="en-US" dirty="0" smtClean="0"/>
              <a:t>NT</a:t>
            </a:r>
            <a:r>
              <a:rPr lang="fa-IR" dirty="0" smtClean="0"/>
              <a:t> 33 هفته حامله است.در سونوگرافی اخیر سن حاملگی حدود 27 هفته و 4 روز بوده.و میزان </a:t>
            </a:r>
            <a:r>
              <a:rPr lang="en-US" dirty="0" smtClean="0"/>
              <a:t>AC</a:t>
            </a:r>
            <a:r>
              <a:rPr lang="fa-IR" dirty="0" smtClean="0"/>
              <a:t> 28 هفته است.</a:t>
            </a:r>
          </a:p>
          <a:p>
            <a:pPr algn="r" rtl="1"/>
            <a:r>
              <a:rPr lang="fa-IR" dirty="0" smtClean="0"/>
              <a:t>اقدامات لازم در این مریض چه می باشد؟</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در مورد مریض قبلی بعد از انجام سونوگرافی داپلر متوجه </a:t>
            </a:r>
            <a:r>
              <a:rPr lang="en-US" dirty="0" smtClean="0"/>
              <a:t>absent </a:t>
            </a:r>
            <a:r>
              <a:rPr lang="fa-IR" dirty="0" smtClean="0"/>
              <a:t>بودن موج پایان دیاستولی شریان نافی شدیم.</a:t>
            </a:r>
          </a:p>
          <a:p>
            <a:pPr algn="r" rtl="1"/>
            <a:r>
              <a:rPr lang="fa-IR" dirty="0" smtClean="0"/>
              <a:t>اقدامات لازم به نظر شما چه میباشد؟</a:t>
            </a:r>
          </a:p>
          <a:p>
            <a:pPr algn="r" rtl="1"/>
            <a:r>
              <a:rPr lang="fa-IR" dirty="0" smtClean="0"/>
              <a:t>زمان مناسب ختم کی می باشد؟</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57158" y="1000108"/>
            <a:ext cx="8401080" cy="5643578"/>
          </a:xfrm>
        </p:spPr>
        <p:txBody>
          <a:bodyPr>
            <a:normAutofit lnSpcReduction="10000"/>
          </a:bodyPr>
          <a:lstStyle/>
          <a:p>
            <a:r>
              <a:rPr lang="en-GB" dirty="0" smtClean="0"/>
              <a:t>Characteristics that support a diagnosis of a constitutionally small </a:t>
            </a:r>
            <a:r>
              <a:rPr lang="en-GB" dirty="0" err="1" smtClean="0"/>
              <a:t>fetus</a:t>
            </a:r>
            <a:r>
              <a:rPr lang="en-GB" dirty="0" smtClean="0"/>
              <a:t> include modest smallness (</a:t>
            </a:r>
            <a:r>
              <a:rPr lang="en-GB" dirty="0" err="1" smtClean="0"/>
              <a:t>ie</a:t>
            </a:r>
            <a:r>
              <a:rPr lang="en-GB" dirty="0" smtClean="0"/>
              <a:t>, </a:t>
            </a:r>
          </a:p>
          <a:p>
            <a:pPr marL="514350" indent="-514350">
              <a:buFont typeface="+mj-lt"/>
              <a:buAutoNum type="arabicPeriod"/>
            </a:pPr>
            <a:r>
              <a:rPr lang="en-GB" dirty="0" smtClean="0"/>
              <a:t>estimated weight between the 5</a:t>
            </a:r>
            <a:r>
              <a:rPr lang="en-GB" baseline="30000" dirty="0" smtClean="0"/>
              <a:t>th</a:t>
            </a:r>
            <a:r>
              <a:rPr lang="en-GB" dirty="0" smtClean="0"/>
              <a:t> and 10</a:t>
            </a:r>
            <a:r>
              <a:rPr lang="en-GB" baseline="30000" dirty="0" smtClean="0"/>
              <a:t>th</a:t>
            </a:r>
            <a:r>
              <a:rPr lang="en-GB" dirty="0" smtClean="0"/>
              <a:t> percentiles), </a:t>
            </a:r>
          </a:p>
          <a:p>
            <a:pPr marL="514350" indent="-514350">
              <a:buFont typeface="+mj-lt"/>
              <a:buAutoNum type="arabicPeriod"/>
            </a:pPr>
            <a:r>
              <a:rPr lang="en-GB" dirty="0" smtClean="0"/>
              <a:t>normal growth velocity across gestation,</a:t>
            </a:r>
          </a:p>
          <a:p>
            <a:pPr marL="514350" indent="-514350">
              <a:buFont typeface="+mj-lt"/>
              <a:buAutoNum type="arabicPeriod"/>
            </a:pPr>
            <a:r>
              <a:rPr lang="en-GB" dirty="0" smtClean="0"/>
              <a:t> normal physiology (</a:t>
            </a:r>
            <a:r>
              <a:rPr lang="en-GB" dirty="0" err="1" smtClean="0"/>
              <a:t>ie</a:t>
            </a:r>
            <a:r>
              <a:rPr lang="en-GB" dirty="0" smtClean="0"/>
              <a:t>, </a:t>
            </a:r>
          </a:p>
          <a:p>
            <a:pPr marL="514350" indent="-514350">
              <a:buFont typeface="+mj-lt"/>
              <a:buAutoNum type="arabicPeriod"/>
            </a:pPr>
            <a:r>
              <a:rPr lang="en-GB" dirty="0" smtClean="0"/>
              <a:t>normal amniotic fluid volume and</a:t>
            </a:r>
          </a:p>
          <a:p>
            <a:pPr marL="514350" indent="-514350">
              <a:buFont typeface="+mj-lt"/>
              <a:buAutoNum type="arabicPeriod"/>
            </a:pPr>
            <a:r>
              <a:rPr lang="en-GB" dirty="0" smtClean="0"/>
              <a:t> umbilical artery Doppler), </a:t>
            </a:r>
          </a:p>
          <a:p>
            <a:pPr marL="514350" indent="-514350">
              <a:buFont typeface="+mj-lt"/>
              <a:buAutoNum type="arabicPeriod"/>
            </a:pPr>
            <a:r>
              <a:rPr lang="en-GB" dirty="0" smtClean="0"/>
              <a:t>abdominal circumference growth velocity above the lowest </a:t>
            </a:r>
            <a:r>
              <a:rPr lang="en-GB" dirty="0" err="1" smtClean="0"/>
              <a:t>decile</a:t>
            </a:r>
            <a:r>
              <a:rPr lang="en-GB" dirty="0" smtClean="0"/>
              <a:t>, and </a:t>
            </a:r>
          </a:p>
          <a:p>
            <a:pPr marL="514350" indent="-514350">
              <a:buFont typeface="+mj-lt"/>
              <a:buAutoNum type="arabicPeriod"/>
            </a:pPr>
            <a:r>
              <a:rPr lang="en-GB" dirty="0" smtClean="0"/>
              <a:t>appropriate size in relation to maternal characteristics (height, weight, race/ethnicity), which have a major influence on </a:t>
            </a:r>
            <a:r>
              <a:rPr lang="en-GB" dirty="0" err="1" smtClean="0"/>
              <a:t>fetal</a:t>
            </a:r>
            <a:r>
              <a:rPr lang="en-GB" dirty="0" smtClean="0"/>
              <a:t> growth potential.</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3) خانمی 37 ساله با سن حاملگی 23 هفته بر اساس سونوگرافی </a:t>
            </a:r>
            <a:r>
              <a:rPr lang="en-US" dirty="0" smtClean="0"/>
              <a:t>NT</a:t>
            </a:r>
            <a:r>
              <a:rPr lang="fa-IR" dirty="0" smtClean="0"/>
              <a:t> مراجعه کرده است در بررسی فوندال مادر حدود 20 هفته است.</a:t>
            </a:r>
          </a:p>
          <a:p>
            <a:pPr algn="r" rtl="1"/>
            <a:r>
              <a:rPr lang="fa-IR" dirty="0" smtClean="0"/>
              <a:t>اقدامات لازم چه می باشد؟</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در بررسی سونوگرافی جدید مریض قبلی سن حاملگی حدود 19 هفته بوده ودور شکم 18 هفته و4 روز تخمین زده شده است.</a:t>
            </a:r>
          </a:p>
          <a:p>
            <a:pPr algn="r" rtl="1"/>
            <a:r>
              <a:rPr lang="fa-IR" dirty="0" smtClean="0"/>
              <a:t>اقدامات تشخیصی لازم چه میباشد؟</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 4) خانمی 22 ساله با سن حاملگی 30 هفته بر اساس زمان قاعدگی و سونوگرافی های اوایل مراجعه کرده است .در سونوگرافی اخیر سن حاملگی 26 هفته با دور شکم 26 هفته و 5 روز است.</a:t>
            </a:r>
          </a:p>
          <a:p>
            <a:pPr algn="r" rtl="1"/>
            <a:r>
              <a:rPr lang="fa-IR" dirty="0" smtClean="0"/>
              <a:t>اقدام بعدی چه می باشد؟</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a:xfrm>
            <a:off x="3214678" y="857232"/>
            <a:ext cx="6754832" cy="3845720"/>
          </a:xfrm>
        </p:spPr>
        <p:txBody>
          <a:bodyPr/>
          <a:lstStyle/>
          <a:p>
            <a:pPr>
              <a:buNone/>
            </a:pPr>
            <a:r>
              <a:rPr lang="fa-IR" dirty="0" smtClean="0"/>
              <a:t>بعد از انجام سونوگرافی داپلر تصویر زیر دیده میشود</a:t>
            </a:r>
            <a:endParaRPr lang="en-US" dirty="0" smtClean="0"/>
          </a:p>
          <a:p>
            <a:r>
              <a:rPr lang="fa-IR" dirty="0" smtClean="0"/>
              <a:t>اقدام بعدی چه میباشد؟</a:t>
            </a:r>
            <a:endParaRPr lang="en-US" dirty="0"/>
          </a:p>
        </p:txBody>
      </p:sp>
      <p:pic>
        <p:nvPicPr>
          <p:cNvPr id="7" name="Content Placeholder 6" descr="20210517_161313.jpg"/>
          <p:cNvPicPr>
            <a:picLocks noGrp="1" noChangeAspect="1"/>
          </p:cNvPicPr>
          <p:nvPr>
            <p:ph sz="quarter" idx="4"/>
          </p:nvPr>
        </p:nvPicPr>
        <p:blipFill>
          <a:blip r:embed="rId2"/>
          <a:stretch>
            <a:fillRect/>
          </a:stretch>
        </p:blipFill>
        <p:spPr>
          <a:xfrm>
            <a:off x="2928926" y="2643182"/>
            <a:ext cx="3377275" cy="3846513"/>
          </a:xfr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00034" y="2143116"/>
            <a:ext cx="8229600" cy="4389120"/>
          </a:xfrm>
        </p:spPr>
        <p:txBody>
          <a:bodyPr/>
          <a:lstStyle/>
          <a:p>
            <a:pPr algn="r" rtl="1"/>
            <a:r>
              <a:rPr lang="fa-IR" dirty="0" smtClean="0"/>
              <a:t>زمان ختم مناسب مریض قبلی چه موقع میباشد؟</a:t>
            </a:r>
          </a:p>
          <a:p>
            <a:pPr algn="r" rtl="1"/>
            <a:r>
              <a:rPr lang="fa-IR" dirty="0" smtClean="0"/>
              <a:t>چه اقداماتی و با چه فواصلی در مورد این مریض مدنظرتان است؟</a:t>
            </a:r>
          </a:p>
          <a:p>
            <a:pPr algn="r" rtl="1"/>
            <a:r>
              <a:rPr lang="fa-IR" dirty="0" smtClean="0"/>
              <a:t>روش ختم ارجح از نظر شما چه میباشد؟</a:t>
            </a:r>
          </a:p>
          <a:p>
            <a:pPr algn="r" rtl="1"/>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5) خانم 15 ساله با حاملگی 19هفته که در ازمایشات غربالگری مرحله دوم</a:t>
            </a:r>
          </a:p>
          <a:p>
            <a:pPr algn="r" rtl="1"/>
            <a:r>
              <a:rPr lang="en-US" dirty="0" smtClean="0"/>
              <a:t>AFP;2/5 MOM</a:t>
            </a:r>
          </a:p>
          <a:p>
            <a:pPr algn="r" rtl="1"/>
            <a:r>
              <a:rPr lang="en-US" dirty="0" smtClean="0"/>
              <a:t>BHCG:2/3</a:t>
            </a:r>
          </a:p>
          <a:p>
            <a:pPr algn="r" rtl="1"/>
            <a:r>
              <a:rPr lang="fa-IR" dirty="0" smtClean="0"/>
              <a:t>در بررسی آنومالی اسکن موردی یافت نشد.با توجه به جواب ازمایشات درخواست </a:t>
            </a:r>
            <a:r>
              <a:rPr lang="en-US" dirty="0" smtClean="0"/>
              <a:t>NIPT </a:t>
            </a:r>
            <a:r>
              <a:rPr lang="fa-IR" dirty="0" smtClean="0"/>
              <a:t>شده بود که </a:t>
            </a:r>
            <a:r>
              <a:rPr lang="en-US" dirty="0" smtClean="0"/>
              <a:t>LOW RISK</a:t>
            </a:r>
            <a:r>
              <a:rPr lang="fa-IR" dirty="0" smtClean="0"/>
              <a:t>گزارش شده بود.</a:t>
            </a:r>
          </a:p>
          <a:p>
            <a:pPr algn="r" rtl="1"/>
            <a:r>
              <a:rPr lang="fa-IR" dirty="0" smtClean="0"/>
              <a:t>در مورد عواقب حاملگی و اداره حاملگی ایشان چگونه می اندیشید؟</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6) خانمی </a:t>
            </a:r>
            <a:r>
              <a:rPr lang="en-US" dirty="0" smtClean="0"/>
              <a:t>G3P2L2 </a:t>
            </a:r>
            <a:r>
              <a:rPr lang="fa-IR" dirty="0" smtClean="0"/>
              <a:t>38 ساله حامله 14 هفته مراجعه کرده است.</a:t>
            </a:r>
          </a:p>
          <a:p>
            <a:pPr algn="r" rtl="1"/>
            <a:r>
              <a:rPr lang="fa-IR" dirty="0" smtClean="0"/>
              <a:t>فرزند اول در سن حاملگی 39 هفته وبا وزن 2200 و فرزند دوم در سن حاملگی 38 هفته و 2 روز با وزن 2300 متولد شده اند.</a:t>
            </a:r>
          </a:p>
          <a:p>
            <a:pPr algn="r" rtl="1"/>
            <a:r>
              <a:rPr lang="fa-IR" dirty="0" smtClean="0"/>
              <a:t>توصیه های لازم در این بیمار چه میباشد؟</a:t>
            </a:r>
          </a:p>
          <a:p>
            <a:pPr algn="r" rtl="1"/>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7)خانمی 40 ساله </a:t>
            </a:r>
            <a:r>
              <a:rPr lang="en-US" dirty="0" smtClean="0"/>
              <a:t>G2P1</a:t>
            </a:r>
            <a:r>
              <a:rPr lang="fa-IR" dirty="0" smtClean="0"/>
              <a:t> با سن حاملگی 33 هفته مراجعه کرده است. در بررسی و معاینه فوندال حدود 30 هفته دارد.</a:t>
            </a:r>
          </a:p>
          <a:p>
            <a:pPr algn="r" rtl="1"/>
            <a:r>
              <a:rPr lang="fa-IR" dirty="0" smtClean="0"/>
              <a:t>قدم بعدی چیست؟</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r" rtl="1"/>
            <a:r>
              <a:rPr lang="fa-IR" dirty="0" smtClean="0"/>
              <a:t>در سونوگرافی بیومتری سن جنین معادل 30 هفته و 2 روز است</a:t>
            </a:r>
          </a:p>
          <a:p>
            <a:pPr algn="r" rtl="1"/>
            <a:r>
              <a:rPr lang="fa-IR" dirty="0" smtClean="0"/>
              <a:t>در بررسی </a:t>
            </a:r>
            <a:r>
              <a:rPr lang="en-US" dirty="0" smtClean="0"/>
              <a:t>Ac</a:t>
            </a:r>
            <a:r>
              <a:rPr lang="fa-IR" dirty="0" smtClean="0"/>
              <a:t>حدود 29 هفته و 6 روز است.</a:t>
            </a:r>
          </a:p>
          <a:p>
            <a:pPr algn="r" rtl="1"/>
            <a:r>
              <a:rPr lang="fa-IR" dirty="0" smtClean="0"/>
              <a:t>در بررسی ها داپلرشریان نافی و </a:t>
            </a:r>
            <a:r>
              <a:rPr lang="en-US" dirty="0" smtClean="0"/>
              <a:t>MCA </a:t>
            </a:r>
            <a:r>
              <a:rPr lang="fa-IR" dirty="0" smtClean="0"/>
              <a:t> نرمال است.</a:t>
            </a:r>
          </a:p>
          <a:p>
            <a:pPr algn="r" rtl="1"/>
            <a:r>
              <a:rPr lang="fa-IR" dirty="0" smtClean="0"/>
              <a:t>در بررسی </a:t>
            </a:r>
            <a:r>
              <a:rPr lang="en-US" dirty="0" smtClean="0"/>
              <a:t>BPP;</a:t>
            </a:r>
            <a:r>
              <a:rPr lang="en-US" dirty="0" smtClean="0"/>
              <a:t>8</a:t>
            </a:r>
            <a:r>
              <a:rPr lang="fa-IR" dirty="0" smtClean="0"/>
              <a:t>میباشد و اندکس مایع حدود 4 میباشد.</a:t>
            </a:r>
          </a:p>
          <a:p>
            <a:pPr algn="r" rtl="1"/>
            <a:r>
              <a:rPr lang="fa-IR" dirty="0" smtClean="0"/>
              <a:t>اقدام بعدی چیست؟</a:t>
            </a: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8) خانمی 28 ساله </a:t>
            </a:r>
            <a:r>
              <a:rPr lang="en-US" dirty="0" smtClean="0"/>
              <a:t>G1</a:t>
            </a:r>
            <a:r>
              <a:rPr lang="fa-IR" dirty="0" smtClean="0"/>
              <a:t> با سن حاملگی 36 هفته که در بررسی سونوگرافی صدک وزن 1% و </a:t>
            </a:r>
            <a:r>
              <a:rPr lang="en-US" dirty="0" smtClean="0"/>
              <a:t>AC </a:t>
            </a:r>
            <a:r>
              <a:rPr lang="fa-IR" dirty="0" smtClean="0"/>
              <a:t> حدود 2 درصد دارد.</a:t>
            </a:r>
          </a:p>
          <a:p>
            <a:pPr algn="r" rtl="1"/>
            <a:r>
              <a:rPr lang="fa-IR" dirty="0" smtClean="0"/>
              <a:t>در بررسی داپلر شریان نافی و </a:t>
            </a:r>
            <a:r>
              <a:rPr lang="en-US" dirty="0" smtClean="0"/>
              <a:t>MCA</a:t>
            </a:r>
            <a:r>
              <a:rPr lang="fa-IR" dirty="0" smtClean="0"/>
              <a:t> نرمال گزارش شده است.</a:t>
            </a:r>
          </a:p>
          <a:p>
            <a:pPr algn="r" rtl="1"/>
            <a:r>
              <a:rPr lang="fa-IR" dirty="0" smtClean="0"/>
              <a:t>در بررسی میزان مایع و </a:t>
            </a:r>
            <a:r>
              <a:rPr lang="en-US" dirty="0" smtClean="0"/>
              <a:t>BPP</a:t>
            </a:r>
            <a:r>
              <a:rPr lang="fa-IR" dirty="0" smtClean="0"/>
              <a:t>نرمال است.</a:t>
            </a:r>
          </a:p>
          <a:p>
            <a:pPr algn="r" rtl="1"/>
            <a:r>
              <a:rPr lang="fa-IR" dirty="0" smtClean="0"/>
              <a:t>در مورد زمان ختم و اقدامات لازم چه توصیه ای دارید؟</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1154</TotalTime>
  <Words>4046</Words>
  <Application>Microsoft Office PowerPoint</Application>
  <PresentationFormat>On-screen Show (4:3)</PresentationFormat>
  <Paragraphs>294</Paragraphs>
  <Slides>112</Slides>
  <Notes>1</Notes>
  <HiddenSlides>0</HiddenSlides>
  <MMClips>0</MMClips>
  <ScaleCrop>false</ScaleCrop>
  <HeadingPairs>
    <vt:vector size="4" baseType="variant">
      <vt:variant>
        <vt:lpstr>Theme</vt:lpstr>
      </vt:variant>
      <vt:variant>
        <vt:i4>1</vt:i4>
      </vt:variant>
      <vt:variant>
        <vt:lpstr>Slide Titles</vt:lpstr>
      </vt:variant>
      <vt:variant>
        <vt:i4>112</vt:i4>
      </vt:variant>
    </vt:vector>
  </HeadingPairs>
  <TitlesOfParts>
    <vt:vector size="113" baseType="lpstr">
      <vt:lpstr>Flow</vt:lpstr>
      <vt:lpstr>Intrauterine growth restriction</vt:lpstr>
      <vt:lpstr>DEFINITIONS </vt:lpstr>
      <vt:lpstr>Slide 3</vt:lpstr>
      <vt:lpstr>ETIOLOGIES AND RISK FACTORS FOR INTRAUTERINE GROWTH RESTRICTION </vt:lpstr>
      <vt:lpstr>Slide 5</vt:lpstr>
      <vt:lpstr>Slide 6</vt:lpstr>
      <vt:lpstr>Slide 7</vt:lpstr>
      <vt:lpstr>Slide 8</vt:lpstr>
      <vt:lpstr>Slide 9</vt:lpstr>
      <vt:lpstr>Determining the cause </vt:lpstr>
      <vt:lpstr>Slide 11</vt:lpstr>
      <vt:lpstr>Fetal genetic studies:</vt:lpstr>
      <vt:lpstr>Slide 13</vt:lpstr>
      <vt:lpstr>Slide 14</vt:lpstr>
      <vt:lpstr>Slide 15</vt:lpstr>
      <vt:lpstr>Slide 16</vt:lpstr>
      <vt:lpstr>Slide 17</vt:lpstr>
      <vt:lpstr>PREGNANCY MANAGEMENT </vt:lpstr>
      <vt:lpstr>Slide 19</vt:lpstr>
      <vt:lpstr>Slide 20</vt:lpstr>
      <vt:lpstr>Slide 21</vt:lpstr>
      <vt:lpstr>Slide 22</vt:lpstr>
      <vt:lpstr>The general sequence of Doppler and biophysical changes in FGR is: </vt:lpstr>
      <vt:lpstr>Slide 24</vt:lpstr>
      <vt:lpstr>Slide 25</vt:lpstr>
      <vt:lpstr>Slide 26</vt:lpstr>
      <vt:lpstr>Ambulatory monitoring:</vt:lpstr>
      <vt:lpstr>Slide 28</vt:lpstr>
      <vt:lpstr>Fetal weight assessment </vt:lpstr>
      <vt:lpstr>Slide 30</vt:lpstr>
      <vt:lpstr>Frequency BPP:</vt:lpstr>
      <vt:lpstr>Slide 32</vt:lpstr>
      <vt:lpstr>Slide 33</vt:lpstr>
      <vt:lpstr>Doppler velocimetry </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Antenatal corticosteroids:</vt:lpstr>
      <vt:lpstr>Slide 55</vt:lpstr>
      <vt:lpstr>Maternal interventions</vt:lpstr>
      <vt:lpstr>Slide 57</vt:lpstr>
      <vt:lpstr>Timing delivery:</vt:lpstr>
      <vt:lpstr>Slide 59</vt:lpstr>
      <vt:lpstr>Our approach:</vt:lpstr>
      <vt:lpstr>Slide 61</vt:lpstr>
      <vt:lpstr>Slide 62</vt:lpstr>
      <vt:lpstr>Slide 63</vt:lpstr>
      <vt:lpstr>Slide 64</vt:lpstr>
      <vt:lpstr>Slide 65</vt:lpstr>
      <vt:lpstr>Slide 66</vt:lpstr>
      <vt:lpstr>Slide 67</vt:lpstr>
      <vt:lpstr>Slide 68</vt:lpstr>
      <vt:lpstr>INTRAPARTUM MANAGEMENT :</vt:lpstr>
      <vt:lpstr>Slide 70</vt:lpstr>
      <vt:lpstr>Slide 71</vt:lpstr>
      <vt:lpstr>Slide 72</vt:lpstr>
      <vt:lpstr>RECURRENCE RISK:</vt:lpstr>
      <vt:lpstr>Slide 74</vt:lpstr>
      <vt:lpstr>Prevention in subsequent pregnancies :</vt:lpstr>
      <vt:lpstr>Slide 76</vt:lpstr>
      <vt:lpstr>Slide 77</vt:lpstr>
      <vt:lpstr>Slide 78</vt:lpstr>
      <vt:lpstr>Slide 79</vt:lpstr>
      <vt:lpstr>Slide 80</vt:lpstr>
      <vt:lpstr>Slide 81</vt:lpstr>
      <vt:lpstr>Biochemical markers</vt:lpstr>
      <vt:lpstr>Maternal Serum Analytes </vt:lpstr>
      <vt:lpstr>Slide 84</vt:lpstr>
      <vt:lpstr>Integrated Approach to Screening </vt:lpstr>
      <vt:lpstr>Slide 86</vt:lpstr>
      <vt:lpstr>Case report:</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cash</dc:creator>
  <cp:lastModifiedBy>cash</cp:lastModifiedBy>
  <cp:revision>82</cp:revision>
  <dcterms:created xsi:type="dcterms:W3CDTF">2021-05-13T09:56:26Z</dcterms:created>
  <dcterms:modified xsi:type="dcterms:W3CDTF">2021-05-20T17:33:38Z</dcterms:modified>
</cp:coreProperties>
</file>