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1"/>
  </p:notesMasterIdLst>
  <p:sldIdLst>
    <p:sldId id="256" r:id="rId2"/>
    <p:sldId id="403" r:id="rId3"/>
    <p:sldId id="438" r:id="rId4"/>
    <p:sldId id="404" r:id="rId5"/>
    <p:sldId id="339" r:id="rId6"/>
    <p:sldId id="405" r:id="rId7"/>
    <p:sldId id="442" r:id="rId8"/>
    <p:sldId id="439" r:id="rId9"/>
    <p:sldId id="406" r:id="rId10"/>
    <p:sldId id="407" r:id="rId11"/>
    <p:sldId id="411" r:id="rId12"/>
    <p:sldId id="459" r:id="rId13"/>
    <p:sldId id="446" r:id="rId14"/>
    <p:sldId id="447" r:id="rId15"/>
    <p:sldId id="443" r:id="rId16"/>
    <p:sldId id="416" r:id="rId17"/>
    <p:sldId id="415" r:id="rId18"/>
    <p:sldId id="445" r:id="rId19"/>
    <p:sldId id="421" r:id="rId20"/>
    <p:sldId id="422" r:id="rId21"/>
    <p:sldId id="423" r:id="rId22"/>
    <p:sldId id="424" r:id="rId23"/>
    <p:sldId id="425" r:id="rId24"/>
    <p:sldId id="426" r:id="rId25"/>
    <p:sldId id="428" r:id="rId26"/>
    <p:sldId id="430" r:id="rId27"/>
    <p:sldId id="431" r:id="rId28"/>
    <p:sldId id="330" r:id="rId29"/>
    <p:sldId id="257" r:id="rId30"/>
    <p:sldId id="258" r:id="rId31"/>
    <p:sldId id="259" r:id="rId32"/>
    <p:sldId id="260" r:id="rId33"/>
    <p:sldId id="460" r:id="rId34"/>
    <p:sldId id="375" r:id="rId35"/>
    <p:sldId id="261" r:id="rId36"/>
    <p:sldId id="269" r:id="rId37"/>
    <p:sldId id="262" r:id="rId38"/>
    <p:sldId id="264" r:id="rId39"/>
    <p:sldId id="448" r:id="rId40"/>
    <p:sldId id="535" r:id="rId41"/>
    <p:sldId id="538" r:id="rId42"/>
    <p:sldId id="539" r:id="rId43"/>
    <p:sldId id="340" r:id="rId44"/>
    <p:sldId id="267" r:id="rId45"/>
    <p:sldId id="376" r:id="rId46"/>
    <p:sldId id="475" r:id="rId47"/>
    <p:sldId id="274" r:id="rId48"/>
    <p:sldId id="275" r:id="rId49"/>
    <p:sldId id="277" r:id="rId50"/>
    <p:sldId id="279" r:id="rId51"/>
    <p:sldId id="278" r:id="rId52"/>
    <p:sldId id="450" r:id="rId53"/>
    <p:sldId id="536" r:id="rId54"/>
    <p:sldId id="451" r:id="rId55"/>
    <p:sldId id="537" r:id="rId56"/>
    <p:sldId id="540" r:id="rId57"/>
    <p:sldId id="282" r:id="rId58"/>
    <p:sldId id="342" r:id="rId59"/>
    <p:sldId id="343" r:id="rId60"/>
    <p:sldId id="461" r:id="rId61"/>
    <p:sldId id="541" r:id="rId62"/>
    <p:sldId id="284" r:id="rId63"/>
    <p:sldId id="286" r:id="rId64"/>
    <p:sldId id="542" r:id="rId65"/>
    <p:sldId id="332" r:id="rId66"/>
    <p:sldId id="337" r:id="rId67"/>
    <p:sldId id="550" r:id="rId68"/>
    <p:sldId id="474" r:id="rId69"/>
    <p:sldId id="479" r:id="rId70"/>
    <p:sldId id="462" r:id="rId71"/>
    <p:sldId id="478" r:id="rId72"/>
    <p:sldId id="333" r:id="rId73"/>
    <p:sldId id="289" r:id="rId74"/>
    <p:sldId id="291" r:id="rId75"/>
    <p:sldId id="347" r:id="rId76"/>
    <p:sldId id="348" r:id="rId77"/>
    <p:sldId id="477" r:id="rId78"/>
    <p:sldId id="294" r:id="rId79"/>
    <p:sldId id="543" r:id="rId80"/>
    <p:sldId id="544" r:id="rId81"/>
    <p:sldId id="545" r:id="rId82"/>
    <p:sldId id="546" r:id="rId83"/>
    <p:sldId id="547" r:id="rId84"/>
    <p:sldId id="548" r:id="rId85"/>
    <p:sldId id="549" r:id="rId86"/>
    <p:sldId id="455" r:id="rId87"/>
    <p:sldId id="464" r:id="rId88"/>
    <p:sldId id="465" r:id="rId89"/>
    <p:sldId id="466" r:id="rId90"/>
    <p:sldId id="467" r:id="rId91"/>
    <p:sldId id="468" r:id="rId92"/>
    <p:sldId id="469" r:id="rId93"/>
    <p:sldId id="457" r:id="rId94"/>
    <p:sldId id="344" r:id="rId95"/>
    <p:sldId id="345" r:id="rId96"/>
    <p:sldId id="346" r:id="rId97"/>
    <p:sldId id="480" r:id="rId98"/>
    <p:sldId id="481" r:id="rId99"/>
    <p:sldId id="334" r:id="rId100"/>
    <p:sldId id="432" r:id="rId101"/>
    <p:sldId id="433" r:id="rId102"/>
    <p:sldId id="434" r:id="rId103"/>
    <p:sldId id="435" r:id="rId104"/>
    <p:sldId id="296" r:id="rId105"/>
    <p:sldId id="299" r:id="rId106"/>
    <p:sldId id="300" r:id="rId107"/>
    <p:sldId id="304" r:id="rId108"/>
    <p:sldId id="306" r:id="rId109"/>
    <p:sldId id="372" r:id="rId110"/>
    <p:sldId id="308" r:id="rId111"/>
    <p:sldId id="310" r:id="rId112"/>
    <p:sldId id="312" r:id="rId113"/>
    <p:sldId id="314" r:id="rId114"/>
    <p:sldId id="315" r:id="rId115"/>
    <p:sldId id="373" r:id="rId116"/>
    <p:sldId id="317" r:id="rId117"/>
    <p:sldId id="335" r:id="rId118"/>
    <p:sldId id="319" r:id="rId119"/>
    <p:sldId id="321" r:id="rId120"/>
    <p:sldId id="470" r:id="rId121"/>
    <p:sldId id="471" r:id="rId122"/>
    <p:sldId id="323" r:id="rId123"/>
    <p:sldId id="324" r:id="rId124"/>
    <p:sldId id="326" r:id="rId125"/>
    <p:sldId id="327" r:id="rId126"/>
    <p:sldId id="349" r:id="rId127"/>
    <p:sldId id="350" r:id="rId128"/>
    <p:sldId id="351" r:id="rId129"/>
    <p:sldId id="352" r:id="rId130"/>
    <p:sldId id="353" r:id="rId131"/>
    <p:sldId id="354" r:id="rId132"/>
    <p:sldId id="355" r:id="rId133"/>
    <p:sldId id="356" r:id="rId134"/>
    <p:sldId id="357" r:id="rId135"/>
    <p:sldId id="358" r:id="rId136"/>
    <p:sldId id="359" r:id="rId137"/>
    <p:sldId id="360" r:id="rId138"/>
    <p:sldId id="361" r:id="rId139"/>
    <p:sldId id="362" r:id="rId140"/>
    <p:sldId id="363" r:id="rId141"/>
    <p:sldId id="364" r:id="rId142"/>
    <p:sldId id="365" r:id="rId143"/>
    <p:sldId id="366" r:id="rId144"/>
    <p:sldId id="367" r:id="rId145"/>
    <p:sldId id="368" r:id="rId146"/>
    <p:sldId id="369" r:id="rId147"/>
    <p:sldId id="370" r:id="rId148"/>
    <p:sldId id="482" r:id="rId149"/>
    <p:sldId id="483" r:id="rId150"/>
    <p:sldId id="484" r:id="rId151"/>
    <p:sldId id="485" r:id="rId152"/>
    <p:sldId id="551" r:id="rId153"/>
    <p:sldId id="486" r:id="rId154"/>
    <p:sldId id="487" r:id="rId155"/>
    <p:sldId id="488" r:id="rId156"/>
    <p:sldId id="489" r:id="rId157"/>
    <p:sldId id="490" r:id="rId158"/>
    <p:sldId id="491" r:id="rId159"/>
    <p:sldId id="492" r:id="rId160"/>
    <p:sldId id="493" r:id="rId161"/>
    <p:sldId id="494" r:id="rId162"/>
    <p:sldId id="495" r:id="rId163"/>
    <p:sldId id="496" r:id="rId164"/>
    <p:sldId id="497" r:id="rId165"/>
    <p:sldId id="498" r:id="rId166"/>
    <p:sldId id="503" r:id="rId167"/>
    <p:sldId id="500" r:id="rId168"/>
    <p:sldId id="501" r:id="rId169"/>
    <p:sldId id="502" r:id="rId170"/>
    <p:sldId id="505" r:id="rId171"/>
    <p:sldId id="506" r:id="rId172"/>
    <p:sldId id="508" r:id="rId173"/>
    <p:sldId id="509" r:id="rId174"/>
    <p:sldId id="510" r:id="rId175"/>
    <p:sldId id="512" r:id="rId176"/>
    <p:sldId id="514" r:id="rId177"/>
    <p:sldId id="515" r:id="rId178"/>
    <p:sldId id="517" r:id="rId179"/>
    <p:sldId id="518" r:id="rId180"/>
    <p:sldId id="519" r:id="rId181"/>
    <p:sldId id="520" r:id="rId182"/>
    <p:sldId id="521" r:id="rId183"/>
    <p:sldId id="522" r:id="rId184"/>
    <p:sldId id="436" r:id="rId185"/>
    <p:sldId id="437" r:id="rId186"/>
    <p:sldId id="440" r:id="rId187"/>
    <p:sldId id="523" r:id="rId188"/>
    <p:sldId id="524" r:id="rId189"/>
    <p:sldId id="525" r:id="rId190"/>
    <p:sldId id="526" r:id="rId191"/>
    <p:sldId id="527" r:id="rId192"/>
    <p:sldId id="528" r:id="rId193"/>
    <p:sldId id="529" r:id="rId194"/>
    <p:sldId id="530" r:id="rId195"/>
    <p:sldId id="531" r:id="rId196"/>
    <p:sldId id="533" r:id="rId197"/>
    <p:sldId id="532" r:id="rId198"/>
    <p:sldId id="534" r:id="rId199"/>
    <p:sldId id="552" r:id="rId20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6" d="100"/>
          <a:sy n="86" d="100"/>
        </p:scale>
        <p:origin x="930" y="45"/>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 /><Relationship Id="rId21" Type="http://schemas.openxmlformats.org/officeDocument/2006/relationships/slide" Target="slides/slide20.xml" /><Relationship Id="rId42" Type="http://schemas.openxmlformats.org/officeDocument/2006/relationships/slide" Target="slides/slide41.xml" /><Relationship Id="rId63" Type="http://schemas.openxmlformats.org/officeDocument/2006/relationships/slide" Target="slides/slide62.xml" /><Relationship Id="rId84" Type="http://schemas.openxmlformats.org/officeDocument/2006/relationships/slide" Target="slides/slide83.xml" /><Relationship Id="rId138" Type="http://schemas.openxmlformats.org/officeDocument/2006/relationships/slide" Target="slides/slide137.xml" /><Relationship Id="rId159" Type="http://schemas.openxmlformats.org/officeDocument/2006/relationships/slide" Target="slides/slide158.xml" /><Relationship Id="rId170" Type="http://schemas.openxmlformats.org/officeDocument/2006/relationships/slide" Target="slides/slide169.xml" /><Relationship Id="rId191" Type="http://schemas.openxmlformats.org/officeDocument/2006/relationships/slide" Target="slides/slide190.xml" /><Relationship Id="rId205" Type="http://schemas.openxmlformats.org/officeDocument/2006/relationships/tableStyles" Target="tableStyles.xml" /><Relationship Id="rId16" Type="http://schemas.openxmlformats.org/officeDocument/2006/relationships/slide" Target="slides/slide15.xml" /><Relationship Id="rId107" Type="http://schemas.openxmlformats.org/officeDocument/2006/relationships/slide" Target="slides/slide106.xml" /><Relationship Id="rId11" Type="http://schemas.openxmlformats.org/officeDocument/2006/relationships/slide" Target="slides/slide10.xml" /><Relationship Id="rId32" Type="http://schemas.openxmlformats.org/officeDocument/2006/relationships/slide" Target="slides/slide31.xml" /><Relationship Id="rId37" Type="http://schemas.openxmlformats.org/officeDocument/2006/relationships/slide" Target="slides/slide36.xml" /><Relationship Id="rId53" Type="http://schemas.openxmlformats.org/officeDocument/2006/relationships/slide" Target="slides/slide52.xml" /><Relationship Id="rId58" Type="http://schemas.openxmlformats.org/officeDocument/2006/relationships/slide" Target="slides/slide57.xml" /><Relationship Id="rId74" Type="http://schemas.openxmlformats.org/officeDocument/2006/relationships/slide" Target="slides/slide73.xml" /><Relationship Id="rId79" Type="http://schemas.openxmlformats.org/officeDocument/2006/relationships/slide" Target="slides/slide78.xml" /><Relationship Id="rId102" Type="http://schemas.openxmlformats.org/officeDocument/2006/relationships/slide" Target="slides/slide101.xml" /><Relationship Id="rId123" Type="http://schemas.openxmlformats.org/officeDocument/2006/relationships/slide" Target="slides/slide122.xml" /><Relationship Id="rId128" Type="http://schemas.openxmlformats.org/officeDocument/2006/relationships/slide" Target="slides/slide127.xml" /><Relationship Id="rId144" Type="http://schemas.openxmlformats.org/officeDocument/2006/relationships/slide" Target="slides/slide143.xml" /><Relationship Id="rId149" Type="http://schemas.openxmlformats.org/officeDocument/2006/relationships/slide" Target="slides/slide148.xml" /><Relationship Id="rId5" Type="http://schemas.openxmlformats.org/officeDocument/2006/relationships/slide" Target="slides/slide4.xml" /><Relationship Id="rId90" Type="http://schemas.openxmlformats.org/officeDocument/2006/relationships/slide" Target="slides/slide89.xml" /><Relationship Id="rId95" Type="http://schemas.openxmlformats.org/officeDocument/2006/relationships/slide" Target="slides/slide94.xml" /><Relationship Id="rId160" Type="http://schemas.openxmlformats.org/officeDocument/2006/relationships/slide" Target="slides/slide159.xml" /><Relationship Id="rId165" Type="http://schemas.openxmlformats.org/officeDocument/2006/relationships/slide" Target="slides/slide164.xml" /><Relationship Id="rId181" Type="http://schemas.openxmlformats.org/officeDocument/2006/relationships/slide" Target="slides/slide180.xml" /><Relationship Id="rId186" Type="http://schemas.openxmlformats.org/officeDocument/2006/relationships/slide" Target="slides/slide185.xml" /><Relationship Id="rId22" Type="http://schemas.openxmlformats.org/officeDocument/2006/relationships/slide" Target="slides/slide21.xml" /><Relationship Id="rId27" Type="http://schemas.openxmlformats.org/officeDocument/2006/relationships/slide" Target="slides/slide26.xml" /><Relationship Id="rId43" Type="http://schemas.openxmlformats.org/officeDocument/2006/relationships/slide" Target="slides/slide42.xml" /><Relationship Id="rId48" Type="http://schemas.openxmlformats.org/officeDocument/2006/relationships/slide" Target="slides/slide47.xml" /><Relationship Id="rId64" Type="http://schemas.openxmlformats.org/officeDocument/2006/relationships/slide" Target="slides/slide63.xml" /><Relationship Id="rId69" Type="http://schemas.openxmlformats.org/officeDocument/2006/relationships/slide" Target="slides/slide68.xml" /><Relationship Id="rId113" Type="http://schemas.openxmlformats.org/officeDocument/2006/relationships/slide" Target="slides/slide112.xml" /><Relationship Id="rId118" Type="http://schemas.openxmlformats.org/officeDocument/2006/relationships/slide" Target="slides/slide117.xml" /><Relationship Id="rId134" Type="http://schemas.openxmlformats.org/officeDocument/2006/relationships/slide" Target="slides/slide133.xml" /><Relationship Id="rId139" Type="http://schemas.openxmlformats.org/officeDocument/2006/relationships/slide" Target="slides/slide138.xml" /><Relationship Id="rId80" Type="http://schemas.openxmlformats.org/officeDocument/2006/relationships/slide" Target="slides/slide79.xml" /><Relationship Id="rId85" Type="http://schemas.openxmlformats.org/officeDocument/2006/relationships/slide" Target="slides/slide84.xml" /><Relationship Id="rId150" Type="http://schemas.openxmlformats.org/officeDocument/2006/relationships/slide" Target="slides/slide149.xml" /><Relationship Id="rId155" Type="http://schemas.openxmlformats.org/officeDocument/2006/relationships/slide" Target="slides/slide154.xml" /><Relationship Id="rId171" Type="http://schemas.openxmlformats.org/officeDocument/2006/relationships/slide" Target="slides/slide170.xml" /><Relationship Id="rId176" Type="http://schemas.openxmlformats.org/officeDocument/2006/relationships/slide" Target="slides/slide175.xml" /><Relationship Id="rId192" Type="http://schemas.openxmlformats.org/officeDocument/2006/relationships/slide" Target="slides/slide191.xml" /><Relationship Id="rId197" Type="http://schemas.openxmlformats.org/officeDocument/2006/relationships/slide" Target="slides/slide196.xml" /><Relationship Id="rId201" Type="http://schemas.openxmlformats.org/officeDocument/2006/relationships/notesMaster" Target="notesMasters/notesMaster1.xml" /><Relationship Id="rId12" Type="http://schemas.openxmlformats.org/officeDocument/2006/relationships/slide" Target="slides/slide11.xml" /><Relationship Id="rId17" Type="http://schemas.openxmlformats.org/officeDocument/2006/relationships/slide" Target="slides/slide16.xml" /><Relationship Id="rId33" Type="http://schemas.openxmlformats.org/officeDocument/2006/relationships/slide" Target="slides/slide32.xml" /><Relationship Id="rId38" Type="http://schemas.openxmlformats.org/officeDocument/2006/relationships/slide" Target="slides/slide37.xml" /><Relationship Id="rId59" Type="http://schemas.openxmlformats.org/officeDocument/2006/relationships/slide" Target="slides/slide58.xml" /><Relationship Id="rId103" Type="http://schemas.openxmlformats.org/officeDocument/2006/relationships/slide" Target="slides/slide102.xml" /><Relationship Id="rId108" Type="http://schemas.openxmlformats.org/officeDocument/2006/relationships/slide" Target="slides/slide107.xml" /><Relationship Id="rId124" Type="http://schemas.openxmlformats.org/officeDocument/2006/relationships/slide" Target="slides/slide123.xml" /><Relationship Id="rId129" Type="http://schemas.openxmlformats.org/officeDocument/2006/relationships/slide" Target="slides/slide128.xml" /><Relationship Id="rId54" Type="http://schemas.openxmlformats.org/officeDocument/2006/relationships/slide" Target="slides/slide53.xml" /><Relationship Id="rId70" Type="http://schemas.openxmlformats.org/officeDocument/2006/relationships/slide" Target="slides/slide69.xml" /><Relationship Id="rId75" Type="http://schemas.openxmlformats.org/officeDocument/2006/relationships/slide" Target="slides/slide74.xml" /><Relationship Id="rId91" Type="http://schemas.openxmlformats.org/officeDocument/2006/relationships/slide" Target="slides/slide90.xml" /><Relationship Id="rId96" Type="http://schemas.openxmlformats.org/officeDocument/2006/relationships/slide" Target="slides/slide95.xml" /><Relationship Id="rId140" Type="http://schemas.openxmlformats.org/officeDocument/2006/relationships/slide" Target="slides/slide139.xml" /><Relationship Id="rId145" Type="http://schemas.openxmlformats.org/officeDocument/2006/relationships/slide" Target="slides/slide144.xml" /><Relationship Id="rId161" Type="http://schemas.openxmlformats.org/officeDocument/2006/relationships/slide" Target="slides/slide160.xml" /><Relationship Id="rId166" Type="http://schemas.openxmlformats.org/officeDocument/2006/relationships/slide" Target="slides/slide165.xml" /><Relationship Id="rId182" Type="http://schemas.openxmlformats.org/officeDocument/2006/relationships/slide" Target="slides/slide181.xml" /><Relationship Id="rId187" Type="http://schemas.openxmlformats.org/officeDocument/2006/relationships/slide" Target="slides/slide186.xml" /><Relationship Id="rId1" Type="http://schemas.openxmlformats.org/officeDocument/2006/relationships/slideMaster" Target="slideMasters/slideMaster1.xml" /><Relationship Id="rId6" Type="http://schemas.openxmlformats.org/officeDocument/2006/relationships/slide" Target="slides/slide5.xml" /><Relationship Id="rId23" Type="http://schemas.openxmlformats.org/officeDocument/2006/relationships/slide" Target="slides/slide22.xml" /><Relationship Id="rId28" Type="http://schemas.openxmlformats.org/officeDocument/2006/relationships/slide" Target="slides/slide27.xml" /><Relationship Id="rId49" Type="http://schemas.openxmlformats.org/officeDocument/2006/relationships/slide" Target="slides/slide48.xml" /><Relationship Id="rId114" Type="http://schemas.openxmlformats.org/officeDocument/2006/relationships/slide" Target="slides/slide113.xml" /><Relationship Id="rId119" Type="http://schemas.openxmlformats.org/officeDocument/2006/relationships/slide" Target="slides/slide118.xml" /><Relationship Id="rId44" Type="http://schemas.openxmlformats.org/officeDocument/2006/relationships/slide" Target="slides/slide43.xml" /><Relationship Id="rId60" Type="http://schemas.openxmlformats.org/officeDocument/2006/relationships/slide" Target="slides/slide59.xml" /><Relationship Id="rId65" Type="http://schemas.openxmlformats.org/officeDocument/2006/relationships/slide" Target="slides/slide64.xml" /><Relationship Id="rId81" Type="http://schemas.openxmlformats.org/officeDocument/2006/relationships/slide" Target="slides/slide80.xml" /><Relationship Id="rId86" Type="http://schemas.openxmlformats.org/officeDocument/2006/relationships/slide" Target="slides/slide85.xml" /><Relationship Id="rId130" Type="http://schemas.openxmlformats.org/officeDocument/2006/relationships/slide" Target="slides/slide129.xml" /><Relationship Id="rId135" Type="http://schemas.openxmlformats.org/officeDocument/2006/relationships/slide" Target="slides/slide134.xml" /><Relationship Id="rId151" Type="http://schemas.openxmlformats.org/officeDocument/2006/relationships/slide" Target="slides/slide150.xml" /><Relationship Id="rId156" Type="http://schemas.openxmlformats.org/officeDocument/2006/relationships/slide" Target="slides/slide155.xml" /><Relationship Id="rId177" Type="http://schemas.openxmlformats.org/officeDocument/2006/relationships/slide" Target="slides/slide176.xml" /><Relationship Id="rId198" Type="http://schemas.openxmlformats.org/officeDocument/2006/relationships/slide" Target="slides/slide197.xml" /><Relationship Id="rId172" Type="http://schemas.openxmlformats.org/officeDocument/2006/relationships/slide" Target="slides/slide171.xml" /><Relationship Id="rId193" Type="http://schemas.openxmlformats.org/officeDocument/2006/relationships/slide" Target="slides/slide192.xml" /><Relationship Id="rId202" Type="http://schemas.openxmlformats.org/officeDocument/2006/relationships/presProps" Target="presProps.xml" /><Relationship Id="rId13" Type="http://schemas.openxmlformats.org/officeDocument/2006/relationships/slide" Target="slides/slide12.xml" /><Relationship Id="rId18" Type="http://schemas.openxmlformats.org/officeDocument/2006/relationships/slide" Target="slides/slide17.xml" /><Relationship Id="rId39" Type="http://schemas.openxmlformats.org/officeDocument/2006/relationships/slide" Target="slides/slide38.xml" /><Relationship Id="rId109" Type="http://schemas.openxmlformats.org/officeDocument/2006/relationships/slide" Target="slides/slide108.xml" /><Relationship Id="rId34" Type="http://schemas.openxmlformats.org/officeDocument/2006/relationships/slide" Target="slides/slide33.xml" /><Relationship Id="rId50" Type="http://schemas.openxmlformats.org/officeDocument/2006/relationships/slide" Target="slides/slide49.xml" /><Relationship Id="rId55" Type="http://schemas.openxmlformats.org/officeDocument/2006/relationships/slide" Target="slides/slide54.xml" /><Relationship Id="rId76" Type="http://schemas.openxmlformats.org/officeDocument/2006/relationships/slide" Target="slides/slide75.xml" /><Relationship Id="rId97" Type="http://schemas.openxmlformats.org/officeDocument/2006/relationships/slide" Target="slides/slide96.xml" /><Relationship Id="rId104" Type="http://schemas.openxmlformats.org/officeDocument/2006/relationships/slide" Target="slides/slide103.xml" /><Relationship Id="rId120" Type="http://schemas.openxmlformats.org/officeDocument/2006/relationships/slide" Target="slides/slide119.xml" /><Relationship Id="rId125" Type="http://schemas.openxmlformats.org/officeDocument/2006/relationships/slide" Target="slides/slide124.xml" /><Relationship Id="rId141" Type="http://schemas.openxmlformats.org/officeDocument/2006/relationships/slide" Target="slides/slide140.xml" /><Relationship Id="rId146" Type="http://schemas.openxmlformats.org/officeDocument/2006/relationships/slide" Target="slides/slide145.xml" /><Relationship Id="rId167" Type="http://schemas.openxmlformats.org/officeDocument/2006/relationships/slide" Target="slides/slide166.xml" /><Relationship Id="rId188" Type="http://schemas.openxmlformats.org/officeDocument/2006/relationships/slide" Target="slides/slide187.xml" /><Relationship Id="rId7" Type="http://schemas.openxmlformats.org/officeDocument/2006/relationships/slide" Target="slides/slide6.xml" /><Relationship Id="rId71" Type="http://schemas.openxmlformats.org/officeDocument/2006/relationships/slide" Target="slides/slide70.xml" /><Relationship Id="rId92" Type="http://schemas.openxmlformats.org/officeDocument/2006/relationships/slide" Target="slides/slide91.xml" /><Relationship Id="rId162" Type="http://schemas.openxmlformats.org/officeDocument/2006/relationships/slide" Target="slides/slide161.xml" /><Relationship Id="rId183" Type="http://schemas.openxmlformats.org/officeDocument/2006/relationships/slide" Target="slides/slide182.xml" /><Relationship Id="rId2" Type="http://schemas.openxmlformats.org/officeDocument/2006/relationships/slide" Target="slides/slide1.xml" /><Relationship Id="rId29" Type="http://schemas.openxmlformats.org/officeDocument/2006/relationships/slide" Target="slides/slide28.xml" /><Relationship Id="rId24" Type="http://schemas.openxmlformats.org/officeDocument/2006/relationships/slide" Target="slides/slide23.xml" /><Relationship Id="rId40" Type="http://schemas.openxmlformats.org/officeDocument/2006/relationships/slide" Target="slides/slide39.xml" /><Relationship Id="rId45" Type="http://schemas.openxmlformats.org/officeDocument/2006/relationships/slide" Target="slides/slide44.xml" /><Relationship Id="rId66" Type="http://schemas.openxmlformats.org/officeDocument/2006/relationships/slide" Target="slides/slide65.xml" /><Relationship Id="rId87" Type="http://schemas.openxmlformats.org/officeDocument/2006/relationships/slide" Target="slides/slide86.xml" /><Relationship Id="rId110" Type="http://schemas.openxmlformats.org/officeDocument/2006/relationships/slide" Target="slides/slide109.xml" /><Relationship Id="rId115" Type="http://schemas.openxmlformats.org/officeDocument/2006/relationships/slide" Target="slides/slide114.xml" /><Relationship Id="rId131" Type="http://schemas.openxmlformats.org/officeDocument/2006/relationships/slide" Target="slides/slide130.xml" /><Relationship Id="rId136" Type="http://schemas.openxmlformats.org/officeDocument/2006/relationships/slide" Target="slides/slide135.xml" /><Relationship Id="rId157" Type="http://schemas.openxmlformats.org/officeDocument/2006/relationships/slide" Target="slides/slide156.xml" /><Relationship Id="rId178" Type="http://schemas.openxmlformats.org/officeDocument/2006/relationships/slide" Target="slides/slide177.xml" /><Relationship Id="rId61" Type="http://schemas.openxmlformats.org/officeDocument/2006/relationships/slide" Target="slides/slide60.xml" /><Relationship Id="rId82" Type="http://schemas.openxmlformats.org/officeDocument/2006/relationships/slide" Target="slides/slide81.xml" /><Relationship Id="rId152" Type="http://schemas.openxmlformats.org/officeDocument/2006/relationships/slide" Target="slides/slide151.xml" /><Relationship Id="rId173" Type="http://schemas.openxmlformats.org/officeDocument/2006/relationships/slide" Target="slides/slide172.xml" /><Relationship Id="rId194" Type="http://schemas.openxmlformats.org/officeDocument/2006/relationships/slide" Target="slides/slide193.xml" /><Relationship Id="rId199" Type="http://schemas.openxmlformats.org/officeDocument/2006/relationships/slide" Target="slides/slide198.xml" /><Relationship Id="rId203" Type="http://schemas.openxmlformats.org/officeDocument/2006/relationships/viewProps" Target="viewProps.xml" /><Relationship Id="rId19" Type="http://schemas.openxmlformats.org/officeDocument/2006/relationships/slide" Target="slides/slide18.xml" /><Relationship Id="rId14" Type="http://schemas.openxmlformats.org/officeDocument/2006/relationships/slide" Target="slides/slide13.xml" /><Relationship Id="rId30" Type="http://schemas.openxmlformats.org/officeDocument/2006/relationships/slide" Target="slides/slide29.xml" /><Relationship Id="rId35" Type="http://schemas.openxmlformats.org/officeDocument/2006/relationships/slide" Target="slides/slide34.xml" /><Relationship Id="rId56" Type="http://schemas.openxmlformats.org/officeDocument/2006/relationships/slide" Target="slides/slide55.xml" /><Relationship Id="rId77" Type="http://schemas.openxmlformats.org/officeDocument/2006/relationships/slide" Target="slides/slide76.xml" /><Relationship Id="rId100" Type="http://schemas.openxmlformats.org/officeDocument/2006/relationships/slide" Target="slides/slide99.xml" /><Relationship Id="rId105" Type="http://schemas.openxmlformats.org/officeDocument/2006/relationships/slide" Target="slides/slide104.xml" /><Relationship Id="rId126" Type="http://schemas.openxmlformats.org/officeDocument/2006/relationships/slide" Target="slides/slide125.xml" /><Relationship Id="rId147" Type="http://schemas.openxmlformats.org/officeDocument/2006/relationships/slide" Target="slides/slide146.xml" /><Relationship Id="rId168" Type="http://schemas.openxmlformats.org/officeDocument/2006/relationships/slide" Target="slides/slide167.xml" /><Relationship Id="rId8" Type="http://schemas.openxmlformats.org/officeDocument/2006/relationships/slide" Target="slides/slide7.xml" /><Relationship Id="rId51" Type="http://schemas.openxmlformats.org/officeDocument/2006/relationships/slide" Target="slides/slide50.xml" /><Relationship Id="rId72" Type="http://schemas.openxmlformats.org/officeDocument/2006/relationships/slide" Target="slides/slide71.xml" /><Relationship Id="rId93" Type="http://schemas.openxmlformats.org/officeDocument/2006/relationships/slide" Target="slides/slide92.xml" /><Relationship Id="rId98" Type="http://schemas.openxmlformats.org/officeDocument/2006/relationships/slide" Target="slides/slide97.xml" /><Relationship Id="rId121" Type="http://schemas.openxmlformats.org/officeDocument/2006/relationships/slide" Target="slides/slide120.xml" /><Relationship Id="rId142" Type="http://schemas.openxmlformats.org/officeDocument/2006/relationships/slide" Target="slides/slide141.xml" /><Relationship Id="rId163" Type="http://schemas.openxmlformats.org/officeDocument/2006/relationships/slide" Target="slides/slide162.xml" /><Relationship Id="rId184" Type="http://schemas.openxmlformats.org/officeDocument/2006/relationships/slide" Target="slides/slide183.xml" /><Relationship Id="rId189" Type="http://schemas.openxmlformats.org/officeDocument/2006/relationships/slide" Target="slides/slide188.xml" /><Relationship Id="rId3" Type="http://schemas.openxmlformats.org/officeDocument/2006/relationships/slide" Target="slides/slide2.xml" /><Relationship Id="rId25" Type="http://schemas.openxmlformats.org/officeDocument/2006/relationships/slide" Target="slides/slide24.xml" /><Relationship Id="rId46" Type="http://schemas.openxmlformats.org/officeDocument/2006/relationships/slide" Target="slides/slide45.xml" /><Relationship Id="rId67" Type="http://schemas.openxmlformats.org/officeDocument/2006/relationships/slide" Target="slides/slide66.xml" /><Relationship Id="rId116" Type="http://schemas.openxmlformats.org/officeDocument/2006/relationships/slide" Target="slides/slide115.xml" /><Relationship Id="rId137" Type="http://schemas.openxmlformats.org/officeDocument/2006/relationships/slide" Target="slides/slide136.xml" /><Relationship Id="rId158" Type="http://schemas.openxmlformats.org/officeDocument/2006/relationships/slide" Target="slides/slide157.xml" /><Relationship Id="rId20" Type="http://schemas.openxmlformats.org/officeDocument/2006/relationships/slide" Target="slides/slide19.xml" /><Relationship Id="rId41" Type="http://schemas.openxmlformats.org/officeDocument/2006/relationships/slide" Target="slides/slide40.xml" /><Relationship Id="rId62" Type="http://schemas.openxmlformats.org/officeDocument/2006/relationships/slide" Target="slides/slide61.xml" /><Relationship Id="rId83" Type="http://schemas.openxmlformats.org/officeDocument/2006/relationships/slide" Target="slides/slide82.xml" /><Relationship Id="rId88" Type="http://schemas.openxmlformats.org/officeDocument/2006/relationships/slide" Target="slides/slide87.xml" /><Relationship Id="rId111" Type="http://schemas.openxmlformats.org/officeDocument/2006/relationships/slide" Target="slides/slide110.xml" /><Relationship Id="rId132" Type="http://schemas.openxmlformats.org/officeDocument/2006/relationships/slide" Target="slides/slide131.xml" /><Relationship Id="rId153" Type="http://schemas.openxmlformats.org/officeDocument/2006/relationships/slide" Target="slides/slide152.xml" /><Relationship Id="rId174" Type="http://schemas.openxmlformats.org/officeDocument/2006/relationships/slide" Target="slides/slide173.xml" /><Relationship Id="rId179" Type="http://schemas.openxmlformats.org/officeDocument/2006/relationships/slide" Target="slides/slide178.xml" /><Relationship Id="rId195" Type="http://schemas.openxmlformats.org/officeDocument/2006/relationships/slide" Target="slides/slide194.xml" /><Relationship Id="rId190" Type="http://schemas.openxmlformats.org/officeDocument/2006/relationships/slide" Target="slides/slide189.xml" /><Relationship Id="rId204" Type="http://schemas.openxmlformats.org/officeDocument/2006/relationships/theme" Target="theme/theme1.xml" /><Relationship Id="rId15" Type="http://schemas.openxmlformats.org/officeDocument/2006/relationships/slide" Target="slides/slide14.xml" /><Relationship Id="rId36" Type="http://schemas.openxmlformats.org/officeDocument/2006/relationships/slide" Target="slides/slide35.xml" /><Relationship Id="rId57" Type="http://schemas.openxmlformats.org/officeDocument/2006/relationships/slide" Target="slides/slide56.xml" /><Relationship Id="rId106" Type="http://schemas.openxmlformats.org/officeDocument/2006/relationships/slide" Target="slides/slide105.xml" /><Relationship Id="rId127" Type="http://schemas.openxmlformats.org/officeDocument/2006/relationships/slide" Target="slides/slide126.xml" /><Relationship Id="rId10" Type="http://schemas.openxmlformats.org/officeDocument/2006/relationships/slide" Target="slides/slide9.xml" /><Relationship Id="rId31" Type="http://schemas.openxmlformats.org/officeDocument/2006/relationships/slide" Target="slides/slide30.xml" /><Relationship Id="rId52" Type="http://schemas.openxmlformats.org/officeDocument/2006/relationships/slide" Target="slides/slide51.xml" /><Relationship Id="rId73" Type="http://schemas.openxmlformats.org/officeDocument/2006/relationships/slide" Target="slides/slide72.xml" /><Relationship Id="rId78" Type="http://schemas.openxmlformats.org/officeDocument/2006/relationships/slide" Target="slides/slide77.xml" /><Relationship Id="rId94" Type="http://schemas.openxmlformats.org/officeDocument/2006/relationships/slide" Target="slides/slide93.xml" /><Relationship Id="rId99" Type="http://schemas.openxmlformats.org/officeDocument/2006/relationships/slide" Target="slides/slide98.xml" /><Relationship Id="rId101" Type="http://schemas.openxmlformats.org/officeDocument/2006/relationships/slide" Target="slides/slide100.xml" /><Relationship Id="rId122" Type="http://schemas.openxmlformats.org/officeDocument/2006/relationships/slide" Target="slides/slide121.xml" /><Relationship Id="rId143" Type="http://schemas.openxmlformats.org/officeDocument/2006/relationships/slide" Target="slides/slide142.xml" /><Relationship Id="rId148" Type="http://schemas.openxmlformats.org/officeDocument/2006/relationships/slide" Target="slides/slide147.xml" /><Relationship Id="rId164" Type="http://schemas.openxmlformats.org/officeDocument/2006/relationships/slide" Target="slides/slide163.xml" /><Relationship Id="rId169" Type="http://schemas.openxmlformats.org/officeDocument/2006/relationships/slide" Target="slides/slide168.xml" /><Relationship Id="rId185" Type="http://schemas.openxmlformats.org/officeDocument/2006/relationships/slide" Target="slides/slide184.xml" /><Relationship Id="rId4" Type="http://schemas.openxmlformats.org/officeDocument/2006/relationships/slide" Target="slides/slide3.xml" /><Relationship Id="rId9" Type="http://schemas.openxmlformats.org/officeDocument/2006/relationships/slide" Target="slides/slide8.xml" /><Relationship Id="rId180" Type="http://schemas.openxmlformats.org/officeDocument/2006/relationships/slide" Target="slides/slide179.xml" /><Relationship Id="rId26" Type="http://schemas.openxmlformats.org/officeDocument/2006/relationships/slide" Target="slides/slide25.xml" /><Relationship Id="rId47" Type="http://schemas.openxmlformats.org/officeDocument/2006/relationships/slide" Target="slides/slide46.xml" /><Relationship Id="rId68" Type="http://schemas.openxmlformats.org/officeDocument/2006/relationships/slide" Target="slides/slide67.xml" /><Relationship Id="rId89" Type="http://schemas.openxmlformats.org/officeDocument/2006/relationships/slide" Target="slides/slide88.xml" /><Relationship Id="rId112" Type="http://schemas.openxmlformats.org/officeDocument/2006/relationships/slide" Target="slides/slide111.xml" /><Relationship Id="rId133" Type="http://schemas.openxmlformats.org/officeDocument/2006/relationships/slide" Target="slides/slide132.xml" /><Relationship Id="rId154" Type="http://schemas.openxmlformats.org/officeDocument/2006/relationships/slide" Target="slides/slide153.xml" /><Relationship Id="rId175" Type="http://schemas.openxmlformats.org/officeDocument/2006/relationships/slide" Target="slides/slide174.xml" /><Relationship Id="rId196" Type="http://schemas.openxmlformats.org/officeDocument/2006/relationships/slide" Target="slides/slide195.xml" /><Relationship Id="rId200" Type="http://schemas.openxmlformats.org/officeDocument/2006/relationships/slide" Target="slides/slide199.xml"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E2069F-6647-4A52-8214-525EEB58F423}"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AA3CCB7E-10B3-4C31-BBA4-C0DC7CC94F00}">
      <dgm:prSet phldrT="[Text]" phldr="1"/>
      <dgm:spPr/>
      <dgm:t>
        <a:bodyPr/>
        <a:lstStyle/>
        <a:p>
          <a:endParaRPr lang="en-US"/>
        </a:p>
      </dgm:t>
    </dgm:pt>
    <dgm:pt modelId="{119BD2AE-612D-46E4-BCBA-783538DE597C}" type="parTrans" cxnId="{188AAF95-EAC4-40F4-AD39-7555B986FB59}">
      <dgm:prSet/>
      <dgm:spPr/>
      <dgm:t>
        <a:bodyPr/>
        <a:lstStyle/>
        <a:p>
          <a:endParaRPr lang="en-US"/>
        </a:p>
      </dgm:t>
    </dgm:pt>
    <dgm:pt modelId="{9FA516AB-8EF5-400A-B1BE-A11414D85549}" type="sibTrans" cxnId="{188AAF95-EAC4-40F4-AD39-7555B986FB59}">
      <dgm:prSet/>
      <dgm:spPr/>
      <dgm:t>
        <a:bodyPr/>
        <a:lstStyle/>
        <a:p>
          <a:endParaRPr lang="en-US"/>
        </a:p>
      </dgm:t>
    </dgm:pt>
    <dgm:pt modelId="{02ABCE90-5285-4501-9DF9-E886CADC6D7B}">
      <dgm:prSet phldrT="[Text]" custT="1"/>
      <dgm:spPr/>
      <dgm:t>
        <a:bodyPr/>
        <a:lstStyle/>
        <a:p>
          <a:r>
            <a:rPr lang="en-US" sz="2400" b="1" dirty="0"/>
            <a:t>Detect potential fetal decompensation</a:t>
          </a:r>
        </a:p>
      </dgm:t>
    </dgm:pt>
    <dgm:pt modelId="{4727C631-BA0A-4BBC-961F-07A367E412FD}" type="parTrans" cxnId="{09FF1469-D865-4FCA-B1E7-155D13509D69}">
      <dgm:prSet/>
      <dgm:spPr/>
      <dgm:t>
        <a:bodyPr/>
        <a:lstStyle/>
        <a:p>
          <a:endParaRPr lang="en-US"/>
        </a:p>
      </dgm:t>
    </dgm:pt>
    <dgm:pt modelId="{7AAE4506-8BBC-49F3-97B0-3E32D10BEBDC}" type="sibTrans" cxnId="{09FF1469-D865-4FCA-B1E7-155D13509D69}">
      <dgm:prSet/>
      <dgm:spPr/>
      <dgm:t>
        <a:bodyPr/>
        <a:lstStyle/>
        <a:p>
          <a:endParaRPr lang="en-US"/>
        </a:p>
      </dgm:t>
    </dgm:pt>
    <dgm:pt modelId="{4A475372-7D80-4F7E-93A2-38730A1F5C6C}">
      <dgm:prSet phldrT="[Text]" phldr="1"/>
      <dgm:spPr/>
      <dgm:t>
        <a:bodyPr/>
        <a:lstStyle/>
        <a:p>
          <a:endParaRPr lang="en-US" sz="1200" dirty="0"/>
        </a:p>
      </dgm:t>
    </dgm:pt>
    <dgm:pt modelId="{50C74DE6-7425-4BD9-B501-4DB563D3D7F9}" type="parTrans" cxnId="{7BB5A091-B99E-440D-A4F1-C09937A7B1FD}">
      <dgm:prSet/>
      <dgm:spPr/>
      <dgm:t>
        <a:bodyPr/>
        <a:lstStyle/>
        <a:p>
          <a:endParaRPr lang="en-US"/>
        </a:p>
      </dgm:t>
    </dgm:pt>
    <dgm:pt modelId="{36E8F1FA-4201-4B26-B341-143E0B05D0FC}" type="sibTrans" cxnId="{7BB5A091-B99E-440D-A4F1-C09937A7B1FD}">
      <dgm:prSet/>
      <dgm:spPr/>
      <dgm:t>
        <a:bodyPr/>
        <a:lstStyle/>
        <a:p>
          <a:endParaRPr lang="en-US"/>
        </a:p>
      </dgm:t>
    </dgm:pt>
    <dgm:pt modelId="{E0D68462-D005-46DE-BE41-C8A1DD1FC987}">
      <dgm:prSet phldrT="[Text]" phldr="1"/>
      <dgm:spPr/>
      <dgm:t>
        <a:bodyPr/>
        <a:lstStyle/>
        <a:p>
          <a:endParaRPr lang="en-US" dirty="0"/>
        </a:p>
      </dgm:t>
    </dgm:pt>
    <dgm:pt modelId="{8D5EF215-1F5B-421C-A3A5-539C22E27794}" type="parTrans" cxnId="{C816897C-E825-46ED-A9B0-2FD8CF3B6073}">
      <dgm:prSet/>
      <dgm:spPr/>
      <dgm:t>
        <a:bodyPr/>
        <a:lstStyle/>
        <a:p>
          <a:endParaRPr lang="en-US"/>
        </a:p>
      </dgm:t>
    </dgm:pt>
    <dgm:pt modelId="{5BE48EA5-6159-4F7A-8C60-388BBBEABA32}" type="sibTrans" cxnId="{C816897C-E825-46ED-A9B0-2FD8CF3B6073}">
      <dgm:prSet/>
      <dgm:spPr/>
      <dgm:t>
        <a:bodyPr/>
        <a:lstStyle/>
        <a:p>
          <a:endParaRPr lang="en-US"/>
        </a:p>
      </dgm:t>
    </dgm:pt>
    <dgm:pt modelId="{88D3AFFE-9B72-40DC-B1E7-6F85A39E278B}">
      <dgm:prSet phldrT="[Text]"/>
      <dgm:spPr/>
      <dgm:t>
        <a:bodyPr/>
        <a:lstStyle/>
        <a:p>
          <a:endParaRPr lang="en-US" sz="1200" dirty="0"/>
        </a:p>
      </dgm:t>
    </dgm:pt>
    <dgm:pt modelId="{D1CA0DDA-FC2A-46EA-9F6B-43FD6973A9A4}" type="parTrans" cxnId="{3E887583-555B-4266-85E8-B30FC47350EC}">
      <dgm:prSet/>
      <dgm:spPr/>
      <dgm:t>
        <a:bodyPr/>
        <a:lstStyle/>
        <a:p>
          <a:endParaRPr lang="en-US"/>
        </a:p>
      </dgm:t>
    </dgm:pt>
    <dgm:pt modelId="{37342B23-44A2-4263-8914-52AE74834167}" type="sibTrans" cxnId="{3E887583-555B-4266-85E8-B30FC47350EC}">
      <dgm:prSet/>
      <dgm:spPr/>
      <dgm:t>
        <a:bodyPr/>
        <a:lstStyle/>
        <a:p>
          <a:endParaRPr lang="en-US"/>
        </a:p>
      </dgm:t>
    </dgm:pt>
    <dgm:pt modelId="{DE5F8D23-5062-4C8D-86AA-720FC8917449}">
      <dgm:prSet phldrT="[Text]" phldr="1"/>
      <dgm:spPr/>
      <dgm:t>
        <a:bodyPr/>
        <a:lstStyle/>
        <a:p>
          <a:endParaRPr lang="en-US" sz="1200" dirty="0"/>
        </a:p>
      </dgm:t>
    </dgm:pt>
    <dgm:pt modelId="{8EECC23B-B097-49F2-84E3-8709D4A8388A}" type="parTrans" cxnId="{F0D49588-6486-4849-AEF1-DF39935AD917}">
      <dgm:prSet/>
      <dgm:spPr/>
      <dgm:t>
        <a:bodyPr/>
        <a:lstStyle/>
        <a:p>
          <a:endParaRPr lang="en-US"/>
        </a:p>
      </dgm:t>
    </dgm:pt>
    <dgm:pt modelId="{17C0FCA6-CA77-4BA3-A601-1F1EBA28B96E}" type="sibTrans" cxnId="{F0D49588-6486-4849-AEF1-DF39935AD917}">
      <dgm:prSet/>
      <dgm:spPr/>
      <dgm:t>
        <a:bodyPr/>
        <a:lstStyle/>
        <a:p>
          <a:endParaRPr lang="en-US"/>
        </a:p>
      </dgm:t>
    </dgm:pt>
    <dgm:pt modelId="{3DE5B249-C9D5-46A8-98B7-DB6AF9620586}">
      <dgm:prSet custT="1"/>
      <dgm:spPr/>
      <dgm:t>
        <a:bodyPr/>
        <a:lstStyle/>
        <a:p>
          <a:r>
            <a:rPr lang="en-US" sz="2400" b="1" dirty="0"/>
            <a:t>allow timely and effective intervention to prevent perinatal/neonatal morbidity or mortality</a:t>
          </a:r>
        </a:p>
      </dgm:t>
    </dgm:pt>
    <dgm:pt modelId="{9A26F9E4-3364-44A6-A878-07037F2B76B3}" type="parTrans" cxnId="{05EA478E-8E9E-49BF-9291-D49D835E89F2}">
      <dgm:prSet/>
      <dgm:spPr/>
      <dgm:t>
        <a:bodyPr/>
        <a:lstStyle/>
        <a:p>
          <a:endParaRPr lang="en-US"/>
        </a:p>
      </dgm:t>
    </dgm:pt>
    <dgm:pt modelId="{8D972DC2-8D61-4508-890E-310C2EA0929A}" type="sibTrans" cxnId="{05EA478E-8E9E-49BF-9291-D49D835E89F2}">
      <dgm:prSet/>
      <dgm:spPr/>
      <dgm:t>
        <a:bodyPr/>
        <a:lstStyle/>
        <a:p>
          <a:endParaRPr lang="en-US"/>
        </a:p>
      </dgm:t>
    </dgm:pt>
    <dgm:pt modelId="{D1FA27DD-FE26-400D-B10F-24F9B47F4F34}" type="pres">
      <dgm:prSet presAssocID="{43E2069F-6647-4A52-8214-525EEB58F423}" presName="linearFlow" presStyleCnt="0">
        <dgm:presLayoutVars>
          <dgm:dir/>
          <dgm:animLvl val="lvl"/>
          <dgm:resizeHandles val="exact"/>
        </dgm:presLayoutVars>
      </dgm:prSet>
      <dgm:spPr/>
    </dgm:pt>
    <dgm:pt modelId="{57E767B4-C355-4168-82A7-C394B841756E}" type="pres">
      <dgm:prSet presAssocID="{AA3CCB7E-10B3-4C31-BBA4-C0DC7CC94F00}" presName="composite" presStyleCnt="0"/>
      <dgm:spPr/>
    </dgm:pt>
    <dgm:pt modelId="{F1199FCB-7CD3-4D16-AF73-40917F7AE8E4}" type="pres">
      <dgm:prSet presAssocID="{AA3CCB7E-10B3-4C31-BBA4-C0DC7CC94F00}" presName="parentText" presStyleLbl="alignNode1" presStyleIdx="0" presStyleCnt="2">
        <dgm:presLayoutVars>
          <dgm:chMax val="1"/>
          <dgm:bulletEnabled val="1"/>
        </dgm:presLayoutVars>
      </dgm:prSet>
      <dgm:spPr/>
    </dgm:pt>
    <dgm:pt modelId="{F6BEFF6C-DF95-4E95-BED7-D0EC37D56D47}" type="pres">
      <dgm:prSet presAssocID="{AA3CCB7E-10B3-4C31-BBA4-C0DC7CC94F00}" presName="descendantText" presStyleLbl="alignAcc1" presStyleIdx="0" presStyleCnt="2" custScaleX="115110" custScaleY="83646">
        <dgm:presLayoutVars>
          <dgm:bulletEnabled val="1"/>
        </dgm:presLayoutVars>
      </dgm:prSet>
      <dgm:spPr/>
    </dgm:pt>
    <dgm:pt modelId="{24F89508-FEDF-4D02-B066-D6F12B090C9A}" type="pres">
      <dgm:prSet presAssocID="{9FA516AB-8EF5-400A-B1BE-A11414D85549}" presName="sp" presStyleCnt="0"/>
      <dgm:spPr/>
    </dgm:pt>
    <dgm:pt modelId="{3F139D8B-7C99-4003-92FF-77E3632B46AC}" type="pres">
      <dgm:prSet presAssocID="{E0D68462-D005-46DE-BE41-C8A1DD1FC987}" presName="composite" presStyleCnt="0"/>
      <dgm:spPr/>
    </dgm:pt>
    <dgm:pt modelId="{A067AB3B-0E35-42DC-A8A7-E682B3F3BD83}" type="pres">
      <dgm:prSet presAssocID="{E0D68462-D005-46DE-BE41-C8A1DD1FC987}" presName="parentText" presStyleLbl="alignNode1" presStyleIdx="1" presStyleCnt="2">
        <dgm:presLayoutVars>
          <dgm:chMax val="1"/>
          <dgm:bulletEnabled val="1"/>
        </dgm:presLayoutVars>
      </dgm:prSet>
      <dgm:spPr/>
    </dgm:pt>
    <dgm:pt modelId="{4A65D370-ABF3-4B07-A716-F4B1CB470EE2}" type="pres">
      <dgm:prSet presAssocID="{E0D68462-D005-46DE-BE41-C8A1DD1FC987}" presName="descendantText" presStyleLbl="alignAcc1" presStyleIdx="1" presStyleCnt="2" custScaleX="115110" custLinFactNeighborY="0">
        <dgm:presLayoutVars>
          <dgm:bulletEnabled val="1"/>
        </dgm:presLayoutVars>
      </dgm:prSet>
      <dgm:spPr/>
    </dgm:pt>
  </dgm:ptLst>
  <dgm:cxnLst>
    <dgm:cxn modelId="{9AD45505-C58C-46FA-8FA4-64CA5DBA0D25}" type="presOf" srcId="{AA3CCB7E-10B3-4C31-BBA4-C0DC7CC94F00}" destId="{F1199FCB-7CD3-4D16-AF73-40917F7AE8E4}" srcOrd="0" destOrd="0" presId="urn:microsoft.com/office/officeart/2005/8/layout/chevron2"/>
    <dgm:cxn modelId="{778D4007-E427-48EA-8C54-AB76073E1D26}" type="presOf" srcId="{43E2069F-6647-4A52-8214-525EEB58F423}" destId="{D1FA27DD-FE26-400D-B10F-24F9B47F4F34}" srcOrd="0" destOrd="0" presId="urn:microsoft.com/office/officeart/2005/8/layout/chevron2"/>
    <dgm:cxn modelId="{B016570C-17FD-410A-804B-B45ADC7CD769}" type="presOf" srcId="{88D3AFFE-9B72-40DC-B1E7-6F85A39E278B}" destId="{4A65D370-ABF3-4B07-A716-F4B1CB470EE2}" srcOrd="0" destOrd="0" presId="urn:microsoft.com/office/officeart/2005/8/layout/chevron2"/>
    <dgm:cxn modelId="{204B3E3F-0ACE-408D-8C08-048724CB7FA8}" type="presOf" srcId="{3DE5B249-C9D5-46A8-98B7-DB6AF9620586}" destId="{4A65D370-ABF3-4B07-A716-F4B1CB470EE2}" srcOrd="0" destOrd="1" presId="urn:microsoft.com/office/officeart/2005/8/layout/chevron2"/>
    <dgm:cxn modelId="{09FF1469-D865-4FCA-B1E7-155D13509D69}" srcId="{AA3CCB7E-10B3-4C31-BBA4-C0DC7CC94F00}" destId="{02ABCE90-5285-4501-9DF9-E886CADC6D7B}" srcOrd="0" destOrd="0" parTransId="{4727C631-BA0A-4BBC-961F-07A367E412FD}" sibTransId="{7AAE4506-8BBC-49F3-97B0-3E32D10BEBDC}"/>
    <dgm:cxn modelId="{CB91EC4F-282A-47D7-B237-497810EAAE42}" type="presOf" srcId="{4A475372-7D80-4F7E-93A2-38730A1F5C6C}" destId="{F6BEFF6C-DF95-4E95-BED7-D0EC37D56D47}" srcOrd="0" destOrd="1" presId="urn:microsoft.com/office/officeart/2005/8/layout/chevron2"/>
    <dgm:cxn modelId="{C816897C-E825-46ED-A9B0-2FD8CF3B6073}" srcId="{43E2069F-6647-4A52-8214-525EEB58F423}" destId="{E0D68462-D005-46DE-BE41-C8A1DD1FC987}" srcOrd="1" destOrd="0" parTransId="{8D5EF215-1F5B-421C-A3A5-539C22E27794}" sibTransId="{5BE48EA5-6159-4F7A-8C60-388BBBEABA32}"/>
    <dgm:cxn modelId="{3E887583-555B-4266-85E8-B30FC47350EC}" srcId="{E0D68462-D005-46DE-BE41-C8A1DD1FC987}" destId="{88D3AFFE-9B72-40DC-B1E7-6F85A39E278B}" srcOrd="0" destOrd="0" parTransId="{D1CA0DDA-FC2A-46EA-9F6B-43FD6973A9A4}" sibTransId="{37342B23-44A2-4263-8914-52AE74834167}"/>
    <dgm:cxn modelId="{F0D49588-6486-4849-AEF1-DF39935AD917}" srcId="{E0D68462-D005-46DE-BE41-C8A1DD1FC987}" destId="{DE5F8D23-5062-4C8D-86AA-720FC8917449}" srcOrd="2" destOrd="0" parTransId="{8EECC23B-B097-49F2-84E3-8709D4A8388A}" sibTransId="{17C0FCA6-CA77-4BA3-A601-1F1EBA28B96E}"/>
    <dgm:cxn modelId="{05EA478E-8E9E-49BF-9291-D49D835E89F2}" srcId="{E0D68462-D005-46DE-BE41-C8A1DD1FC987}" destId="{3DE5B249-C9D5-46A8-98B7-DB6AF9620586}" srcOrd="1" destOrd="0" parTransId="{9A26F9E4-3364-44A6-A878-07037F2B76B3}" sibTransId="{8D972DC2-8D61-4508-890E-310C2EA0929A}"/>
    <dgm:cxn modelId="{7BB5A091-B99E-440D-A4F1-C09937A7B1FD}" srcId="{AA3CCB7E-10B3-4C31-BBA4-C0DC7CC94F00}" destId="{4A475372-7D80-4F7E-93A2-38730A1F5C6C}" srcOrd="1" destOrd="0" parTransId="{50C74DE6-7425-4BD9-B501-4DB563D3D7F9}" sibTransId="{36E8F1FA-4201-4B26-B341-143E0B05D0FC}"/>
    <dgm:cxn modelId="{188AAF95-EAC4-40F4-AD39-7555B986FB59}" srcId="{43E2069F-6647-4A52-8214-525EEB58F423}" destId="{AA3CCB7E-10B3-4C31-BBA4-C0DC7CC94F00}" srcOrd="0" destOrd="0" parTransId="{119BD2AE-612D-46E4-BCBA-783538DE597C}" sibTransId="{9FA516AB-8EF5-400A-B1BE-A11414D85549}"/>
    <dgm:cxn modelId="{0BACC5A9-D3F8-41A7-ADED-A0C562514ADF}" type="presOf" srcId="{02ABCE90-5285-4501-9DF9-E886CADC6D7B}" destId="{F6BEFF6C-DF95-4E95-BED7-D0EC37D56D47}" srcOrd="0" destOrd="0" presId="urn:microsoft.com/office/officeart/2005/8/layout/chevron2"/>
    <dgm:cxn modelId="{CBED30C7-8694-4C12-9F46-2A644A9C8D7A}" type="presOf" srcId="{DE5F8D23-5062-4C8D-86AA-720FC8917449}" destId="{4A65D370-ABF3-4B07-A716-F4B1CB470EE2}" srcOrd="0" destOrd="2" presId="urn:microsoft.com/office/officeart/2005/8/layout/chevron2"/>
    <dgm:cxn modelId="{B18B9CE4-292D-46AB-AAB7-E8A028DFFC58}" type="presOf" srcId="{E0D68462-D005-46DE-BE41-C8A1DD1FC987}" destId="{A067AB3B-0E35-42DC-A8A7-E682B3F3BD83}" srcOrd="0" destOrd="0" presId="urn:microsoft.com/office/officeart/2005/8/layout/chevron2"/>
    <dgm:cxn modelId="{FC4EDE45-2426-43DB-8F2D-A46A482351E9}" type="presParOf" srcId="{D1FA27DD-FE26-400D-B10F-24F9B47F4F34}" destId="{57E767B4-C355-4168-82A7-C394B841756E}" srcOrd="0" destOrd="0" presId="urn:microsoft.com/office/officeart/2005/8/layout/chevron2"/>
    <dgm:cxn modelId="{7AFE6400-D79E-4C88-895E-4324EBCC9449}" type="presParOf" srcId="{57E767B4-C355-4168-82A7-C394B841756E}" destId="{F1199FCB-7CD3-4D16-AF73-40917F7AE8E4}" srcOrd="0" destOrd="0" presId="urn:microsoft.com/office/officeart/2005/8/layout/chevron2"/>
    <dgm:cxn modelId="{6E72619D-5D98-408C-9A63-104E3B079DBE}" type="presParOf" srcId="{57E767B4-C355-4168-82A7-C394B841756E}" destId="{F6BEFF6C-DF95-4E95-BED7-D0EC37D56D47}" srcOrd="1" destOrd="0" presId="urn:microsoft.com/office/officeart/2005/8/layout/chevron2"/>
    <dgm:cxn modelId="{AC7A2BE7-8492-44BF-8C83-2A551E2FE6EC}" type="presParOf" srcId="{D1FA27DD-FE26-400D-B10F-24F9B47F4F34}" destId="{24F89508-FEDF-4D02-B066-D6F12B090C9A}" srcOrd="1" destOrd="0" presId="urn:microsoft.com/office/officeart/2005/8/layout/chevron2"/>
    <dgm:cxn modelId="{08C98DB0-DBA7-4822-B189-2C4D5AB681EE}" type="presParOf" srcId="{D1FA27DD-FE26-400D-B10F-24F9B47F4F34}" destId="{3F139D8B-7C99-4003-92FF-77E3632B46AC}" srcOrd="2" destOrd="0" presId="urn:microsoft.com/office/officeart/2005/8/layout/chevron2"/>
    <dgm:cxn modelId="{82708910-19FE-4CD8-9E67-05486BBD966E}" type="presParOf" srcId="{3F139D8B-7C99-4003-92FF-77E3632B46AC}" destId="{A067AB3B-0E35-42DC-A8A7-E682B3F3BD83}" srcOrd="0" destOrd="0" presId="urn:microsoft.com/office/officeart/2005/8/layout/chevron2"/>
    <dgm:cxn modelId="{73D4CCC5-38C8-40C1-8EED-E8C5BEA22693}" type="presParOf" srcId="{3F139D8B-7C99-4003-92FF-77E3632B46AC}" destId="{4A65D370-ABF3-4B07-A716-F4B1CB470EE2}"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199FCB-7CD3-4D16-AF73-40917F7AE8E4}">
      <dsp:nvSpPr>
        <dsp:cNvPr id="0" name=""/>
        <dsp:cNvSpPr/>
      </dsp:nvSpPr>
      <dsp:spPr>
        <a:xfrm rot="5400000">
          <a:off x="-491178" y="285684"/>
          <a:ext cx="1876658" cy="131366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209679" y="661015"/>
        <a:ext cx="1313660" cy="562998"/>
      </dsp:txXfrm>
    </dsp:sp>
    <dsp:sp modelId="{F6BEFF6C-DF95-4E95-BED7-D0EC37D56D47}">
      <dsp:nvSpPr>
        <dsp:cNvPr id="0" name=""/>
        <dsp:cNvSpPr/>
      </dsp:nvSpPr>
      <dsp:spPr>
        <a:xfrm rot="5400000">
          <a:off x="3369193" y="-2580642"/>
          <a:ext cx="1020337" cy="638948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a:t>Detect potential fetal decompensation</a:t>
          </a:r>
        </a:p>
        <a:p>
          <a:pPr marL="114300" lvl="1" indent="-114300" algn="l" defTabSz="533400">
            <a:lnSpc>
              <a:spcPct val="90000"/>
            </a:lnSpc>
            <a:spcBef>
              <a:spcPct val="0"/>
            </a:spcBef>
            <a:spcAft>
              <a:spcPct val="15000"/>
            </a:spcAft>
            <a:buChar char="•"/>
          </a:pPr>
          <a:endParaRPr lang="en-US" sz="1200" kern="1200" dirty="0"/>
        </a:p>
      </dsp:txBody>
      <dsp:txXfrm rot="-5400000">
        <a:off x="684621" y="153739"/>
        <a:ext cx="6339674" cy="920719"/>
      </dsp:txXfrm>
    </dsp:sp>
    <dsp:sp modelId="{A067AB3B-0E35-42DC-A8A7-E682B3F3BD83}">
      <dsp:nvSpPr>
        <dsp:cNvPr id="0" name=""/>
        <dsp:cNvSpPr/>
      </dsp:nvSpPr>
      <dsp:spPr>
        <a:xfrm rot="5400000">
          <a:off x="-491178" y="1872814"/>
          <a:ext cx="1876658" cy="131366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rot="-5400000">
        <a:off x="-209679" y="2248145"/>
        <a:ext cx="1313660" cy="562998"/>
      </dsp:txXfrm>
    </dsp:sp>
    <dsp:sp modelId="{4A65D370-ABF3-4B07-A716-F4B1CB470EE2}">
      <dsp:nvSpPr>
        <dsp:cNvPr id="0" name=""/>
        <dsp:cNvSpPr/>
      </dsp:nvSpPr>
      <dsp:spPr>
        <a:xfrm rot="5400000">
          <a:off x="3269448" y="-993511"/>
          <a:ext cx="1219827" cy="638948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114300" lvl="1" indent="-114300" algn="l" defTabSz="533400">
            <a:lnSpc>
              <a:spcPct val="90000"/>
            </a:lnSpc>
            <a:spcBef>
              <a:spcPct val="0"/>
            </a:spcBef>
            <a:spcAft>
              <a:spcPct val="15000"/>
            </a:spcAft>
            <a:buChar char="•"/>
          </a:pPr>
          <a:endParaRPr lang="en-US" sz="1200" kern="1200" dirty="0"/>
        </a:p>
        <a:p>
          <a:pPr marL="228600" lvl="1" indent="-228600" algn="l" defTabSz="1066800">
            <a:lnSpc>
              <a:spcPct val="90000"/>
            </a:lnSpc>
            <a:spcBef>
              <a:spcPct val="0"/>
            </a:spcBef>
            <a:spcAft>
              <a:spcPct val="15000"/>
            </a:spcAft>
            <a:buChar char="•"/>
          </a:pPr>
          <a:r>
            <a:rPr lang="en-US" sz="2400" b="1" kern="1200" dirty="0"/>
            <a:t>allow timely and effective intervention to prevent perinatal/neonatal morbidity or mortality</a:t>
          </a:r>
        </a:p>
        <a:p>
          <a:pPr marL="114300" lvl="1" indent="-114300" algn="l" defTabSz="533400">
            <a:lnSpc>
              <a:spcPct val="90000"/>
            </a:lnSpc>
            <a:spcBef>
              <a:spcPct val="0"/>
            </a:spcBef>
            <a:spcAft>
              <a:spcPct val="15000"/>
            </a:spcAft>
            <a:buChar char="•"/>
          </a:pPr>
          <a:endParaRPr lang="en-US" sz="1200" kern="1200" dirty="0"/>
        </a:p>
      </dsp:txBody>
      <dsp:txXfrm rot="-5400000">
        <a:off x="684621" y="1650863"/>
        <a:ext cx="6329936" cy="1100733"/>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93E100-D015-48B9-BD59-E25BFA3DC246}" type="datetimeFigureOut">
              <a:rPr lang="en-US" smtClean="0"/>
              <a:t>1/21/2021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EEAB64-F84F-46D8-A81E-79AD6B7AD880}" type="slidenum">
              <a:rPr lang="en-US" smtClean="0"/>
              <a:t>‹#›</a:t>
            </a:fld>
            <a:endParaRPr lang="en-US"/>
          </a:p>
        </p:txBody>
      </p:sp>
    </p:spTree>
    <p:extLst>
      <p:ext uri="{BB962C8B-B14F-4D97-AF65-F5344CB8AC3E}">
        <p14:creationId xmlns:p14="http://schemas.microsoft.com/office/powerpoint/2010/main" val="1831146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EEAB64-F84F-46D8-A81E-79AD6B7AD880}" type="slidenum">
              <a:rPr lang="en-US" smtClean="0"/>
              <a:t>19</a:t>
            </a:fld>
            <a:endParaRPr lang="en-US"/>
          </a:p>
        </p:txBody>
      </p:sp>
    </p:spTree>
    <p:extLst>
      <p:ext uri="{BB962C8B-B14F-4D97-AF65-F5344CB8AC3E}">
        <p14:creationId xmlns:p14="http://schemas.microsoft.com/office/powerpoint/2010/main" val="3903366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B9BF212-87D6-48B6-AEA9-9D24C0050891}"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05544-3A23-413B-ABF3-04AF58CD3B72}" type="slidenum">
              <a:rPr lang="en-US" smtClean="0"/>
              <a:t>‹#›</a:t>
            </a:fld>
            <a:endParaRPr lang="en-US"/>
          </a:p>
        </p:txBody>
      </p:sp>
    </p:spTree>
    <p:extLst>
      <p:ext uri="{BB962C8B-B14F-4D97-AF65-F5344CB8AC3E}">
        <p14:creationId xmlns:p14="http://schemas.microsoft.com/office/powerpoint/2010/main" val="3228621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9BF212-87D6-48B6-AEA9-9D24C0050891}"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05544-3A23-413B-ABF3-04AF58CD3B72}" type="slidenum">
              <a:rPr lang="en-US" smtClean="0"/>
              <a:t>‹#›</a:t>
            </a:fld>
            <a:endParaRPr lang="en-US"/>
          </a:p>
        </p:txBody>
      </p:sp>
    </p:spTree>
    <p:extLst>
      <p:ext uri="{BB962C8B-B14F-4D97-AF65-F5344CB8AC3E}">
        <p14:creationId xmlns:p14="http://schemas.microsoft.com/office/powerpoint/2010/main" val="3759493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9BF212-87D6-48B6-AEA9-9D24C0050891}"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05544-3A23-413B-ABF3-04AF58CD3B72}" type="slidenum">
              <a:rPr lang="en-US" smtClean="0"/>
              <a:t>‹#›</a:t>
            </a:fld>
            <a:endParaRPr lang="en-US"/>
          </a:p>
        </p:txBody>
      </p:sp>
    </p:spTree>
    <p:extLst>
      <p:ext uri="{BB962C8B-B14F-4D97-AF65-F5344CB8AC3E}">
        <p14:creationId xmlns:p14="http://schemas.microsoft.com/office/powerpoint/2010/main" val="2670164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9BF212-87D6-48B6-AEA9-9D24C0050891}"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05544-3A23-413B-ABF3-04AF58CD3B72}" type="slidenum">
              <a:rPr lang="en-US" smtClean="0"/>
              <a:t>‹#›</a:t>
            </a:fld>
            <a:endParaRPr lang="en-US"/>
          </a:p>
        </p:txBody>
      </p:sp>
    </p:spTree>
    <p:extLst>
      <p:ext uri="{BB962C8B-B14F-4D97-AF65-F5344CB8AC3E}">
        <p14:creationId xmlns:p14="http://schemas.microsoft.com/office/powerpoint/2010/main" val="4083324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9BF212-87D6-48B6-AEA9-9D24C0050891}"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05544-3A23-413B-ABF3-04AF58CD3B72}" type="slidenum">
              <a:rPr lang="en-US" smtClean="0"/>
              <a:t>‹#›</a:t>
            </a:fld>
            <a:endParaRPr lang="en-US"/>
          </a:p>
        </p:txBody>
      </p:sp>
    </p:spTree>
    <p:extLst>
      <p:ext uri="{BB962C8B-B14F-4D97-AF65-F5344CB8AC3E}">
        <p14:creationId xmlns:p14="http://schemas.microsoft.com/office/powerpoint/2010/main" val="967113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9BF212-87D6-48B6-AEA9-9D24C0050891}" type="datetimeFigureOut">
              <a:rPr lang="en-US" smtClean="0"/>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05544-3A23-413B-ABF3-04AF58CD3B72}" type="slidenum">
              <a:rPr lang="en-US" smtClean="0"/>
              <a:t>‹#›</a:t>
            </a:fld>
            <a:endParaRPr lang="en-US"/>
          </a:p>
        </p:txBody>
      </p:sp>
    </p:spTree>
    <p:extLst>
      <p:ext uri="{BB962C8B-B14F-4D97-AF65-F5344CB8AC3E}">
        <p14:creationId xmlns:p14="http://schemas.microsoft.com/office/powerpoint/2010/main" val="4025835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9BF212-87D6-48B6-AEA9-9D24C0050891}" type="datetimeFigureOut">
              <a:rPr lang="en-US" smtClean="0"/>
              <a:t>1/21/2021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05544-3A23-413B-ABF3-04AF58CD3B72}" type="slidenum">
              <a:rPr lang="en-US" smtClean="0"/>
              <a:t>‹#›</a:t>
            </a:fld>
            <a:endParaRPr lang="en-US"/>
          </a:p>
        </p:txBody>
      </p:sp>
    </p:spTree>
    <p:extLst>
      <p:ext uri="{BB962C8B-B14F-4D97-AF65-F5344CB8AC3E}">
        <p14:creationId xmlns:p14="http://schemas.microsoft.com/office/powerpoint/2010/main" val="836169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9BF212-87D6-48B6-AEA9-9D24C0050891}" type="datetimeFigureOut">
              <a:rPr lang="en-US" smtClean="0"/>
              <a:t>1/21/2021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05544-3A23-413B-ABF3-04AF58CD3B72}" type="slidenum">
              <a:rPr lang="en-US" smtClean="0"/>
              <a:t>‹#›</a:t>
            </a:fld>
            <a:endParaRPr lang="en-US"/>
          </a:p>
        </p:txBody>
      </p:sp>
    </p:spTree>
    <p:extLst>
      <p:ext uri="{BB962C8B-B14F-4D97-AF65-F5344CB8AC3E}">
        <p14:creationId xmlns:p14="http://schemas.microsoft.com/office/powerpoint/2010/main" val="454305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9BF212-87D6-48B6-AEA9-9D24C0050891}" type="datetimeFigureOut">
              <a:rPr lang="en-US" smtClean="0"/>
              <a:t>1/21/2021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05544-3A23-413B-ABF3-04AF58CD3B72}" type="slidenum">
              <a:rPr lang="en-US" smtClean="0"/>
              <a:t>‹#›</a:t>
            </a:fld>
            <a:endParaRPr lang="en-US"/>
          </a:p>
        </p:txBody>
      </p:sp>
    </p:spTree>
    <p:extLst>
      <p:ext uri="{BB962C8B-B14F-4D97-AF65-F5344CB8AC3E}">
        <p14:creationId xmlns:p14="http://schemas.microsoft.com/office/powerpoint/2010/main" val="4022784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9BF212-87D6-48B6-AEA9-9D24C0050891}" type="datetimeFigureOut">
              <a:rPr lang="en-US" smtClean="0"/>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05544-3A23-413B-ABF3-04AF58CD3B72}" type="slidenum">
              <a:rPr lang="en-US" smtClean="0"/>
              <a:t>‹#›</a:t>
            </a:fld>
            <a:endParaRPr lang="en-US"/>
          </a:p>
        </p:txBody>
      </p:sp>
    </p:spTree>
    <p:extLst>
      <p:ext uri="{BB962C8B-B14F-4D97-AF65-F5344CB8AC3E}">
        <p14:creationId xmlns:p14="http://schemas.microsoft.com/office/powerpoint/2010/main" val="371287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9BF212-87D6-48B6-AEA9-9D24C0050891}" type="datetimeFigureOut">
              <a:rPr lang="en-US" smtClean="0"/>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05544-3A23-413B-ABF3-04AF58CD3B72}" type="slidenum">
              <a:rPr lang="en-US" smtClean="0"/>
              <a:t>‹#›</a:t>
            </a:fld>
            <a:endParaRPr lang="en-US"/>
          </a:p>
        </p:txBody>
      </p:sp>
    </p:spTree>
    <p:extLst>
      <p:ext uri="{BB962C8B-B14F-4D97-AF65-F5344CB8AC3E}">
        <p14:creationId xmlns:p14="http://schemas.microsoft.com/office/powerpoint/2010/main" val="3377324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9BF212-87D6-48B6-AEA9-9D24C0050891}" type="datetimeFigureOut">
              <a:rPr lang="en-US" smtClean="0"/>
              <a:t>1/21/2021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05544-3A23-413B-ABF3-04AF58CD3B72}" type="slidenum">
              <a:rPr lang="en-US" smtClean="0"/>
              <a:t>‹#›</a:t>
            </a:fld>
            <a:endParaRPr lang="en-US"/>
          </a:p>
        </p:txBody>
      </p:sp>
    </p:spTree>
    <p:extLst>
      <p:ext uri="{BB962C8B-B14F-4D97-AF65-F5344CB8AC3E}">
        <p14:creationId xmlns:p14="http://schemas.microsoft.com/office/powerpoint/2010/main" val="26715445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2" Type="http://schemas.openxmlformats.org/officeDocument/2006/relationships/image" Target="../media/image4.png" /><Relationship Id="rId1" Type="http://schemas.openxmlformats.org/officeDocument/2006/relationships/slideLayout" Target="../slideLayouts/slideLayout2.xml" /></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1.xml.rels><?xml version="1.0" encoding="UTF-8" standalone="yes"?>
<Relationships xmlns="http://schemas.openxmlformats.org/package/2006/relationships"><Relationship Id="rId3" Type="http://schemas.openxmlformats.org/officeDocument/2006/relationships/image" Target="../media/image79.jpeg" /><Relationship Id="rId2" Type="http://schemas.openxmlformats.org/officeDocument/2006/relationships/image" Target="../media/image78.png" /><Relationship Id="rId1" Type="http://schemas.openxmlformats.org/officeDocument/2006/relationships/slideLayout" Target="../slideLayouts/slideLayout2.xml" /></Relationships>
</file>

<file path=ppt/slides/_rels/slide102.xml.rels><?xml version="1.0" encoding="UTF-8" standalone="yes"?>
<Relationships xmlns="http://schemas.openxmlformats.org/package/2006/relationships"><Relationship Id="rId2" Type="http://schemas.openxmlformats.org/officeDocument/2006/relationships/image" Target="../media/image80.png" /><Relationship Id="rId1" Type="http://schemas.openxmlformats.org/officeDocument/2006/relationships/slideLayout" Target="../slideLayouts/slideLayout2.xml" /></Relationships>
</file>

<file path=ppt/slides/_rels/slide103.xml.rels><?xml version="1.0" encoding="UTF-8" standalone="yes"?>
<Relationships xmlns="http://schemas.openxmlformats.org/package/2006/relationships"><Relationship Id="rId2" Type="http://schemas.openxmlformats.org/officeDocument/2006/relationships/image" Target="../media/image81.png" /><Relationship Id="rId1" Type="http://schemas.openxmlformats.org/officeDocument/2006/relationships/slideLayout" Target="../slideLayouts/slideLayout2.xml" /></Relationships>
</file>

<file path=ppt/slides/_rels/slide104.xml.rels><?xml version="1.0" encoding="UTF-8" standalone="yes"?>
<Relationships xmlns="http://schemas.openxmlformats.org/package/2006/relationships"><Relationship Id="rId2" Type="http://schemas.openxmlformats.org/officeDocument/2006/relationships/image" Target="../media/image82.jpeg" /><Relationship Id="rId1" Type="http://schemas.openxmlformats.org/officeDocument/2006/relationships/slideLayout" Target="../slideLayouts/slideLayout2.xml" /></Relationships>
</file>

<file path=ppt/slides/_rels/slide105.xml.rels><?xml version="1.0" encoding="UTF-8" standalone="yes"?>
<Relationships xmlns="http://schemas.openxmlformats.org/package/2006/relationships"><Relationship Id="rId2" Type="http://schemas.openxmlformats.org/officeDocument/2006/relationships/image" Target="../media/image82.jpeg" /><Relationship Id="rId1" Type="http://schemas.openxmlformats.org/officeDocument/2006/relationships/slideLayout" Target="../slideLayouts/slideLayout2.xml" /></Relationships>
</file>

<file path=ppt/slides/_rels/slide106.xml.rels><?xml version="1.0" encoding="UTF-8" standalone="yes"?>
<Relationships xmlns="http://schemas.openxmlformats.org/package/2006/relationships"><Relationship Id="rId2" Type="http://schemas.openxmlformats.org/officeDocument/2006/relationships/image" Target="../media/image82.jpeg" /><Relationship Id="rId1" Type="http://schemas.openxmlformats.org/officeDocument/2006/relationships/slideLayout" Target="../slideLayouts/slideLayout2.xml" /></Relationships>
</file>

<file path=ppt/slides/_rels/slide107.xml.rels><?xml version="1.0" encoding="UTF-8" standalone="yes"?>
<Relationships xmlns="http://schemas.openxmlformats.org/package/2006/relationships"><Relationship Id="rId2" Type="http://schemas.openxmlformats.org/officeDocument/2006/relationships/image" Target="../media/image82.jpeg" /><Relationship Id="rId1" Type="http://schemas.openxmlformats.org/officeDocument/2006/relationships/slideLayout" Target="../slideLayouts/slideLayout2.xml" /></Relationships>
</file>

<file path=ppt/slides/_rels/slide108.xml.rels><?xml version="1.0" encoding="UTF-8" standalone="yes"?>
<Relationships xmlns="http://schemas.openxmlformats.org/package/2006/relationships"><Relationship Id="rId2" Type="http://schemas.openxmlformats.org/officeDocument/2006/relationships/image" Target="../media/image82.jpeg" /><Relationship Id="rId1" Type="http://schemas.openxmlformats.org/officeDocument/2006/relationships/slideLayout" Target="../slideLayouts/slideLayout2.xml" /></Relationships>
</file>

<file path=ppt/slides/_rels/slide109.xml.rels><?xml version="1.0" encoding="UTF-8" standalone="yes"?>
<Relationships xmlns="http://schemas.openxmlformats.org/package/2006/relationships"><Relationship Id="rId2" Type="http://schemas.openxmlformats.org/officeDocument/2006/relationships/image" Target="../media/image83.jpeg"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0.xml.rels><?xml version="1.0" encoding="UTF-8" standalone="yes"?>
<Relationships xmlns="http://schemas.openxmlformats.org/package/2006/relationships"><Relationship Id="rId2" Type="http://schemas.openxmlformats.org/officeDocument/2006/relationships/image" Target="../media/image84.jpeg" /><Relationship Id="rId1" Type="http://schemas.openxmlformats.org/officeDocument/2006/relationships/slideLayout" Target="../slideLayouts/slideLayout2.xml" /></Relationships>
</file>

<file path=ppt/slides/_rels/slide111.xml.rels><?xml version="1.0" encoding="UTF-8" standalone="yes"?>
<Relationships xmlns="http://schemas.openxmlformats.org/package/2006/relationships"><Relationship Id="rId2" Type="http://schemas.openxmlformats.org/officeDocument/2006/relationships/image" Target="../media/image84.jpeg" /><Relationship Id="rId1" Type="http://schemas.openxmlformats.org/officeDocument/2006/relationships/slideLayout" Target="../slideLayouts/slideLayout2.xml" /></Relationships>
</file>

<file path=ppt/slides/_rels/slide112.xml.rels><?xml version="1.0" encoding="UTF-8" standalone="yes"?>
<Relationships xmlns="http://schemas.openxmlformats.org/package/2006/relationships"><Relationship Id="rId2" Type="http://schemas.openxmlformats.org/officeDocument/2006/relationships/image" Target="../media/image84.jpeg" /><Relationship Id="rId1" Type="http://schemas.openxmlformats.org/officeDocument/2006/relationships/slideLayout" Target="../slideLayouts/slideLayout2.xml" /></Relationships>
</file>

<file path=ppt/slides/_rels/slide113.xml.rels><?xml version="1.0" encoding="UTF-8" standalone="yes"?>
<Relationships xmlns="http://schemas.openxmlformats.org/package/2006/relationships"><Relationship Id="rId2" Type="http://schemas.openxmlformats.org/officeDocument/2006/relationships/image" Target="../media/image84.jpeg" /><Relationship Id="rId1" Type="http://schemas.openxmlformats.org/officeDocument/2006/relationships/slideLayout" Target="../slideLayouts/slideLayout2.xml" /></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5.xml.rels><?xml version="1.0" encoding="UTF-8" standalone="yes"?>
<Relationships xmlns="http://schemas.openxmlformats.org/package/2006/relationships"><Relationship Id="rId2" Type="http://schemas.openxmlformats.org/officeDocument/2006/relationships/image" Target="../media/image85.jpeg" /><Relationship Id="rId1" Type="http://schemas.openxmlformats.org/officeDocument/2006/relationships/slideLayout" Target="../slideLayouts/slideLayout2.xml" /></Relationships>
</file>

<file path=ppt/slides/_rels/slide116.xml.rels><?xml version="1.0" encoding="UTF-8" standalone="yes"?>
<Relationships xmlns="http://schemas.openxmlformats.org/package/2006/relationships"><Relationship Id="rId2" Type="http://schemas.openxmlformats.org/officeDocument/2006/relationships/image" Target="../media/image86.jpeg" /><Relationship Id="rId1" Type="http://schemas.openxmlformats.org/officeDocument/2006/relationships/slideLayout" Target="../slideLayouts/slideLayout2.xml" /></Relationships>
</file>

<file path=ppt/slides/_rels/slide117.xml.rels><?xml version="1.0" encoding="UTF-8" standalone="yes"?>
<Relationships xmlns="http://schemas.openxmlformats.org/package/2006/relationships"><Relationship Id="rId2" Type="http://schemas.openxmlformats.org/officeDocument/2006/relationships/image" Target="../media/image87.png" /><Relationship Id="rId1" Type="http://schemas.openxmlformats.org/officeDocument/2006/relationships/slideLayout" Target="../slideLayouts/slideLayout2.xml" /></Relationships>
</file>

<file path=ppt/slides/_rels/slide118.xml.rels><?xml version="1.0" encoding="UTF-8" standalone="yes"?>
<Relationships xmlns="http://schemas.openxmlformats.org/package/2006/relationships"><Relationship Id="rId3" Type="http://schemas.openxmlformats.org/officeDocument/2006/relationships/image" Target="../media/image88.png" /><Relationship Id="rId2" Type="http://schemas.openxmlformats.org/officeDocument/2006/relationships/hyperlink" Target="http://www.ob-efm.com/fhm/files/quiz9.php" TargetMode="External" /><Relationship Id="rId1" Type="http://schemas.openxmlformats.org/officeDocument/2006/relationships/slideLayout" Target="../slideLayouts/slideLayout2.xml" /></Relationships>
</file>

<file path=ppt/slides/_rels/slide119.xml.rels><?xml version="1.0" encoding="UTF-8" standalone="yes"?>
<Relationships xmlns="http://schemas.openxmlformats.org/package/2006/relationships"><Relationship Id="rId2" Type="http://schemas.openxmlformats.org/officeDocument/2006/relationships/image" Target="../media/image89.jpeg"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0.xml.rels><?xml version="1.0" encoding="UTF-8" standalone="yes"?>
<Relationships xmlns="http://schemas.openxmlformats.org/package/2006/relationships"><Relationship Id="rId2" Type="http://schemas.openxmlformats.org/officeDocument/2006/relationships/image" Target="../media/image90.png" /><Relationship Id="rId1" Type="http://schemas.openxmlformats.org/officeDocument/2006/relationships/slideLayout" Target="../slideLayouts/slideLayout2.xml" /></Relationships>
</file>

<file path=ppt/slides/_rels/slide121.xml.rels><?xml version="1.0" encoding="UTF-8" standalone="yes"?>
<Relationships xmlns="http://schemas.openxmlformats.org/package/2006/relationships"><Relationship Id="rId2" Type="http://schemas.openxmlformats.org/officeDocument/2006/relationships/image" Target="../media/image91.png" /><Relationship Id="rId1" Type="http://schemas.openxmlformats.org/officeDocument/2006/relationships/slideLayout" Target="../slideLayouts/slideLayout2.xml" /></Relationships>
</file>

<file path=ppt/slides/_rels/slide122.xml.rels><?xml version="1.0" encoding="UTF-8" standalone="yes"?>
<Relationships xmlns="http://schemas.openxmlformats.org/package/2006/relationships"><Relationship Id="rId2" Type="http://schemas.openxmlformats.org/officeDocument/2006/relationships/image" Target="../media/image92.png" /><Relationship Id="rId1" Type="http://schemas.openxmlformats.org/officeDocument/2006/relationships/slideLayout" Target="../slideLayouts/slideLayout2.xml" /></Relationships>
</file>

<file path=ppt/slides/_rels/slide123.xml.rels><?xml version="1.0" encoding="UTF-8" standalone="yes"?>
<Relationships xmlns="http://schemas.openxmlformats.org/package/2006/relationships"><Relationship Id="rId2" Type="http://schemas.openxmlformats.org/officeDocument/2006/relationships/image" Target="../media/image93.jpeg" /><Relationship Id="rId1" Type="http://schemas.openxmlformats.org/officeDocument/2006/relationships/slideLayout" Target="../slideLayouts/slideLayout2.xml" /></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5.xml.rels><?xml version="1.0" encoding="UTF-8" standalone="yes"?>
<Relationships xmlns="http://schemas.openxmlformats.org/package/2006/relationships"><Relationship Id="rId2" Type="http://schemas.openxmlformats.org/officeDocument/2006/relationships/hyperlink" Target="http://www.ob-efm.com/fhm/files/quiz2.php" TargetMode="External" /><Relationship Id="rId1" Type="http://schemas.openxmlformats.org/officeDocument/2006/relationships/slideLayout" Target="../slideLayouts/slideLayout2.xml" /></Relationships>
</file>

<file path=ppt/slides/_rels/slide126.xml.rels><?xml version="1.0" encoding="UTF-8" standalone="yes"?>
<Relationships xmlns="http://schemas.openxmlformats.org/package/2006/relationships"><Relationship Id="rId3" Type="http://schemas.openxmlformats.org/officeDocument/2006/relationships/image" Target="../media/image95.jpeg" /><Relationship Id="rId2" Type="http://schemas.openxmlformats.org/officeDocument/2006/relationships/image" Target="../media/image94.jpeg" /><Relationship Id="rId1" Type="http://schemas.openxmlformats.org/officeDocument/2006/relationships/slideLayout" Target="../slideLayouts/slideLayout2.xml" /></Relationships>
</file>

<file path=ppt/slides/_rels/slide127.xml.rels><?xml version="1.0" encoding="UTF-8" standalone="yes"?>
<Relationships xmlns="http://schemas.openxmlformats.org/package/2006/relationships"><Relationship Id="rId3" Type="http://schemas.openxmlformats.org/officeDocument/2006/relationships/image" Target="../media/image95.jpeg" /><Relationship Id="rId2" Type="http://schemas.openxmlformats.org/officeDocument/2006/relationships/image" Target="../media/image94.jpeg" /><Relationship Id="rId1" Type="http://schemas.openxmlformats.org/officeDocument/2006/relationships/slideLayout" Target="../slideLayouts/slideLayout2.xml" /></Relationships>
</file>

<file path=ppt/slides/_rels/slide128.xml.rels><?xml version="1.0" encoding="UTF-8" standalone="yes"?>
<Relationships xmlns="http://schemas.openxmlformats.org/package/2006/relationships"><Relationship Id="rId2" Type="http://schemas.openxmlformats.org/officeDocument/2006/relationships/image" Target="../media/image95.jpeg" /><Relationship Id="rId1" Type="http://schemas.openxmlformats.org/officeDocument/2006/relationships/slideLayout" Target="../slideLayouts/slideLayout2.xml" /></Relationships>
</file>

<file path=ppt/slides/_rels/slide129.xml.rels><?xml version="1.0" encoding="UTF-8" standalone="yes"?>
<Relationships xmlns="http://schemas.openxmlformats.org/package/2006/relationships"><Relationship Id="rId2" Type="http://schemas.openxmlformats.org/officeDocument/2006/relationships/image" Target="../media/image95.jpeg" /><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0.xml.rels><?xml version="1.0" encoding="UTF-8" standalone="yes"?>
<Relationships xmlns="http://schemas.openxmlformats.org/package/2006/relationships"><Relationship Id="rId2" Type="http://schemas.openxmlformats.org/officeDocument/2006/relationships/image" Target="../media/image95.jpeg" /><Relationship Id="rId1" Type="http://schemas.openxmlformats.org/officeDocument/2006/relationships/slideLayout" Target="../slideLayouts/slideLayout2.xml" /></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2.xml.rels><?xml version="1.0" encoding="UTF-8" standalone="yes"?>
<Relationships xmlns="http://schemas.openxmlformats.org/package/2006/relationships"><Relationship Id="rId2" Type="http://schemas.openxmlformats.org/officeDocument/2006/relationships/image" Target="../media/image96.jpeg" /><Relationship Id="rId1" Type="http://schemas.openxmlformats.org/officeDocument/2006/relationships/slideLayout" Target="../slideLayouts/slideLayout2.xml" /></Relationships>
</file>

<file path=ppt/slides/_rels/slide133.xml.rels><?xml version="1.0" encoding="UTF-8" standalone="yes"?>
<Relationships xmlns="http://schemas.openxmlformats.org/package/2006/relationships"><Relationship Id="rId2" Type="http://schemas.openxmlformats.org/officeDocument/2006/relationships/image" Target="../media/image96.jpeg" /><Relationship Id="rId1" Type="http://schemas.openxmlformats.org/officeDocument/2006/relationships/slideLayout" Target="../slideLayouts/slideLayout2.xml" /></Relationships>
</file>

<file path=ppt/slides/_rels/slide134.xml.rels><?xml version="1.0" encoding="UTF-8" standalone="yes"?>
<Relationships xmlns="http://schemas.openxmlformats.org/package/2006/relationships"><Relationship Id="rId2" Type="http://schemas.openxmlformats.org/officeDocument/2006/relationships/image" Target="../media/image96.jpeg" /><Relationship Id="rId1" Type="http://schemas.openxmlformats.org/officeDocument/2006/relationships/slideLayout" Target="../slideLayouts/slideLayout2.xml" /></Relationships>
</file>

<file path=ppt/slides/_rels/slide135.xml.rels><?xml version="1.0" encoding="UTF-8" standalone="yes"?>
<Relationships xmlns="http://schemas.openxmlformats.org/package/2006/relationships"><Relationship Id="rId2" Type="http://schemas.openxmlformats.org/officeDocument/2006/relationships/image" Target="../media/image96.jpeg" /><Relationship Id="rId1" Type="http://schemas.openxmlformats.org/officeDocument/2006/relationships/slideLayout" Target="../slideLayouts/slideLayout2.xml" /></Relationships>
</file>

<file path=ppt/slides/_rels/slide136.xml.rels><?xml version="1.0" encoding="UTF-8" standalone="yes"?>
<Relationships xmlns="http://schemas.openxmlformats.org/package/2006/relationships"><Relationship Id="rId2" Type="http://schemas.openxmlformats.org/officeDocument/2006/relationships/image" Target="../media/image96.jpeg" /><Relationship Id="rId1" Type="http://schemas.openxmlformats.org/officeDocument/2006/relationships/slideLayout" Target="../slideLayouts/slideLayout2.xml" /></Relationships>
</file>

<file path=ppt/slides/_rels/slide137.xml.rels><?xml version="1.0" encoding="UTF-8" standalone="yes"?>
<Relationships xmlns="http://schemas.openxmlformats.org/package/2006/relationships"><Relationship Id="rId2" Type="http://schemas.openxmlformats.org/officeDocument/2006/relationships/image" Target="../media/image96.jpeg" /><Relationship Id="rId1" Type="http://schemas.openxmlformats.org/officeDocument/2006/relationships/slideLayout" Target="../slideLayouts/slideLayout2.xml" /></Relationships>
</file>

<file path=ppt/slides/_rels/slide138.xml.rels><?xml version="1.0" encoding="UTF-8" standalone="yes"?>
<Relationships xmlns="http://schemas.openxmlformats.org/package/2006/relationships"><Relationship Id="rId2" Type="http://schemas.openxmlformats.org/officeDocument/2006/relationships/image" Target="../media/image97.jpeg" /><Relationship Id="rId1" Type="http://schemas.openxmlformats.org/officeDocument/2006/relationships/slideLayout" Target="../slideLayouts/slideLayout2.xml" /></Relationships>
</file>

<file path=ppt/slides/_rels/slide139.xml.rels><?xml version="1.0" encoding="UTF-8" standalone="yes"?>
<Relationships xmlns="http://schemas.openxmlformats.org/package/2006/relationships"><Relationship Id="rId2" Type="http://schemas.openxmlformats.org/officeDocument/2006/relationships/image" Target="../media/image97.jpeg"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0.xml.rels><?xml version="1.0" encoding="UTF-8" standalone="yes"?>
<Relationships xmlns="http://schemas.openxmlformats.org/package/2006/relationships"><Relationship Id="rId2" Type="http://schemas.openxmlformats.org/officeDocument/2006/relationships/image" Target="../media/image97.jpeg" /><Relationship Id="rId1" Type="http://schemas.openxmlformats.org/officeDocument/2006/relationships/slideLayout" Target="../slideLayouts/slideLayout2.xml" /></Relationships>
</file>

<file path=ppt/slides/_rels/slide141.xml.rels><?xml version="1.0" encoding="UTF-8" standalone="yes"?>
<Relationships xmlns="http://schemas.openxmlformats.org/package/2006/relationships"><Relationship Id="rId2" Type="http://schemas.openxmlformats.org/officeDocument/2006/relationships/image" Target="../media/image97.jpeg" /><Relationship Id="rId1" Type="http://schemas.openxmlformats.org/officeDocument/2006/relationships/slideLayout" Target="../slideLayouts/slideLayout2.xml" /></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3.xml.rels><?xml version="1.0" encoding="UTF-8" standalone="yes"?>
<Relationships xmlns="http://schemas.openxmlformats.org/package/2006/relationships"><Relationship Id="rId2" Type="http://schemas.openxmlformats.org/officeDocument/2006/relationships/image" Target="../media/image98.jpeg" /><Relationship Id="rId1" Type="http://schemas.openxmlformats.org/officeDocument/2006/relationships/slideLayout" Target="../slideLayouts/slideLayout2.xml" /></Relationships>
</file>

<file path=ppt/slides/_rels/slide144.xml.rels><?xml version="1.0" encoding="UTF-8" standalone="yes"?>
<Relationships xmlns="http://schemas.openxmlformats.org/package/2006/relationships"><Relationship Id="rId2" Type="http://schemas.openxmlformats.org/officeDocument/2006/relationships/image" Target="../media/image98.jpeg" /><Relationship Id="rId1" Type="http://schemas.openxmlformats.org/officeDocument/2006/relationships/slideLayout" Target="../slideLayouts/slideLayout2.xml" /></Relationships>
</file>

<file path=ppt/slides/_rels/slide145.xml.rels><?xml version="1.0" encoding="UTF-8" standalone="yes"?>
<Relationships xmlns="http://schemas.openxmlformats.org/package/2006/relationships"><Relationship Id="rId2" Type="http://schemas.openxmlformats.org/officeDocument/2006/relationships/image" Target="../media/image98.jpeg" /><Relationship Id="rId1" Type="http://schemas.openxmlformats.org/officeDocument/2006/relationships/slideLayout" Target="../slideLayouts/slideLayout2.xml" /></Relationships>
</file>

<file path=ppt/slides/_rels/slide146.xml.rels><?xml version="1.0" encoding="UTF-8" standalone="yes"?>
<Relationships xmlns="http://schemas.openxmlformats.org/package/2006/relationships"><Relationship Id="rId2" Type="http://schemas.openxmlformats.org/officeDocument/2006/relationships/image" Target="../media/image98.jpeg" /><Relationship Id="rId1" Type="http://schemas.openxmlformats.org/officeDocument/2006/relationships/slideLayout" Target="../slideLayouts/slideLayout2.xml" /></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8.xml.rels><?xml version="1.0" encoding="UTF-8" standalone="yes"?>
<Relationships xmlns="http://schemas.openxmlformats.org/package/2006/relationships"><Relationship Id="rId2" Type="http://schemas.openxmlformats.org/officeDocument/2006/relationships/image" Target="../media/image99.png" /><Relationship Id="rId1" Type="http://schemas.openxmlformats.org/officeDocument/2006/relationships/slideLayout" Target="../slideLayouts/slideLayout2.xml" /></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2" Type="http://schemas.openxmlformats.org/officeDocument/2006/relationships/image" Target="../media/image5.png" /><Relationship Id="rId1" Type="http://schemas.openxmlformats.org/officeDocument/2006/relationships/slideLayout" Target="../slideLayouts/slideLayout2.xml" /></Relationships>
</file>

<file path=ppt/slides/_rels/slide150.xml.rels><?xml version="1.0" encoding="UTF-8" standalone="yes"?>
<Relationships xmlns="http://schemas.openxmlformats.org/package/2006/relationships"><Relationship Id="rId2" Type="http://schemas.openxmlformats.org/officeDocument/2006/relationships/image" Target="../media/image100.png" /><Relationship Id="rId1" Type="http://schemas.openxmlformats.org/officeDocument/2006/relationships/slideLayout" Target="../slideLayouts/slideLayout2.xml" /></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2.xml.rels><?xml version="1.0" encoding="UTF-8" standalone="yes"?>
<Relationships xmlns="http://schemas.openxmlformats.org/package/2006/relationships"><Relationship Id="rId2" Type="http://schemas.openxmlformats.org/officeDocument/2006/relationships/image" Target="../media/image101.png" /><Relationship Id="rId1" Type="http://schemas.openxmlformats.org/officeDocument/2006/relationships/slideLayout" Target="../slideLayouts/slideLayout2.xml" /></Relationships>
</file>

<file path=ppt/slides/_rels/slide153.xml.rels><?xml version="1.0" encoding="UTF-8" standalone="yes"?>
<Relationships xmlns="http://schemas.openxmlformats.org/package/2006/relationships"><Relationship Id="rId2" Type="http://schemas.openxmlformats.org/officeDocument/2006/relationships/image" Target="../media/image102.png" /><Relationship Id="rId1" Type="http://schemas.openxmlformats.org/officeDocument/2006/relationships/slideLayout" Target="../slideLayouts/slideLayout2.xml" /></Relationships>
</file>

<file path=ppt/slides/_rels/slide154.xml.rels><?xml version="1.0" encoding="UTF-8" standalone="yes"?>
<Relationships xmlns="http://schemas.openxmlformats.org/package/2006/relationships"><Relationship Id="rId2" Type="http://schemas.openxmlformats.org/officeDocument/2006/relationships/image" Target="../media/image103.png" /><Relationship Id="rId1" Type="http://schemas.openxmlformats.org/officeDocument/2006/relationships/slideLayout" Target="../slideLayouts/slideLayout2.xml" /></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6.xml.rels><?xml version="1.0" encoding="UTF-8" standalone="yes"?>
<Relationships xmlns="http://schemas.openxmlformats.org/package/2006/relationships"><Relationship Id="rId2" Type="http://schemas.openxmlformats.org/officeDocument/2006/relationships/image" Target="../media/image104.png" /><Relationship Id="rId1" Type="http://schemas.openxmlformats.org/officeDocument/2006/relationships/slideLayout" Target="../slideLayouts/slideLayout2.xml" /></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8.xml.rels><?xml version="1.0" encoding="UTF-8" standalone="yes"?>
<Relationships xmlns="http://schemas.openxmlformats.org/package/2006/relationships"><Relationship Id="rId3" Type="http://schemas.openxmlformats.org/officeDocument/2006/relationships/image" Target="../media/image106.png" /><Relationship Id="rId2" Type="http://schemas.openxmlformats.org/officeDocument/2006/relationships/image" Target="../media/image105.png" /><Relationship Id="rId1" Type="http://schemas.openxmlformats.org/officeDocument/2006/relationships/slideLayout" Target="../slideLayouts/slideLayout2.xml" /></Relationships>
</file>

<file path=ppt/slides/_rels/slide159.xml.rels><?xml version="1.0" encoding="UTF-8" standalone="yes"?>
<Relationships xmlns="http://schemas.openxmlformats.org/package/2006/relationships"><Relationship Id="rId3" Type="http://schemas.openxmlformats.org/officeDocument/2006/relationships/image" Target="../media/image108.png" /><Relationship Id="rId2" Type="http://schemas.openxmlformats.org/officeDocument/2006/relationships/image" Target="../media/image107.png" /><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Layout" Target="../slideLayouts/slideLayout2.xml" /></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1.xml.rels><?xml version="1.0" encoding="UTF-8" standalone="yes"?>
<Relationships xmlns="http://schemas.openxmlformats.org/package/2006/relationships"><Relationship Id="rId2" Type="http://schemas.openxmlformats.org/officeDocument/2006/relationships/image" Target="../media/image109.png" /><Relationship Id="rId1" Type="http://schemas.openxmlformats.org/officeDocument/2006/relationships/slideLayout" Target="../slideLayouts/slideLayout2.xml" /></Relationships>
</file>

<file path=ppt/slides/_rels/slide162.xml.rels><?xml version="1.0" encoding="UTF-8" standalone="yes"?>
<Relationships xmlns="http://schemas.openxmlformats.org/package/2006/relationships"><Relationship Id="rId3" Type="http://schemas.openxmlformats.org/officeDocument/2006/relationships/image" Target="../media/image108.png" /><Relationship Id="rId2" Type="http://schemas.openxmlformats.org/officeDocument/2006/relationships/image" Target="../media/image110.png" /><Relationship Id="rId1" Type="http://schemas.openxmlformats.org/officeDocument/2006/relationships/slideLayout" Target="../slideLayouts/slideLayout2.xml" /></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4.xml.rels><?xml version="1.0" encoding="UTF-8" standalone="yes"?>
<Relationships xmlns="http://schemas.openxmlformats.org/package/2006/relationships"><Relationship Id="rId2" Type="http://schemas.openxmlformats.org/officeDocument/2006/relationships/image" Target="../media/image111.png" /><Relationship Id="rId1" Type="http://schemas.openxmlformats.org/officeDocument/2006/relationships/slideLayout" Target="../slideLayouts/slideLayout2.xml" /></Relationships>
</file>

<file path=ppt/slides/_rels/slide165.xml.rels><?xml version="1.0" encoding="UTF-8" standalone="yes"?>
<Relationships xmlns="http://schemas.openxmlformats.org/package/2006/relationships"><Relationship Id="rId2" Type="http://schemas.openxmlformats.org/officeDocument/2006/relationships/image" Target="../media/image112.png" /><Relationship Id="rId1" Type="http://schemas.openxmlformats.org/officeDocument/2006/relationships/slideLayout" Target="../slideLayouts/slideLayout2.xml" /></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7.xml.rels><?xml version="1.0" encoding="UTF-8" standalone="yes"?>
<Relationships xmlns="http://schemas.openxmlformats.org/package/2006/relationships"><Relationship Id="rId2" Type="http://schemas.openxmlformats.org/officeDocument/2006/relationships/image" Target="../media/image113.png" /><Relationship Id="rId1" Type="http://schemas.openxmlformats.org/officeDocument/2006/relationships/slideLayout" Target="../slideLayouts/slideLayout2.xml" /></Relationships>
</file>

<file path=ppt/slides/_rels/slide168.xml.rels><?xml version="1.0" encoding="UTF-8" standalone="yes"?>
<Relationships xmlns="http://schemas.openxmlformats.org/package/2006/relationships"><Relationship Id="rId2" Type="http://schemas.openxmlformats.org/officeDocument/2006/relationships/image" Target="../media/image114.png" /><Relationship Id="rId1" Type="http://schemas.openxmlformats.org/officeDocument/2006/relationships/slideLayout" Target="../slideLayouts/slideLayout2.xml" /></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3" Type="http://schemas.openxmlformats.org/officeDocument/2006/relationships/image" Target="../media/image8.png" /><Relationship Id="rId2" Type="http://schemas.openxmlformats.org/officeDocument/2006/relationships/image" Target="../media/image7.png" /><Relationship Id="rId1" Type="http://schemas.openxmlformats.org/officeDocument/2006/relationships/slideLayout" Target="../slideLayouts/slideLayout4.xml" /><Relationship Id="rId6" Type="http://schemas.openxmlformats.org/officeDocument/2006/relationships/image" Target="../media/image11.png" /><Relationship Id="rId5" Type="http://schemas.openxmlformats.org/officeDocument/2006/relationships/image" Target="../media/image10.png" /><Relationship Id="rId4" Type="http://schemas.openxmlformats.org/officeDocument/2006/relationships/image" Target="../media/image9.png" /></Relationships>
</file>

<file path=ppt/slides/_rels/slide170.xml.rels><?xml version="1.0" encoding="UTF-8" standalone="yes"?>
<Relationships xmlns="http://schemas.openxmlformats.org/package/2006/relationships"><Relationship Id="rId2" Type="http://schemas.openxmlformats.org/officeDocument/2006/relationships/image" Target="../media/image115.jpeg" /><Relationship Id="rId1" Type="http://schemas.openxmlformats.org/officeDocument/2006/relationships/slideLayout" Target="../slideLayouts/slideLayout2.xml" /></Relationships>
</file>

<file path=ppt/slides/_rels/slide171.xml.rels><?xml version="1.0" encoding="UTF-8" standalone="yes"?>
<Relationships xmlns="http://schemas.openxmlformats.org/package/2006/relationships"><Relationship Id="rId2" Type="http://schemas.openxmlformats.org/officeDocument/2006/relationships/image" Target="../media/image116.png" /><Relationship Id="rId1" Type="http://schemas.openxmlformats.org/officeDocument/2006/relationships/slideLayout" Target="../slideLayouts/slideLayout2.xml" /></Relationships>
</file>

<file path=ppt/slides/_rels/slide172.xml.rels><?xml version="1.0" encoding="UTF-8" standalone="yes"?>
<Relationships xmlns="http://schemas.openxmlformats.org/package/2006/relationships"><Relationship Id="rId2" Type="http://schemas.openxmlformats.org/officeDocument/2006/relationships/image" Target="../media/image117.jpeg" /><Relationship Id="rId1" Type="http://schemas.openxmlformats.org/officeDocument/2006/relationships/slideLayout" Target="../slideLayouts/slideLayout2.xml" /></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4.xml.rels><?xml version="1.0" encoding="UTF-8" standalone="yes"?>
<Relationships xmlns="http://schemas.openxmlformats.org/package/2006/relationships"><Relationship Id="rId2" Type="http://schemas.openxmlformats.org/officeDocument/2006/relationships/image" Target="../media/image118.jpeg" /><Relationship Id="rId1" Type="http://schemas.openxmlformats.org/officeDocument/2006/relationships/slideLayout" Target="../slideLayouts/slideLayout2.xml" /></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6.xml.rels><?xml version="1.0" encoding="UTF-8" standalone="yes"?>
<Relationships xmlns="http://schemas.openxmlformats.org/package/2006/relationships"><Relationship Id="rId2" Type="http://schemas.openxmlformats.org/officeDocument/2006/relationships/image" Target="../media/image119.jpeg" /><Relationship Id="rId1" Type="http://schemas.openxmlformats.org/officeDocument/2006/relationships/slideLayout" Target="../slideLayouts/slideLayout2.xml" /></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8.xml.rels><?xml version="1.0" encoding="UTF-8" standalone="yes"?>
<Relationships xmlns="http://schemas.openxmlformats.org/package/2006/relationships"><Relationship Id="rId2" Type="http://schemas.openxmlformats.org/officeDocument/2006/relationships/image" Target="../media/image120.jpeg" /><Relationship Id="rId1" Type="http://schemas.openxmlformats.org/officeDocument/2006/relationships/slideLayout" Target="../slideLayouts/slideLayout2.xml" /></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3" Type="http://schemas.openxmlformats.org/officeDocument/2006/relationships/image" Target="../media/image13.png" /><Relationship Id="rId2" Type="http://schemas.openxmlformats.org/officeDocument/2006/relationships/image" Target="../media/image12.png" /><Relationship Id="rId1" Type="http://schemas.openxmlformats.org/officeDocument/2006/relationships/slideLayout" Target="../slideLayouts/slideLayout2.xml" /><Relationship Id="rId5" Type="http://schemas.openxmlformats.org/officeDocument/2006/relationships/image" Target="../media/image15.png" /><Relationship Id="rId4" Type="http://schemas.openxmlformats.org/officeDocument/2006/relationships/image" Target="../media/image14.png" /></Relationships>
</file>

<file path=ppt/slides/_rels/slide180.xml.rels><?xml version="1.0" encoding="UTF-8" standalone="yes"?>
<Relationships xmlns="http://schemas.openxmlformats.org/package/2006/relationships"><Relationship Id="rId2" Type="http://schemas.openxmlformats.org/officeDocument/2006/relationships/image" Target="../media/image121.jpeg" /><Relationship Id="rId1" Type="http://schemas.openxmlformats.org/officeDocument/2006/relationships/slideLayout" Target="../slideLayouts/slideLayout2.xml" /></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2.xml.rels><?xml version="1.0" encoding="UTF-8" standalone="yes"?>
<Relationships xmlns="http://schemas.openxmlformats.org/package/2006/relationships"><Relationship Id="rId2" Type="http://schemas.openxmlformats.org/officeDocument/2006/relationships/image" Target="../media/image122.jpeg" /><Relationship Id="rId1" Type="http://schemas.openxmlformats.org/officeDocument/2006/relationships/slideLayout" Target="../slideLayouts/slideLayout2.xml" /></Relationships>
</file>

<file path=ppt/slides/_rels/slide183.xml.rels><?xml version="1.0" encoding="UTF-8" standalone="yes"?>
<Relationships xmlns="http://schemas.openxmlformats.org/package/2006/relationships"><Relationship Id="rId2" Type="http://schemas.openxmlformats.org/officeDocument/2006/relationships/image" Target="../media/image123.png" /><Relationship Id="rId1" Type="http://schemas.openxmlformats.org/officeDocument/2006/relationships/slideLayout" Target="../slideLayouts/slideLayout2.xml" /></Relationships>
</file>

<file path=ppt/slides/_rels/slide184.xml.rels><?xml version="1.0" encoding="UTF-8" standalone="yes"?>
<Relationships xmlns="http://schemas.openxmlformats.org/package/2006/relationships"><Relationship Id="rId2" Type="http://schemas.openxmlformats.org/officeDocument/2006/relationships/image" Target="../media/image124.png" /><Relationship Id="rId1" Type="http://schemas.openxmlformats.org/officeDocument/2006/relationships/slideLayout" Target="../slideLayouts/slideLayout2.xml" /></Relationships>
</file>

<file path=ppt/slides/_rels/slide185.xml.rels><?xml version="1.0" encoding="UTF-8" standalone="yes"?>
<Relationships xmlns="http://schemas.openxmlformats.org/package/2006/relationships"><Relationship Id="rId2" Type="http://schemas.openxmlformats.org/officeDocument/2006/relationships/image" Target="../media/image125.png" /><Relationship Id="rId1" Type="http://schemas.openxmlformats.org/officeDocument/2006/relationships/slideLayout" Target="../slideLayouts/slideLayout2.xml" /></Relationships>
</file>

<file path=ppt/slides/_rels/slide186.xml.rels><?xml version="1.0" encoding="UTF-8" standalone="yes"?>
<Relationships xmlns="http://schemas.openxmlformats.org/package/2006/relationships"><Relationship Id="rId2" Type="http://schemas.openxmlformats.org/officeDocument/2006/relationships/image" Target="../media/image126.png" /><Relationship Id="rId1" Type="http://schemas.openxmlformats.org/officeDocument/2006/relationships/slideLayout" Target="../slideLayouts/slideLayout2.xml" /></Relationships>
</file>

<file path=ppt/slides/_rels/slide187.xml.rels><?xml version="1.0" encoding="UTF-8" standalone="yes"?>
<Relationships xmlns="http://schemas.openxmlformats.org/package/2006/relationships"><Relationship Id="rId2" Type="http://schemas.openxmlformats.org/officeDocument/2006/relationships/image" Target="../media/image127.png" /><Relationship Id="rId1" Type="http://schemas.openxmlformats.org/officeDocument/2006/relationships/slideLayout" Target="../slideLayouts/slideLayout2.xml" /></Relationships>
</file>

<file path=ppt/slides/_rels/slide188.xml.rels><?xml version="1.0" encoding="UTF-8" standalone="yes"?>
<Relationships xmlns="http://schemas.openxmlformats.org/package/2006/relationships"><Relationship Id="rId2" Type="http://schemas.openxmlformats.org/officeDocument/2006/relationships/image" Target="../media/image128.png" /><Relationship Id="rId1" Type="http://schemas.openxmlformats.org/officeDocument/2006/relationships/slideLayout" Target="../slideLayouts/slideLayout2.xml" /></Relationships>
</file>

<file path=ppt/slides/_rels/slide189.xml.rels><?xml version="1.0" encoding="UTF-8" standalone="yes"?>
<Relationships xmlns="http://schemas.openxmlformats.org/package/2006/relationships"><Relationship Id="rId2" Type="http://schemas.openxmlformats.org/officeDocument/2006/relationships/image" Target="../media/image129.png" /><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3" Type="http://schemas.openxmlformats.org/officeDocument/2006/relationships/image" Target="../media/image16.png" /><Relationship Id="rId2" Type="http://schemas.openxmlformats.org/officeDocument/2006/relationships/notesSlide" Target="../notesSlides/notesSlide1.xml" /><Relationship Id="rId1" Type="http://schemas.openxmlformats.org/officeDocument/2006/relationships/slideLayout" Target="../slideLayouts/slideLayout2.xml" /></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91.xml.rels><?xml version="1.0" encoding="UTF-8" standalone="yes"?>
<Relationships xmlns="http://schemas.openxmlformats.org/package/2006/relationships"><Relationship Id="rId2" Type="http://schemas.openxmlformats.org/officeDocument/2006/relationships/image" Target="../media/image130.png" /><Relationship Id="rId1" Type="http://schemas.openxmlformats.org/officeDocument/2006/relationships/slideLayout" Target="../slideLayouts/slideLayout2.xml" /></Relationships>
</file>

<file path=ppt/slides/_rels/slide192.xml.rels><?xml version="1.0" encoding="UTF-8" standalone="yes"?>
<Relationships xmlns="http://schemas.openxmlformats.org/package/2006/relationships"><Relationship Id="rId2" Type="http://schemas.openxmlformats.org/officeDocument/2006/relationships/image" Target="../media/image131.png" /><Relationship Id="rId1" Type="http://schemas.openxmlformats.org/officeDocument/2006/relationships/slideLayout" Target="../slideLayouts/slideLayout2.xml" /></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94.xml.rels><?xml version="1.0" encoding="UTF-8" standalone="yes"?>
<Relationships xmlns="http://schemas.openxmlformats.org/package/2006/relationships"><Relationship Id="rId2" Type="http://schemas.openxmlformats.org/officeDocument/2006/relationships/image" Target="../media/image132.png" /><Relationship Id="rId1" Type="http://schemas.openxmlformats.org/officeDocument/2006/relationships/slideLayout" Target="../slideLayouts/slideLayout2.xml" /></Relationships>
</file>

<file path=ppt/slides/_rels/slide195.xml.rels><?xml version="1.0" encoding="UTF-8" standalone="yes"?>
<Relationships xmlns="http://schemas.openxmlformats.org/package/2006/relationships"><Relationship Id="rId2" Type="http://schemas.openxmlformats.org/officeDocument/2006/relationships/image" Target="../media/image132.png" /><Relationship Id="rId1" Type="http://schemas.openxmlformats.org/officeDocument/2006/relationships/slideLayout" Target="../slideLayouts/slideLayout2.xml" /></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97.xml.rels><?xml version="1.0" encoding="UTF-8" standalone="yes"?>
<Relationships xmlns="http://schemas.openxmlformats.org/package/2006/relationships"><Relationship Id="rId2" Type="http://schemas.openxmlformats.org/officeDocument/2006/relationships/image" Target="../media/image133.png" /><Relationship Id="rId1" Type="http://schemas.openxmlformats.org/officeDocument/2006/relationships/slideLayout" Target="../slideLayouts/slideLayout2.xml" /></Relationships>
</file>

<file path=ppt/slides/_rels/slide198.xml.rels><?xml version="1.0" encoding="UTF-8" standalone="yes"?>
<Relationships xmlns="http://schemas.openxmlformats.org/package/2006/relationships"><Relationship Id="rId2" Type="http://schemas.openxmlformats.org/officeDocument/2006/relationships/image" Target="../media/image133.png" /><Relationship Id="rId1" Type="http://schemas.openxmlformats.org/officeDocument/2006/relationships/slideLayout" Target="../slideLayouts/slideLayout2.xml" /></Relationships>
</file>

<file path=ppt/slides/_rels/slide199.xml.rels><?xml version="1.0" encoding="UTF-8" standalone="yes"?>
<Relationships xmlns="http://schemas.openxmlformats.org/package/2006/relationships"><Relationship Id="rId3" Type="http://schemas.openxmlformats.org/officeDocument/2006/relationships/image" Target="../media/image135.png" /><Relationship Id="rId2" Type="http://schemas.openxmlformats.org/officeDocument/2006/relationships/image" Target="../media/image134.png"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2" Type="http://schemas.openxmlformats.org/officeDocument/2006/relationships/image" Target="../media/image17.png" /><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2" Type="http://schemas.openxmlformats.org/officeDocument/2006/relationships/image" Target="../media/image18.png" /><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2" Type="http://schemas.openxmlformats.org/officeDocument/2006/relationships/image" Target="../media/image19.jpg"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2" Type="http://schemas.openxmlformats.org/officeDocument/2006/relationships/image" Target="../media/image20.jpeg" /><Relationship Id="rId1" Type="http://schemas.openxmlformats.org/officeDocument/2006/relationships/slideLayout" Target="../slideLayouts/slideLayout2.xml" /></Relationships>
</file>

<file path=ppt/slides/_rels/slide31.xml.rels><?xml version="1.0" encoding="UTF-8" standalone="yes"?>
<Relationships xmlns="http://schemas.openxmlformats.org/package/2006/relationships"><Relationship Id="rId2" Type="http://schemas.openxmlformats.org/officeDocument/2006/relationships/image" Target="../media/image21.png" /><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3" Type="http://schemas.openxmlformats.org/officeDocument/2006/relationships/image" Target="../media/image23.jpg" /><Relationship Id="rId2" Type="http://schemas.openxmlformats.org/officeDocument/2006/relationships/image" Target="../media/image22.png" /><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2" Type="http://schemas.openxmlformats.org/officeDocument/2006/relationships/image" Target="../media/image24.jpeg" /><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2" Type="http://schemas.openxmlformats.org/officeDocument/2006/relationships/image" Target="../media/image25.jpeg" /><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2" Type="http://schemas.openxmlformats.org/officeDocument/2006/relationships/image" Target="../media/image26.jpeg" /><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3" Type="http://schemas.openxmlformats.org/officeDocument/2006/relationships/image" Target="../media/image28.png" /><Relationship Id="rId2" Type="http://schemas.openxmlformats.org/officeDocument/2006/relationships/image" Target="../media/image27.png" /><Relationship Id="rId1" Type="http://schemas.openxmlformats.org/officeDocument/2006/relationships/slideLayout" Target="../slideLayouts/slideLayout2.xml" /><Relationship Id="rId5" Type="http://schemas.openxmlformats.org/officeDocument/2006/relationships/image" Target="../media/image30.png" /><Relationship Id="rId4" Type="http://schemas.openxmlformats.org/officeDocument/2006/relationships/image" Target="../media/image29.jpg" /></Relationships>
</file>

<file path=ppt/slides/_rels/slide4.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2" Type="http://schemas.openxmlformats.org/officeDocument/2006/relationships/image" Target="../media/image31.png" /><Relationship Id="rId1" Type="http://schemas.openxmlformats.org/officeDocument/2006/relationships/slideLayout" Target="../slideLayouts/slideLayout2.xml" /></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3.xml.rels><?xml version="1.0" encoding="UTF-8" standalone="yes"?>
<Relationships xmlns="http://schemas.openxmlformats.org/package/2006/relationships"><Relationship Id="rId3" Type="http://schemas.openxmlformats.org/officeDocument/2006/relationships/image" Target="../media/image33.png" /><Relationship Id="rId2" Type="http://schemas.openxmlformats.org/officeDocument/2006/relationships/image" Target="../media/image32.png" /><Relationship Id="rId1" Type="http://schemas.openxmlformats.org/officeDocument/2006/relationships/slideLayout" Target="../slideLayouts/slideLayout2.xml" /></Relationships>
</file>

<file path=ppt/slides/_rels/slide44.xml.rels><?xml version="1.0" encoding="UTF-8" standalone="yes"?>
<Relationships xmlns="http://schemas.openxmlformats.org/package/2006/relationships"><Relationship Id="rId2" Type="http://schemas.openxmlformats.org/officeDocument/2006/relationships/image" Target="../media/image34.jpeg" /><Relationship Id="rId1" Type="http://schemas.openxmlformats.org/officeDocument/2006/relationships/slideLayout" Target="../slideLayouts/slideLayout2.xml" /></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6.xml.rels><?xml version="1.0" encoding="UTF-8" standalone="yes"?>
<Relationships xmlns="http://schemas.openxmlformats.org/package/2006/relationships"><Relationship Id="rId2" Type="http://schemas.openxmlformats.org/officeDocument/2006/relationships/image" Target="../media/image35.png" /><Relationship Id="rId1" Type="http://schemas.openxmlformats.org/officeDocument/2006/relationships/slideLayout" Target="../slideLayouts/slideLayout2.xml" /></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8.xml.rels><?xml version="1.0" encoding="UTF-8" standalone="yes"?>
<Relationships xmlns="http://schemas.openxmlformats.org/package/2006/relationships"><Relationship Id="rId2" Type="http://schemas.openxmlformats.org/officeDocument/2006/relationships/image" Target="../media/image36.jpeg" /><Relationship Id="rId1" Type="http://schemas.openxmlformats.org/officeDocument/2006/relationships/slideLayout" Target="../slideLayouts/slideLayout2.xml" /></Relationships>
</file>

<file path=ppt/slides/_rels/slide49.xml.rels><?xml version="1.0" encoding="UTF-8" standalone="yes"?>
<Relationships xmlns="http://schemas.openxmlformats.org/package/2006/relationships"><Relationship Id="rId2" Type="http://schemas.openxmlformats.org/officeDocument/2006/relationships/image" Target="../media/image37.jpeg"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2.xml.rels><?xml version="1.0" encoding="UTF-8" standalone="yes"?>
<Relationships xmlns="http://schemas.openxmlformats.org/package/2006/relationships"><Relationship Id="rId2" Type="http://schemas.openxmlformats.org/officeDocument/2006/relationships/image" Target="../media/image38.png" /><Relationship Id="rId1" Type="http://schemas.openxmlformats.org/officeDocument/2006/relationships/slideLayout" Target="../slideLayouts/slideLayout2.xml" /></Relationships>
</file>

<file path=ppt/slides/_rels/slide53.xml.rels><?xml version="1.0" encoding="UTF-8" standalone="yes"?>
<Relationships xmlns="http://schemas.openxmlformats.org/package/2006/relationships"><Relationship Id="rId2" Type="http://schemas.openxmlformats.org/officeDocument/2006/relationships/image" Target="../media/image39.png" /><Relationship Id="rId1" Type="http://schemas.openxmlformats.org/officeDocument/2006/relationships/slideLayout" Target="../slideLayouts/slideLayout2.xml" /></Relationships>
</file>

<file path=ppt/slides/_rels/slide54.xml.rels><?xml version="1.0" encoding="UTF-8" standalone="yes"?>
<Relationships xmlns="http://schemas.openxmlformats.org/package/2006/relationships"><Relationship Id="rId2" Type="http://schemas.openxmlformats.org/officeDocument/2006/relationships/image" Target="../media/image40.png" /><Relationship Id="rId1" Type="http://schemas.openxmlformats.org/officeDocument/2006/relationships/slideLayout" Target="../slideLayouts/slideLayout2.xml" /></Relationships>
</file>

<file path=ppt/slides/_rels/slide55.xml.rels><?xml version="1.0" encoding="UTF-8" standalone="yes"?>
<Relationships xmlns="http://schemas.openxmlformats.org/package/2006/relationships"><Relationship Id="rId2" Type="http://schemas.openxmlformats.org/officeDocument/2006/relationships/image" Target="../media/image41.png" /><Relationship Id="rId1" Type="http://schemas.openxmlformats.org/officeDocument/2006/relationships/slideLayout" Target="../slideLayouts/slideLayout2.xml" /></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7.xml.rels><?xml version="1.0" encoding="UTF-8" standalone="yes"?>
<Relationships xmlns="http://schemas.openxmlformats.org/package/2006/relationships"><Relationship Id="rId2" Type="http://schemas.openxmlformats.org/officeDocument/2006/relationships/image" Target="../media/image42.jpeg" /><Relationship Id="rId1" Type="http://schemas.openxmlformats.org/officeDocument/2006/relationships/slideLayout" Target="../slideLayouts/slideLayout7.xml" /></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9.xml.rels><?xml version="1.0" encoding="UTF-8" standalone="yes"?>
<Relationships xmlns="http://schemas.openxmlformats.org/package/2006/relationships"><Relationship Id="rId2" Type="http://schemas.openxmlformats.org/officeDocument/2006/relationships/image" Target="../media/image43.png"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0.xml.rels><?xml version="1.0" encoding="UTF-8" standalone="yes"?>
<Relationships xmlns="http://schemas.openxmlformats.org/package/2006/relationships"><Relationship Id="rId3" Type="http://schemas.openxmlformats.org/officeDocument/2006/relationships/image" Target="../media/image45.png" /><Relationship Id="rId2" Type="http://schemas.openxmlformats.org/officeDocument/2006/relationships/image" Target="../media/image44.png" /><Relationship Id="rId1" Type="http://schemas.openxmlformats.org/officeDocument/2006/relationships/slideLayout" Target="../slideLayouts/slideLayout2.xml" /></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4.xml.rels><?xml version="1.0" encoding="UTF-8" standalone="yes"?>
<Relationships xmlns="http://schemas.openxmlformats.org/package/2006/relationships"><Relationship Id="rId2" Type="http://schemas.openxmlformats.org/officeDocument/2006/relationships/image" Target="../media/image46.jpg" /><Relationship Id="rId1" Type="http://schemas.openxmlformats.org/officeDocument/2006/relationships/slideLayout" Target="../slideLayouts/slideLayout2.xml" /></Relationships>
</file>

<file path=ppt/slides/_rels/slide65.xml.rels><?xml version="1.0" encoding="UTF-8" standalone="yes"?>
<Relationships xmlns="http://schemas.openxmlformats.org/package/2006/relationships"><Relationship Id="rId2" Type="http://schemas.openxmlformats.org/officeDocument/2006/relationships/image" Target="../media/image47.jpeg" /><Relationship Id="rId1" Type="http://schemas.openxmlformats.org/officeDocument/2006/relationships/slideLayout" Target="../slideLayouts/slideLayout2.xml" /></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7.xml.rels><?xml version="1.0" encoding="UTF-8" standalone="yes"?>
<Relationships xmlns="http://schemas.openxmlformats.org/package/2006/relationships"><Relationship Id="rId2" Type="http://schemas.openxmlformats.org/officeDocument/2006/relationships/image" Target="../media/image48.png" /><Relationship Id="rId1" Type="http://schemas.openxmlformats.org/officeDocument/2006/relationships/slideLayout" Target="../slideLayouts/slideLayout2.xml" /></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 /></Relationships>
</file>

<file path=ppt/slides/_rels/slide70.xml.rels><?xml version="1.0" encoding="UTF-8" standalone="yes"?>
<Relationships xmlns="http://schemas.openxmlformats.org/package/2006/relationships"><Relationship Id="rId2" Type="http://schemas.openxmlformats.org/officeDocument/2006/relationships/image" Target="../media/image49.png" /><Relationship Id="rId1" Type="http://schemas.openxmlformats.org/officeDocument/2006/relationships/slideLayout" Target="../slideLayouts/slideLayout2.xml" /></Relationships>
</file>

<file path=ppt/slides/_rels/slide71.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2.xml" /></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5.xml.rels><?xml version="1.0" encoding="UTF-8" standalone="yes"?>
<Relationships xmlns="http://schemas.openxmlformats.org/package/2006/relationships"><Relationship Id="rId2" Type="http://schemas.openxmlformats.org/officeDocument/2006/relationships/image" Target="../media/image51.jpeg" /><Relationship Id="rId1" Type="http://schemas.openxmlformats.org/officeDocument/2006/relationships/slideLayout" Target="../slideLayouts/slideLayout2.xml" /></Relationships>
</file>

<file path=ppt/slides/_rels/slide76.xml.rels><?xml version="1.0" encoding="UTF-8" standalone="yes"?>
<Relationships xmlns="http://schemas.openxmlformats.org/package/2006/relationships"><Relationship Id="rId2" Type="http://schemas.openxmlformats.org/officeDocument/2006/relationships/image" Target="../media/image52.jpeg" /><Relationship Id="rId1" Type="http://schemas.openxmlformats.org/officeDocument/2006/relationships/slideLayout" Target="../slideLayouts/slideLayout2.xml" /></Relationships>
</file>

<file path=ppt/slides/_rels/slide77.xml.rels><?xml version="1.0" encoding="UTF-8" standalone="yes"?>
<Relationships xmlns="http://schemas.openxmlformats.org/package/2006/relationships"><Relationship Id="rId2" Type="http://schemas.openxmlformats.org/officeDocument/2006/relationships/image" Target="../media/image53.png" /><Relationship Id="rId1" Type="http://schemas.openxmlformats.org/officeDocument/2006/relationships/slideLayout" Target="../slideLayouts/slideLayout2.xml" /></Relationships>
</file>

<file path=ppt/slides/_rels/slide78.xml.rels><?xml version="1.0" encoding="UTF-8" standalone="yes"?>
<Relationships xmlns="http://schemas.openxmlformats.org/package/2006/relationships"><Relationship Id="rId2" Type="http://schemas.openxmlformats.org/officeDocument/2006/relationships/image" Target="../media/image54.png" /><Relationship Id="rId1" Type="http://schemas.openxmlformats.org/officeDocument/2006/relationships/slideLayout" Target="../slideLayouts/slideLayout2.xml" /></Relationships>
</file>

<file path=ppt/slides/_rels/slide79.xml.rels><?xml version="1.0" encoding="UTF-8" standalone="yes"?>
<Relationships xmlns="http://schemas.openxmlformats.org/package/2006/relationships"><Relationship Id="rId3" Type="http://schemas.openxmlformats.org/officeDocument/2006/relationships/image" Target="../media/image56.png" /><Relationship Id="rId2" Type="http://schemas.openxmlformats.org/officeDocument/2006/relationships/image" Target="../media/image55.png"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2.xml" /></Relationships>
</file>

<file path=ppt/slides/_rels/slide80.xml.rels><?xml version="1.0" encoding="UTF-8" standalone="yes"?>
<Relationships xmlns="http://schemas.openxmlformats.org/package/2006/relationships"><Relationship Id="rId2" Type="http://schemas.openxmlformats.org/officeDocument/2006/relationships/image" Target="../media/image57.png" /><Relationship Id="rId1" Type="http://schemas.openxmlformats.org/officeDocument/2006/relationships/slideLayout" Target="../slideLayouts/slideLayout2.xml" /></Relationships>
</file>

<file path=ppt/slides/_rels/slide81.xml.rels><?xml version="1.0" encoding="UTF-8" standalone="yes"?>
<Relationships xmlns="http://schemas.openxmlformats.org/package/2006/relationships"><Relationship Id="rId2" Type="http://schemas.openxmlformats.org/officeDocument/2006/relationships/image" Target="../media/image58.png" /><Relationship Id="rId1" Type="http://schemas.openxmlformats.org/officeDocument/2006/relationships/slideLayout" Target="../slideLayouts/slideLayout2.xml" /></Relationships>
</file>

<file path=ppt/slides/_rels/slide82.xml.rels><?xml version="1.0" encoding="UTF-8" standalone="yes"?>
<Relationships xmlns="http://schemas.openxmlformats.org/package/2006/relationships"><Relationship Id="rId2" Type="http://schemas.openxmlformats.org/officeDocument/2006/relationships/image" Target="../media/image59.png" /><Relationship Id="rId1" Type="http://schemas.openxmlformats.org/officeDocument/2006/relationships/slideLayout" Target="../slideLayouts/slideLayout2.xml" /></Relationships>
</file>

<file path=ppt/slides/_rels/slide83.xml.rels><?xml version="1.0" encoding="UTF-8" standalone="yes"?>
<Relationships xmlns="http://schemas.openxmlformats.org/package/2006/relationships"><Relationship Id="rId2" Type="http://schemas.openxmlformats.org/officeDocument/2006/relationships/image" Target="../media/image60.png" /><Relationship Id="rId1" Type="http://schemas.openxmlformats.org/officeDocument/2006/relationships/slideLayout" Target="../slideLayouts/slideLayout2.xml" /></Relationships>
</file>

<file path=ppt/slides/_rels/slide84.xml.rels><?xml version="1.0" encoding="UTF-8" standalone="yes"?>
<Relationships xmlns="http://schemas.openxmlformats.org/package/2006/relationships"><Relationship Id="rId2" Type="http://schemas.openxmlformats.org/officeDocument/2006/relationships/image" Target="../media/image61.png" /><Relationship Id="rId1" Type="http://schemas.openxmlformats.org/officeDocument/2006/relationships/slideLayout" Target="../slideLayouts/slideLayout2.xml" /></Relationships>
</file>

<file path=ppt/slides/_rels/slide85.xml.rels><?xml version="1.0" encoding="UTF-8" standalone="yes"?>
<Relationships xmlns="http://schemas.openxmlformats.org/package/2006/relationships"><Relationship Id="rId2" Type="http://schemas.openxmlformats.org/officeDocument/2006/relationships/image" Target="../media/image62.png" /><Relationship Id="rId1" Type="http://schemas.openxmlformats.org/officeDocument/2006/relationships/slideLayout" Target="../slideLayouts/slideLayout2.xml" /></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7.xml.rels><?xml version="1.0" encoding="UTF-8" standalone="yes"?>
<Relationships xmlns="http://schemas.openxmlformats.org/package/2006/relationships"><Relationship Id="rId3" Type="http://schemas.openxmlformats.org/officeDocument/2006/relationships/image" Target="../media/image64.png" /><Relationship Id="rId2" Type="http://schemas.openxmlformats.org/officeDocument/2006/relationships/image" Target="../media/image63.png" /><Relationship Id="rId1" Type="http://schemas.openxmlformats.org/officeDocument/2006/relationships/slideLayout" Target="../slideLayouts/slideLayout2.xml" /></Relationships>
</file>

<file path=ppt/slides/_rels/slide88.xml.rels><?xml version="1.0" encoding="UTF-8" standalone="yes"?>
<Relationships xmlns="http://schemas.openxmlformats.org/package/2006/relationships"><Relationship Id="rId3" Type="http://schemas.openxmlformats.org/officeDocument/2006/relationships/image" Target="../media/image66.png" /><Relationship Id="rId2" Type="http://schemas.openxmlformats.org/officeDocument/2006/relationships/image" Target="../media/image65.png" /><Relationship Id="rId1" Type="http://schemas.openxmlformats.org/officeDocument/2006/relationships/slideLayout" Target="../slideLayouts/slideLayout2.xml" /><Relationship Id="rId4" Type="http://schemas.openxmlformats.org/officeDocument/2006/relationships/image" Target="../media/image67.png" /></Relationships>
</file>

<file path=ppt/slides/_rels/slide89.xml.rels><?xml version="1.0" encoding="UTF-8" standalone="yes"?>
<Relationships xmlns="http://schemas.openxmlformats.org/package/2006/relationships"><Relationship Id="rId3" Type="http://schemas.openxmlformats.org/officeDocument/2006/relationships/image" Target="../media/image69.png" /><Relationship Id="rId2" Type="http://schemas.openxmlformats.org/officeDocument/2006/relationships/image" Target="../media/image68.png"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 /><Relationship Id="rId2" Type="http://schemas.openxmlformats.org/officeDocument/2006/relationships/diagramData" Target="../diagrams/data1.xml" /><Relationship Id="rId1" Type="http://schemas.openxmlformats.org/officeDocument/2006/relationships/slideLayout" Target="../slideLayouts/slideLayout2.xml" /><Relationship Id="rId6" Type="http://schemas.microsoft.com/office/2007/relationships/diagramDrawing" Target="../diagrams/drawing1.xml" /><Relationship Id="rId5" Type="http://schemas.openxmlformats.org/officeDocument/2006/relationships/diagramColors" Target="../diagrams/colors1.xml" /><Relationship Id="rId4" Type="http://schemas.openxmlformats.org/officeDocument/2006/relationships/diagramQuickStyle" Target="../diagrams/quickStyle1.xml" /></Relationships>
</file>

<file path=ppt/slides/_rels/slide90.xml.rels><?xml version="1.0" encoding="UTF-8" standalone="yes"?>
<Relationships xmlns="http://schemas.openxmlformats.org/package/2006/relationships"><Relationship Id="rId2" Type="http://schemas.openxmlformats.org/officeDocument/2006/relationships/image" Target="../media/image70.png" /><Relationship Id="rId1" Type="http://schemas.openxmlformats.org/officeDocument/2006/relationships/slideLayout" Target="../slideLayouts/slideLayout2.xml" /></Relationships>
</file>

<file path=ppt/slides/_rels/slide91.xml.rels><?xml version="1.0" encoding="UTF-8" standalone="yes"?>
<Relationships xmlns="http://schemas.openxmlformats.org/package/2006/relationships"><Relationship Id="rId3" Type="http://schemas.openxmlformats.org/officeDocument/2006/relationships/image" Target="../media/image72.png" /><Relationship Id="rId2" Type="http://schemas.openxmlformats.org/officeDocument/2006/relationships/image" Target="../media/image71.png" /><Relationship Id="rId1" Type="http://schemas.openxmlformats.org/officeDocument/2006/relationships/slideLayout" Target="../slideLayouts/slideLayout2.xml" /></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5.xml.rels><?xml version="1.0" encoding="UTF-8" standalone="yes"?>
<Relationships xmlns="http://schemas.openxmlformats.org/package/2006/relationships"><Relationship Id="rId2" Type="http://schemas.openxmlformats.org/officeDocument/2006/relationships/image" Target="../media/image73.jpeg" /><Relationship Id="rId1" Type="http://schemas.openxmlformats.org/officeDocument/2006/relationships/slideLayout" Target="../slideLayouts/slideLayout2.xml" /></Relationships>
</file>

<file path=ppt/slides/_rels/slide96.xml.rels><?xml version="1.0" encoding="UTF-8" standalone="yes"?>
<Relationships xmlns="http://schemas.openxmlformats.org/package/2006/relationships"><Relationship Id="rId2" Type="http://schemas.openxmlformats.org/officeDocument/2006/relationships/image" Target="../media/image74.jpeg" /><Relationship Id="rId1" Type="http://schemas.openxmlformats.org/officeDocument/2006/relationships/slideLayout" Target="../slideLayouts/slideLayout2.xml" /></Relationships>
</file>

<file path=ppt/slides/_rels/slide97.xml.rels><?xml version="1.0" encoding="UTF-8" standalone="yes"?>
<Relationships xmlns="http://schemas.openxmlformats.org/package/2006/relationships"><Relationship Id="rId3" Type="http://schemas.openxmlformats.org/officeDocument/2006/relationships/image" Target="../media/image76.png" /><Relationship Id="rId2" Type="http://schemas.openxmlformats.org/officeDocument/2006/relationships/image" Target="../media/image75.png" /><Relationship Id="rId1" Type="http://schemas.openxmlformats.org/officeDocument/2006/relationships/slideLayout" Target="../slideLayouts/slideLayout2.xml" /></Relationships>
</file>

<file path=ppt/slides/_rels/slide98.xml.rels><?xml version="1.0" encoding="UTF-8" standalone="yes"?>
<Relationships xmlns="http://schemas.openxmlformats.org/package/2006/relationships"><Relationship Id="rId2" Type="http://schemas.openxmlformats.org/officeDocument/2006/relationships/image" Target="../media/image77.png" /><Relationship Id="rId1" Type="http://schemas.openxmlformats.org/officeDocument/2006/relationships/slideLayout" Target="../slideLayouts/slideLayout2.xml" /></Relationships>
</file>

<file path=ppt/slides/_rels/slide99.xml.rels><?xml version="1.0" encoding="UTF-8" standalone="yes"?>
<Relationships xmlns="http://schemas.openxmlformats.org/package/2006/relationships"><Relationship Id="rId2" Type="http://schemas.openxmlformats.org/officeDocument/2006/relationships/hyperlink" Target="https://www.uptodate.com/contents/terbutaline-drug-information?source=see_link" TargetMode="External"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8000" b="1" dirty="0">
                <a:solidFill>
                  <a:srgbClr val="0070C0"/>
                </a:solidFill>
              </a:rPr>
              <a:t>Fetal </a:t>
            </a:r>
            <a:r>
              <a:rPr lang="en-US" sz="8000" b="1" dirty="0" err="1">
                <a:solidFill>
                  <a:srgbClr val="0070C0"/>
                </a:solidFill>
              </a:rPr>
              <a:t>tococardiography</a:t>
            </a:r>
            <a:endParaRPr lang="en-US" sz="8000" b="1" dirty="0">
              <a:solidFill>
                <a:srgbClr val="0070C0"/>
              </a:solidFill>
            </a:endParaRPr>
          </a:p>
        </p:txBody>
      </p:sp>
      <p:sp>
        <p:nvSpPr>
          <p:cNvPr id="3" name="Subtitle 2"/>
          <p:cNvSpPr>
            <a:spLocks noGrp="1"/>
          </p:cNvSpPr>
          <p:nvPr>
            <p:ph type="subTitle" idx="1"/>
          </p:nvPr>
        </p:nvSpPr>
        <p:spPr>
          <a:xfrm>
            <a:off x="-3060848" y="4869160"/>
            <a:ext cx="10833248" cy="769640"/>
          </a:xfrm>
        </p:spPr>
        <p:txBody>
          <a:bodyPr/>
          <a:lstStyle/>
          <a:p>
            <a:r>
              <a:rPr lang="en-US" b="1" dirty="0"/>
              <a:t>intrapartum</a:t>
            </a:r>
          </a:p>
        </p:txBody>
      </p:sp>
    </p:spTree>
    <p:extLst>
      <p:ext uri="{BB962C8B-B14F-4D97-AF65-F5344CB8AC3E}">
        <p14:creationId xmlns:p14="http://schemas.microsoft.com/office/powerpoint/2010/main" val="3426590550"/>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Intermittent auscultation nice</a:t>
            </a:r>
          </a:p>
        </p:txBody>
      </p:sp>
      <p:pic>
        <p:nvPicPr>
          <p:cNvPr id="4" name="Content Placeholder 3"/>
          <p:cNvPicPr>
            <a:picLocks noGrp="1" noChangeAspect="1"/>
          </p:cNvPicPr>
          <p:nvPr>
            <p:ph idx="1"/>
          </p:nvPr>
        </p:nvPicPr>
        <p:blipFill>
          <a:blip r:embed="rId2"/>
          <a:stretch>
            <a:fillRect/>
          </a:stretch>
        </p:blipFill>
        <p:spPr>
          <a:xfrm>
            <a:off x="611560" y="1449610"/>
            <a:ext cx="6942140" cy="4804655"/>
          </a:xfrm>
          <a:prstGeom prst="rect">
            <a:avLst/>
          </a:prstGeom>
          <a:solidFill>
            <a:srgbClr val="00B0F0"/>
          </a:solidFill>
        </p:spPr>
        <p:style>
          <a:lnRef idx="2">
            <a:schemeClr val="accent1"/>
          </a:lnRef>
          <a:fillRef idx="1">
            <a:schemeClr val="lt1"/>
          </a:fillRef>
          <a:effectRef idx="0">
            <a:schemeClr val="accent1"/>
          </a:effectRef>
          <a:fontRef idx="minor">
            <a:schemeClr val="dk1"/>
          </a:fontRef>
        </p:style>
      </p:pic>
      <p:cxnSp>
        <p:nvCxnSpPr>
          <p:cNvPr id="5" name="Elbow Connector 4"/>
          <p:cNvCxnSpPr/>
          <p:nvPr/>
        </p:nvCxnSpPr>
        <p:spPr>
          <a:xfrm>
            <a:off x="3203848" y="2492896"/>
            <a:ext cx="21490" cy="922"/>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5724128" y="2348880"/>
            <a:ext cx="1224136" cy="432048"/>
          </a:xfrm>
          <a:prstGeom prst="ellipse">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043608" y="3068960"/>
            <a:ext cx="2520280" cy="288032"/>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133263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rgbClr val="FF0000"/>
                </a:solidFill>
              </a:rPr>
              <a:t>In utero resuscitation</a:t>
            </a:r>
            <a:endParaRPr lang="en-US" dirty="0"/>
          </a:p>
        </p:txBody>
      </p:sp>
      <p:sp>
        <p:nvSpPr>
          <p:cNvPr id="3" name="Content Placeholder 2"/>
          <p:cNvSpPr>
            <a:spLocks noGrp="1"/>
          </p:cNvSpPr>
          <p:nvPr>
            <p:ph idx="1"/>
          </p:nvPr>
        </p:nvSpPr>
        <p:spPr>
          <a:xfrm>
            <a:off x="395536" y="1484784"/>
            <a:ext cx="8229600" cy="4525963"/>
          </a:xfrm>
        </p:spPr>
        <p:txBody>
          <a:bodyPr>
            <a:normAutofit/>
          </a:bodyPr>
          <a:lstStyle/>
          <a:p>
            <a:pPr marL="0" indent="0">
              <a:buNone/>
            </a:pPr>
            <a:r>
              <a:rPr lang="en-US" b="1" dirty="0">
                <a:solidFill>
                  <a:srgbClr val="0070C0"/>
                </a:solidFill>
              </a:rPr>
              <a:t>•  Consider </a:t>
            </a:r>
            <a:r>
              <a:rPr lang="en-US" b="1" dirty="0" err="1">
                <a:solidFill>
                  <a:srgbClr val="0070C0"/>
                </a:solidFill>
              </a:rPr>
              <a:t>amnioinfusion</a:t>
            </a:r>
            <a:r>
              <a:rPr lang="en-US" b="1" dirty="0">
                <a:solidFill>
                  <a:srgbClr val="0070C0"/>
                </a:solidFill>
              </a:rPr>
              <a:t> if variable decelerations present </a:t>
            </a:r>
          </a:p>
          <a:p>
            <a:pPr marL="0" indent="0">
              <a:buNone/>
            </a:pPr>
            <a:r>
              <a:rPr lang="en-US" b="1" dirty="0">
                <a:solidFill>
                  <a:srgbClr val="0070C0"/>
                </a:solidFill>
              </a:rPr>
              <a:t>• Reduce maternal anxiety (to lessen catecholamine impact) </a:t>
            </a:r>
          </a:p>
          <a:p>
            <a:pPr marL="0" indent="0">
              <a:buNone/>
            </a:pPr>
            <a:r>
              <a:rPr lang="en-US" b="1" dirty="0">
                <a:solidFill>
                  <a:srgbClr val="0070C0"/>
                </a:solidFill>
              </a:rPr>
              <a:t>• Coach women to modify breathing or </a:t>
            </a:r>
            <a:r>
              <a:rPr lang="en-US" b="1">
                <a:solidFill>
                  <a:srgbClr val="0070C0"/>
                </a:solidFill>
              </a:rPr>
              <a:t>pushing techniques</a:t>
            </a:r>
          </a:p>
          <a:p>
            <a:pPr marL="0" indent="0">
              <a:buNone/>
            </a:pPr>
            <a:endParaRPr lang="en-US" b="1" dirty="0">
              <a:solidFill>
                <a:srgbClr val="0070C0"/>
              </a:solidFill>
            </a:endParaRPr>
          </a:p>
        </p:txBody>
      </p:sp>
    </p:spTree>
    <p:extLst>
      <p:ext uri="{BB962C8B-B14F-4D97-AF65-F5344CB8AC3E}">
        <p14:creationId xmlns:p14="http://schemas.microsoft.com/office/powerpoint/2010/main" val="399271188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67544" y="140944"/>
            <a:ext cx="7702371" cy="5985219"/>
          </a:xfrm>
          <a:prstGeom prst="rect">
            <a:avLst/>
          </a:prstGeom>
          <a:blipFill>
            <a:blip r:embed="rId3"/>
            <a:tile tx="0" ty="0" sx="100000" sy="100000" flip="none" algn="tl"/>
          </a:blipFill>
        </p:spPr>
      </p:pic>
      <p:cxnSp>
        <p:nvCxnSpPr>
          <p:cNvPr id="5" name="Straight Connector 4"/>
          <p:cNvCxnSpPr/>
          <p:nvPr/>
        </p:nvCxnSpPr>
        <p:spPr>
          <a:xfrm>
            <a:off x="4572000" y="2348880"/>
            <a:ext cx="316835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644008" y="4797152"/>
            <a:ext cx="2808312"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723192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237" y="1196752"/>
            <a:ext cx="9115526" cy="3897261"/>
          </a:xfrm>
          <a:prstGeom prst="rect">
            <a:avLst/>
          </a:prstGeom>
        </p:spPr>
      </p:pic>
    </p:spTree>
    <p:extLst>
      <p:ext uri="{BB962C8B-B14F-4D97-AF65-F5344CB8AC3E}">
        <p14:creationId xmlns:p14="http://schemas.microsoft.com/office/powerpoint/2010/main" val="135453928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78843" y="476672"/>
            <a:ext cx="8965157" cy="5139223"/>
          </a:xfrm>
          <a:prstGeom prst="rect">
            <a:avLst/>
          </a:prstGeom>
        </p:spPr>
      </p:pic>
    </p:spTree>
    <p:extLst>
      <p:ext uri="{BB962C8B-B14F-4D97-AF65-F5344CB8AC3E}">
        <p14:creationId xmlns:p14="http://schemas.microsoft.com/office/powerpoint/2010/main" val="303374246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What is the baseline rate?</a:t>
            </a:r>
            <a:br>
              <a:rPr lang="en-US" b="1" dirty="0"/>
            </a:br>
            <a:endParaRPr lang="en-US" dirty="0"/>
          </a:p>
        </p:txBody>
      </p:sp>
      <p:sp>
        <p:nvSpPr>
          <p:cNvPr id="3" name="Content Placeholder 2"/>
          <p:cNvSpPr>
            <a:spLocks noGrp="1"/>
          </p:cNvSpPr>
          <p:nvPr>
            <p:ph idx="1"/>
          </p:nvPr>
        </p:nvSpPr>
        <p:spPr>
          <a:xfrm>
            <a:off x="539552" y="1600201"/>
            <a:ext cx="8147248" cy="3046512"/>
          </a:xfrm>
        </p:spPr>
        <p:txBody>
          <a:bodyPr/>
          <a:lstStyle/>
          <a:p>
            <a:endParaRPr lang="en-US" dirty="0"/>
          </a:p>
        </p:txBody>
      </p:sp>
      <p:pic>
        <p:nvPicPr>
          <p:cNvPr id="3074" name="Picture 2" descr="C:\Users\vaio\Desktop\_2643c470-f236-11e6-908d-8b1575c85c6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5" y="836712"/>
            <a:ext cx="8208913" cy="364840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611560" y="4725144"/>
            <a:ext cx="7488832" cy="1545035"/>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140</a:t>
            </a:r>
          </a:p>
          <a:p>
            <a:r>
              <a:rPr lang="en-US" dirty="0"/>
              <a:t>145 </a:t>
            </a:r>
          </a:p>
          <a:p>
            <a:r>
              <a:rPr lang="en-US" dirty="0"/>
              <a:t>150</a:t>
            </a:r>
          </a:p>
          <a:p>
            <a:r>
              <a:rPr lang="en-US" dirty="0"/>
              <a:t>155</a:t>
            </a:r>
          </a:p>
          <a:p>
            <a:r>
              <a:rPr lang="en-US" dirty="0"/>
              <a:t>160</a:t>
            </a:r>
          </a:p>
          <a:p>
            <a:endParaRPr lang="en-US" dirty="0"/>
          </a:p>
        </p:txBody>
      </p:sp>
      <p:sp>
        <p:nvSpPr>
          <p:cNvPr id="4" name="Oval 3"/>
          <p:cNvSpPr/>
          <p:nvPr/>
        </p:nvSpPr>
        <p:spPr>
          <a:xfrm>
            <a:off x="971600" y="5013176"/>
            <a:ext cx="576064"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739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Describe the variability.</a:t>
            </a:r>
            <a:br>
              <a:rPr lang="en-US" b="1" dirty="0"/>
            </a:br>
            <a:endParaRPr lang="en-US" dirty="0"/>
          </a:p>
        </p:txBody>
      </p:sp>
      <p:sp>
        <p:nvSpPr>
          <p:cNvPr id="3" name="Content Placeholder 2"/>
          <p:cNvSpPr>
            <a:spLocks noGrp="1"/>
          </p:cNvSpPr>
          <p:nvPr>
            <p:ph idx="1"/>
          </p:nvPr>
        </p:nvSpPr>
        <p:spPr>
          <a:xfrm>
            <a:off x="395536" y="4798786"/>
            <a:ext cx="8157592" cy="2059214"/>
          </a:xfrm>
        </p:spPr>
        <p:txBody>
          <a:bodyPr/>
          <a:lstStyle/>
          <a:p>
            <a:pPr marL="0" indent="0">
              <a:buNone/>
            </a:pPr>
            <a:r>
              <a:rPr lang="en-US" b="1" i="1" dirty="0"/>
              <a:t>.ABSENT</a:t>
            </a:r>
          </a:p>
          <a:p>
            <a:pPr marL="0" indent="0">
              <a:buNone/>
            </a:pPr>
            <a:r>
              <a:rPr lang="en-US" b="1" i="1" dirty="0"/>
              <a:t>.MINIMAL</a:t>
            </a:r>
          </a:p>
          <a:p>
            <a:pPr marL="0" indent="0">
              <a:buNone/>
            </a:pPr>
            <a:r>
              <a:rPr lang="en-US" b="1" i="1" dirty="0"/>
              <a:t>.MODERATE</a:t>
            </a:r>
          </a:p>
        </p:txBody>
      </p:sp>
      <p:pic>
        <p:nvPicPr>
          <p:cNvPr id="4098" name="Picture 2" descr="C:\Users\vaio\Desktop\_2643c470-f236-11e6-908d-8b1575c85c6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465" y="805555"/>
            <a:ext cx="8984772" cy="3993232"/>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755576" y="6093296"/>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95536" y="5949280"/>
            <a:ext cx="2304256"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652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285750" y="260648"/>
            <a:ext cx="8267378" cy="6696744"/>
          </a:xfrm>
        </p:spPr>
        <p:txBody>
          <a:bodyPr/>
          <a:lstStyle/>
          <a:p>
            <a:pPr marL="0" indent="0">
              <a:buNone/>
            </a:pPr>
            <a:r>
              <a:rPr lang="en-US" b="1" dirty="0"/>
              <a:t>        Are there accelerations present?</a:t>
            </a:r>
            <a:endParaRPr lang="en-US" dirty="0"/>
          </a:p>
        </p:txBody>
      </p:sp>
      <p:pic>
        <p:nvPicPr>
          <p:cNvPr id="5122" name="Picture 2" descr="C:\Users\vaio\Desktop\_2643c470-f236-11e6-908d-8b1575c85c6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986351"/>
            <a:ext cx="857250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55576" y="5157192"/>
            <a:ext cx="6102424" cy="1200329"/>
          </a:xfrm>
          <a:prstGeom prst="rect">
            <a:avLst/>
          </a:prstGeom>
        </p:spPr>
        <p:txBody>
          <a:bodyPr wrap="square">
            <a:spAutoFit/>
          </a:bodyPr>
          <a:lstStyle/>
          <a:p>
            <a:r>
              <a:rPr lang="en-US" sz="3600" b="1" dirty="0">
                <a:effectLst>
                  <a:outerShdw blurRad="38100" dist="38100" dir="2700000" algn="tl">
                    <a:srgbClr val="000000">
                      <a:alpha val="43137"/>
                    </a:srgbClr>
                  </a:outerShdw>
                </a:effectLst>
              </a:rPr>
              <a:t>Answer: yes</a:t>
            </a:r>
          </a:p>
          <a:p>
            <a:endParaRPr lang="en-US"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5482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74638"/>
            <a:ext cx="8136904" cy="1354162"/>
          </a:xfrm>
        </p:spPr>
        <p:txBody>
          <a:bodyPr>
            <a:normAutofit fontScale="90000"/>
          </a:bodyPr>
          <a:lstStyle/>
          <a:p>
            <a:r>
              <a:rPr lang="en-US" b="1" dirty="0"/>
              <a:t>Are there decelerations present?</a:t>
            </a:r>
            <a:r>
              <a:rPr lang="en-US" b="1" dirty="0">
                <a:solidFill>
                  <a:prstClr val="black"/>
                </a:solidFill>
              </a:rPr>
              <a:t> </a:t>
            </a:r>
            <a:br>
              <a:rPr lang="en-US" b="1" dirty="0">
                <a:solidFill>
                  <a:prstClr val="black"/>
                </a:solidFill>
              </a:rPr>
            </a:br>
            <a:r>
              <a:rPr lang="en-US" b="1" dirty="0">
                <a:solidFill>
                  <a:prstClr val="black"/>
                </a:solidFill>
              </a:rPr>
              <a:t>Are contractions present?</a:t>
            </a:r>
            <a:br>
              <a:rPr lang="en-US" b="1" dirty="0"/>
            </a:br>
            <a:endParaRPr lang="en-US" dirty="0"/>
          </a:p>
        </p:txBody>
      </p:sp>
      <p:pic>
        <p:nvPicPr>
          <p:cNvPr id="6146" name="Picture 2" descr="C:\Users\vaio\Desktop\_2643c470-f236-11e6-908d-8b1575c85c6c.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484784"/>
            <a:ext cx="8656103" cy="384715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39552" y="5589240"/>
            <a:ext cx="4572000" cy="830997"/>
          </a:xfrm>
          <a:prstGeom prst="rect">
            <a:avLst/>
          </a:prstGeom>
        </p:spPr>
        <p:txBody>
          <a:bodyPr>
            <a:spAutoFit/>
          </a:bodyPr>
          <a:lstStyle/>
          <a:p>
            <a:r>
              <a:rPr lang="en-US" sz="2400" b="1" i="1" dirty="0">
                <a:solidFill>
                  <a:srgbClr val="00B050"/>
                </a:solidFill>
                <a:effectLst>
                  <a:outerShdw blurRad="38100" dist="38100" dir="2700000" algn="tl">
                    <a:srgbClr val="000000">
                      <a:alpha val="43137"/>
                    </a:srgbClr>
                  </a:outerShdw>
                </a:effectLst>
              </a:rPr>
              <a:t>No</a:t>
            </a:r>
          </a:p>
          <a:p>
            <a:r>
              <a:rPr lang="en-US" sz="2400" b="1" i="1" dirty="0" err="1">
                <a:solidFill>
                  <a:srgbClr val="00B050"/>
                </a:solidFill>
                <a:effectLst>
                  <a:outerShdw blurRad="38100" dist="38100" dir="2700000" algn="tl">
                    <a:srgbClr val="000000">
                      <a:alpha val="43137"/>
                    </a:srgbClr>
                  </a:outerShdw>
                </a:effectLst>
              </a:rPr>
              <a:t>regullar</a:t>
            </a:r>
            <a:endParaRPr lang="en-US" sz="2400" b="1" i="1" dirty="0">
              <a:solidFill>
                <a:srgbClr val="00B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3709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What category is this tracing?</a:t>
            </a:r>
            <a:br>
              <a:rPr lang="en-US" b="1" dirty="0"/>
            </a:br>
            <a:r>
              <a:rPr lang="en-US" b="1" dirty="0"/>
              <a:t>Is this fetal tracing reassuring</a:t>
            </a:r>
            <a:endParaRPr lang="en-US" dirty="0"/>
          </a:p>
        </p:txBody>
      </p:sp>
      <p:pic>
        <p:nvPicPr>
          <p:cNvPr id="7170" name="Picture 2" descr="C:\Users\vaio\Desktop\_2643c470-f236-11e6-908d-8b1575c85c6c.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628800"/>
            <a:ext cx="8332067" cy="370314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55576" y="5445224"/>
            <a:ext cx="5826034" cy="1101840"/>
          </a:xfrm>
          <a:prstGeom prst="rect">
            <a:avLst/>
          </a:prstGeom>
        </p:spPr>
        <p:txBody>
          <a:bodyPr wrap="square">
            <a:spAutoFit/>
          </a:bodyPr>
          <a:lstStyle/>
          <a:p>
            <a:pPr marL="342900" lvl="0" indent="-342900">
              <a:spcBef>
                <a:spcPct val="20000"/>
              </a:spcBef>
              <a:buFont typeface="Arial" pitchFamily="34" charset="0"/>
              <a:buChar char="•"/>
            </a:pPr>
            <a:r>
              <a:rPr lang="en-US" sz="3200" b="1" dirty="0">
                <a:solidFill>
                  <a:srgbClr val="FF0000"/>
                </a:solidFill>
              </a:rPr>
              <a:t>Category 1</a:t>
            </a:r>
          </a:p>
          <a:p>
            <a:pPr marL="342900" lvl="0" indent="-342900">
              <a:spcBef>
                <a:spcPct val="20000"/>
              </a:spcBef>
              <a:buFont typeface="Arial" pitchFamily="34" charset="0"/>
              <a:buChar char="•"/>
            </a:pPr>
            <a:r>
              <a:rPr lang="en-US" sz="2800" b="1" dirty="0">
                <a:solidFill>
                  <a:srgbClr val="FF0000"/>
                </a:solidFill>
              </a:rPr>
              <a:t>Yes. It is reassuring and reactive</a:t>
            </a:r>
          </a:p>
        </p:txBody>
      </p:sp>
    </p:spTree>
    <p:extLst>
      <p:ext uri="{BB962C8B-B14F-4D97-AF65-F5344CB8AC3E}">
        <p14:creationId xmlns:p14="http://schemas.microsoft.com/office/powerpoint/2010/main" val="172494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3554" name="Picture 2" descr="C:\Users\vaio\Desktop\imagesR8PK2Q9T.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7624" y="980728"/>
            <a:ext cx="6391033" cy="4787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1887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29600" cy="1143000"/>
          </a:xfrm>
        </p:spPr>
        <p:txBody>
          <a:bodyPr>
            <a:normAutofit fontScale="90000"/>
          </a:bodyPr>
          <a:lstStyle/>
          <a:p>
            <a:pPr algn="l"/>
            <a:r>
              <a:rPr lang="en-US" b="1" i="1" dirty="0">
                <a:solidFill>
                  <a:srgbClr val="FF0000"/>
                </a:solidFill>
              </a:rPr>
              <a:t>Intermittent Auscultation in Labor</a:t>
            </a:r>
            <a:br>
              <a:rPr lang="en-US" b="1" i="1" dirty="0">
                <a:solidFill>
                  <a:srgbClr val="FF0000"/>
                </a:solidFill>
              </a:rPr>
            </a:br>
            <a:endParaRPr lang="en-US" b="1" i="1" dirty="0">
              <a:solidFill>
                <a:srgbClr val="FF0000"/>
              </a:solidFill>
            </a:endParaRPr>
          </a:p>
        </p:txBody>
      </p:sp>
      <p:sp>
        <p:nvSpPr>
          <p:cNvPr id="3" name="Content Placeholder 2"/>
          <p:cNvSpPr>
            <a:spLocks noGrp="1"/>
          </p:cNvSpPr>
          <p:nvPr>
            <p:ph idx="1"/>
          </p:nvPr>
        </p:nvSpPr>
        <p:spPr>
          <a:xfrm>
            <a:off x="539552" y="1052736"/>
            <a:ext cx="8147248" cy="6264696"/>
          </a:xfrm>
        </p:spPr>
        <p:txBody>
          <a:bodyPr>
            <a:normAutofit fontScale="92500" lnSpcReduction="10000"/>
          </a:bodyPr>
          <a:lstStyle/>
          <a:p>
            <a:r>
              <a:rPr lang="en-US" dirty="0"/>
              <a:t>Intermittent auscultation is the recommended fetal surveillance method during labor for </a:t>
            </a:r>
            <a:r>
              <a:rPr lang="en-US" b="1" dirty="0">
                <a:solidFill>
                  <a:srgbClr val="0070C0"/>
                </a:solidFill>
              </a:rPr>
              <a:t>healthy women without risk factors for adverse perinatal outcome</a:t>
            </a:r>
          </a:p>
          <a:p>
            <a:pPr marL="0" indent="0">
              <a:buNone/>
            </a:pPr>
            <a:endParaRPr lang="en-US" dirty="0"/>
          </a:p>
          <a:p>
            <a:r>
              <a:rPr lang="en-US" dirty="0"/>
              <a:t>The </a:t>
            </a:r>
            <a:r>
              <a:rPr lang="en-US" b="1" dirty="0">
                <a:solidFill>
                  <a:srgbClr val="0070C0"/>
                </a:solidFill>
              </a:rPr>
              <a:t>maternal pulse </a:t>
            </a:r>
            <a:r>
              <a:rPr lang="en-US" dirty="0"/>
              <a:t>should be checked during auscultation to differentiate maternal and fetal heart rates</a:t>
            </a:r>
          </a:p>
          <a:p>
            <a:endParaRPr lang="en-US" dirty="0"/>
          </a:p>
          <a:p>
            <a:r>
              <a:rPr lang="en-US" dirty="0"/>
              <a:t>If the fetal heart is technically inaudible so that the fetal heart rate cannot be established, then electronic fetal monitoring should be commenced.</a:t>
            </a:r>
          </a:p>
          <a:p>
            <a:endParaRPr lang="en-US" b="1" dirty="0">
              <a:solidFill>
                <a:srgbClr val="FF0000"/>
              </a:solidFill>
            </a:endParaRPr>
          </a:p>
          <a:p>
            <a:pPr marL="0" indent="0">
              <a:buNone/>
            </a:pPr>
            <a:endParaRPr lang="en-US" dirty="0"/>
          </a:p>
        </p:txBody>
      </p:sp>
    </p:spTree>
    <p:extLst>
      <p:ext uri="{BB962C8B-B14F-4D97-AF65-F5344CB8AC3E}">
        <p14:creationId xmlns:p14="http://schemas.microsoft.com/office/powerpoint/2010/main" val="309830667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What is the baseline rate?</a:t>
            </a:r>
            <a:br>
              <a:rPr lang="en-US" b="1" dirty="0"/>
            </a:br>
            <a:r>
              <a:rPr lang="en-US" b="1" dirty="0"/>
              <a:t>Describe the variability</a:t>
            </a:r>
            <a:endParaRPr lang="en-US" dirty="0"/>
          </a:p>
        </p:txBody>
      </p:sp>
      <p:pic>
        <p:nvPicPr>
          <p:cNvPr id="8194" name="Picture 2" descr="C:\Users\vaio\Desktop\_5df97920-f243-11e6-908d-8b1575c85c6c.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1505421"/>
            <a:ext cx="8656103" cy="384715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39552" y="5654839"/>
            <a:ext cx="5742384" cy="954107"/>
          </a:xfrm>
          <a:prstGeom prst="rect">
            <a:avLst/>
          </a:prstGeom>
        </p:spPr>
        <p:txBody>
          <a:bodyPr wrap="square">
            <a:spAutoFit/>
          </a:bodyPr>
          <a:lstStyle/>
          <a:p>
            <a:r>
              <a:rPr lang="en-US" sz="2800" b="1" dirty="0">
                <a:solidFill>
                  <a:srgbClr val="0070C0"/>
                </a:solidFill>
              </a:rPr>
              <a:t>135</a:t>
            </a:r>
          </a:p>
          <a:p>
            <a:r>
              <a:rPr lang="en-US" sz="2800" b="1" dirty="0">
                <a:solidFill>
                  <a:srgbClr val="0070C0"/>
                </a:solidFill>
              </a:rPr>
              <a:t>Moderate</a:t>
            </a:r>
          </a:p>
        </p:txBody>
      </p:sp>
    </p:spTree>
    <p:extLst>
      <p:ext uri="{BB962C8B-B14F-4D97-AF65-F5344CB8AC3E}">
        <p14:creationId xmlns:p14="http://schemas.microsoft.com/office/powerpoint/2010/main" val="204337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Are there accelerations present?</a:t>
            </a:r>
            <a:br>
              <a:rPr lang="en-US" b="1" dirty="0"/>
            </a:br>
            <a:r>
              <a:rPr lang="en-US" b="1" dirty="0"/>
              <a:t>Are there decelerations present?</a:t>
            </a:r>
            <a:endParaRPr lang="en-US" dirty="0"/>
          </a:p>
        </p:txBody>
      </p:sp>
      <p:pic>
        <p:nvPicPr>
          <p:cNvPr id="9218" name="Picture 2" descr="C:\Users\vaio\Desktop\_5df97920-f243-11e6-908d-8b1575c85c6c.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412776"/>
            <a:ext cx="8229600" cy="3657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rot="10800000" flipV="1">
            <a:off x="755576" y="5322096"/>
            <a:ext cx="6120679" cy="1077218"/>
          </a:xfrm>
          <a:prstGeom prst="rect">
            <a:avLst/>
          </a:prstGeom>
        </p:spPr>
        <p:txBody>
          <a:bodyPr wrap="square">
            <a:spAutoFit/>
          </a:bodyPr>
          <a:lstStyle/>
          <a:p>
            <a:r>
              <a:rPr lang="en-US" sz="3200" b="1" i="1" dirty="0">
                <a:solidFill>
                  <a:srgbClr val="00B050"/>
                </a:solidFill>
                <a:effectLst>
                  <a:outerShdw blurRad="38100" dist="38100" dir="2700000" algn="tl">
                    <a:srgbClr val="000000">
                      <a:alpha val="43137"/>
                    </a:srgbClr>
                  </a:outerShdw>
                </a:effectLst>
              </a:rPr>
              <a:t>no</a:t>
            </a:r>
          </a:p>
          <a:p>
            <a:r>
              <a:rPr lang="en-US" sz="3200" b="1" i="1" dirty="0">
                <a:solidFill>
                  <a:srgbClr val="00B050"/>
                </a:solidFill>
                <a:effectLst>
                  <a:outerShdw blurRad="38100" dist="38100" dir="2700000" algn="tl">
                    <a:srgbClr val="000000">
                      <a:alpha val="43137"/>
                    </a:srgbClr>
                  </a:outerShdw>
                </a:effectLst>
              </a:rPr>
              <a:t>variable</a:t>
            </a:r>
          </a:p>
        </p:txBody>
      </p:sp>
    </p:spTree>
    <p:extLst>
      <p:ext uri="{BB962C8B-B14F-4D97-AF65-F5344CB8AC3E}">
        <p14:creationId xmlns:p14="http://schemas.microsoft.com/office/powerpoint/2010/main" val="32868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74638"/>
            <a:ext cx="8291264" cy="1282154"/>
          </a:xfrm>
        </p:spPr>
        <p:txBody>
          <a:bodyPr>
            <a:normAutofit fontScale="90000"/>
          </a:bodyPr>
          <a:lstStyle/>
          <a:p>
            <a:r>
              <a:rPr lang="en-US" b="1" dirty="0"/>
              <a:t>Are contractions present?</a:t>
            </a:r>
            <a:br>
              <a:rPr lang="en-US" b="1" dirty="0"/>
            </a:br>
            <a:r>
              <a:rPr lang="en-US" b="1" dirty="0"/>
              <a:t>What category is this tracing?</a:t>
            </a:r>
            <a:br>
              <a:rPr lang="en-US" b="1" dirty="0"/>
            </a:br>
            <a:endParaRPr lang="en-US" dirty="0"/>
          </a:p>
        </p:txBody>
      </p:sp>
      <p:pic>
        <p:nvPicPr>
          <p:cNvPr id="4" name="Picture 2" descr="C:\Users\vaio\Desktop\_5df97920-f243-11e6-908d-8b1575c85c6c.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196752"/>
            <a:ext cx="8229600" cy="3657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27584" y="4813182"/>
            <a:ext cx="6192688" cy="1384995"/>
          </a:xfrm>
          <a:prstGeom prst="rect">
            <a:avLst/>
          </a:prstGeom>
        </p:spPr>
        <p:txBody>
          <a:bodyPr wrap="square">
            <a:spAutoFit/>
          </a:bodyPr>
          <a:lstStyle/>
          <a:p>
            <a:r>
              <a:rPr lang="en-US" sz="2800" b="1" dirty="0">
                <a:solidFill>
                  <a:srgbClr val="00B050"/>
                </a:solidFill>
                <a:effectLst>
                  <a:outerShdw blurRad="38100" dist="38100" dir="2700000" algn="tl">
                    <a:srgbClr val="000000">
                      <a:alpha val="43137"/>
                    </a:srgbClr>
                  </a:outerShdw>
                </a:effectLst>
              </a:rPr>
              <a:t>Regular.</a:t>
            </a:r>
          </a:p>
          <a:p>
            <a:r>
              <a:rPr lang="en-US" sz="2800" b="1" dirty="0">
                <a:solidFill>
                  <a:srgbClr val="00B050"/>
                </a:solidFill>
                <a:effectLst>
                  <a:outerShdw blurRad="38100" dist="38100" dir="2700000" algn="tl">
                    <a:srgbClr val="000000">
                      <a:alpha val="43137"/>
                    </a:srgbClr>
                  </a:outerShdw>
                </a:effectLst>
              </a:rPr>
              <a:t>Category 2.</a:t>
            </a:r>
          </a:p>
          <a:p>
            <a:endParaRPr lang="en-US" sz="2800" b="1" dirty="0">
              <a:solidFill>
                <a:srgbClr val="00B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2978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Is this fetal tracing reassuring</a:t>
            </a:r>
            <a:endParaRPr lang="en-US" dirty="0"/>
          </a:p>
        </p:txBody>
      </p:sp>
      <p:pic>
        <p:nvPicPr>
          <p:cNvPr id="4" name="Picture 2" descr="C:\Users\vaio\Desktop\_5df97920-f243-11e6-908d-8b1575c85c6c.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2132855"/>
            <a:ext cx="8147247" cy="3620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629492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This tracing is not reassuring and requires intervention</a:t>
            </a:r>
          </a:p>
          <a:p>
            <a:r>
              <a:rPr lang="en-US" dirty="0"/>
              <a:t>This tracing may be tolerable if delivery is imminent. An </a:t>
            </a:r>
            <a:r>
              <a:rPr lang="en-US" dirty="0" err="1"/>
              <a:t>amnioinfusion</a:t>
            </a:r>
            <a:r>
              <a:rPr lang="en-US" dirty="0"/>
              <a:t> may correct this pattern in earlier labor. </a:t>
            </a:r>
            <a:r>
              <a:rPr lang="en-US"/>
              <a:t>Cord compression is the likely etiology. </a:t>
            </a:r>
          </a:p>
          <a:p>
            <a:endParaRPr lang="en-US"/>
          </a:p>
        </p:txBody>
      </p:sp>
    </p:spTree>
    <p:extLst>
      <p:ext uri="{BB962C8B-B14F-4D97-AF65-F5344CB8AC3E}">
        <p14:creationId xmlns:p14="http://schemas.microsoft.com/office/powerpoint/2010/main" val="331290728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4578" name="Picture 2" descr="C:\Users\vaio\Desktop\Kneeling_855x600_BE5U2425_revised_product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1600" y="1412776"/>
            <a:ext cx="6840760"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32726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026" name="Picture 2" descr="C:\Users\user\Downloads\Desktop\desktop doc\مقالات\Number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332656"/>
            <a:ext cx="8147248" cy="383268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51520" y="4293096"/>
            <a:ext cx="4572000" cy="2308324"/>
          </a:xfrm>
          <a:prstGeom prst="rect">
            <a:avLst/>
          </a:prstGeom>
        </p:spPr>
        <p:txBody>
          <a:bodyPr>
            <a:spAutoFit/>
          </a:bodyPr>
          <a:lstStyle/>
          <a:p>
            <a:pPr>
              <a:buFont typeface="Wingdings" panose="05000000000000000000" pitchFamily="2" charset="2"/>
              <a:buChar char="Ø"/>
            </a:pPr>
            <a:r>
              <a:rPr lang="en-US" dirty="0">
                <a:solidFill>
                  <a:srgbClr val="FF0000"/>
                </a:solidFill>
              </a:rPr>
              <a:t>1. What is the baseline of the FHT?</a:t>
            </a:r>
          </a:p>
          <a:p>
            <a:endParaRPr lang="en-US" dirty="0">
              <a:solidFill>
                <a:srgbClr val="FF0000"/>
              </a:solidFill>
            </a:endParaRPr>
          </a:p>
          <a:p>
            <a:r>
              <a:rPr lang="en-US" dirty="0"/>
              <a:t>140</a:t>
            </a:r>
          </a:p>
          <a:p>
            <a:endParaRPr lang="en-US" dirty="0"/>
          </a:p>
          <a:p>
            <a:pPr>
              <a:buFont typeface="Wingdings" panose="05000000000000000000" pitchFamily="2" charset="2"/>
              <a:buChar char="Ø"/>
            </a:pPr>
            <a:r>
              <a:rPr lang="en-US" dirty="0">
                <a:solidFill>
                  <a:srgbClr val="FF0000"/>
                </a:solidFill>
              </a:rPr>
              <a:t>2. Describe the variability.</a:t>
            </a:r>
          </a:p>
          <a:p>
            <a:endParaRPr lang="en-US" dirty="0"/>
          </a:p>
          <a:p>
            <a:r>
              <a:rPr lang="en-US" dirty="0"/>
              <a:t>Minimal.</a:t>
            </a:r>
          </a:p>
          <a:p>
            <a:endParaRPr lang="en-US" dirty="0"/>
          </a:p>
        </p:txBody>
      </p:sp>
    </p:spTree>
    <p:extLst>
      <p:ext uri="{BB962C8B-B14F-4D97-AF65-F5344CB8AC3E}">
        <p14:creationId xmlns:p14="http://schemas.microsoft.com/office/powerpoint/2010/main" val="66837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fade">
                                      <p:cBhvr>
                                        <p:cTn id="28" dur="1000"/>
                                        <p:tgtEl>
                                          <p:spTgt spid="5">
                                            <p:txEl>
                                              <p:pRg st="4" end="4"/>
                                            </p:txEl>
                                          </p:spTgt>
                                        </p:tgtEl>
                                      </p:cBhvr>
                                    </p:animEffect>
                                    <p:anim calcmode="lin" valueType="num">
                                      <p:cBhvr>
                                        <p:cTn id="29"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Effect transition="in" filter="fade">
                                      <p:cBhvr>
                                        <p:cTn id="35" dur="1000"/>
                                        <p:tgtEl>
                                          <p:spTgt spid="5">
                                            <p:txEl>
                                              <p:pRg st="6" end="6"/>
                                            </p:txEl>
                                          </p:spTgt>
                                        </p:tgtEl>
                                      </p:cBhvr>
                                    </p:animEffect>
                                    <p:anim calcmode="lin" valueType="num">
                                      <p:cBhvr>
                                        <p:cTn id="36"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323528" y="4149080"/>
            <a:ext cx="8363272" cy="2880320"/>
          </a:xfrm>
        </p:spPr>
        <p:txBody>
          <a:bodyPr>
            <a:normAutofit/>
          </a:bodyPr>
          <a:lstStyle/>
          <a:p>
            <a:pPr>
              <a:buFont typeface="Wingdings" panose="05000000000000000000" pitchFamily="2" charset="2"/>
              <a:buChar char="Ø"/>
            </a:pPr>
            <a:r>
              <a:rPr lang="en-US" dirty="0">
                <a:solidFill>
                  <a:srgbClr val="FF0000"/>
                </a:solidFill>
              </a:rPr>
              <a:t>3. Are there accelerations present?</a:t>
            </a:r>
          </a:p>
          <a:p>
            <a:r>
              <a:rPr lang="en-US" dirty="0"/>
              <a:t>No.</a:t>
            </a:r>
          </a:p>
          <a:p>
            <a:pPr>
              <a:buFont typeface="Wingdings" panose="05000000000000000000" pitchFamily="2" charset="2"/>
              <a:buChar char="Ø"/>
            </a:pPr>
            <a:r>
              <a:rPr lang="en-US" dirty="0">
                <a:solidFill>
                  <a:srgbClr val="FF0000"/>
                </a:solidFill>
              </a:rPr>
              <a:t>4. Are there decelerations present?</a:t>
            </a:r>
          </a:p>
          <a:p>
            <a:r>
              <a:rPr lang="en-US" dirty="0"/>
              <a:t>None(maybe late)</a:t>
            </a:r>
          </a:p>
          <a:p>
            <a:endParaRPr lang="en-US" dirty="0"/>
          </a:p>
        </p:txBody>
      </p:sp>
      <p:pic>
        <p:nvPicPr>
          <p:cNvPr id="4" name="Picture 3"/>
          <p:cNvPicPr>
            <a:picLocks noChangeAspect="1"/>
          </p:cNvPicPr>
          <p:nvPr/>
        </p:nvPicPr>
        <p:blipFill>
          <a:blip r:embed="rId2"/>
          <a:stretch>
            <a:fillRect/>
          </a:stretch>
        </p:blipFill>
        <p:spPr>
          <a:xfrm>
            <a:off x="423521" y="116632"/>
            <a:ext cx="8151058" cy="3828620"/>
          </a:xfrm>
          <a:prstGeom prst="rect">
            <a:avLst/>
          </a:prstGeom>
        </p:spPr>
      </p:pic>
    </p:spTree>
    <p:extLst>
      <p:ext uri="{BB962C8B-B14F-4D97-AF65-F5344CB8AC3E}">
        <p14:creationId xmlns:p14="http://schemas.microsoft.com/office/powerpoint/2010/main" val="247740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611560" y="4103258"/>
            <a:ext cx="8075240" cy="2494094"/>
          </a:xfrm>
        </p:spPr>
        <p:txBody>
          <a:bodyPr>
            <a:normAutofit fontScale="47500" lnSpcReduction="20000"/>
          </a:bodyPr>
          <a:lstStyle/>
          <a:p>
            <a:pPr algn="l" rtl="0">
              <a:buFont typeface="Wingdings" panose="05000000000000000000" pitchFamily="2" charset="2"/>
              <a:buChar char="Ø"/>
            </a:pPr>
            <a:r>
              <a:rPr lang="en-US" sz="5600" dirty="0">
                <a:solidFill>
                  <a:srgbClr val="FF0000"/>
                </a:solidFill>
              </a:rPr>
              <a:t>5. Are contractions present?</a:t>
            </a:r>
          </a:p>
          <a:p>
            <a:pPr algn="l" rtl="0"/>
            <a:r>
              <a:rPr lang="en-US" sz="5600" dirty="0" err="1">
                <a:effectLst/>
              </a:rPr>
              <a:t>Hyperstimulation</a:t>
            </a:r>
            <a:endParaRPr lang="en-US" sz="5600" dirty="0"/>
          </a:p>
          <a:p>
            <a:pPr marL="0" indent="0" algn="l" rtl="0">
              <a:buNone/>
            </a:pPr>
            <a:endParaRPr lang="en-US" sz="5600" dirty="0">
              <a:effectLst/>
            </a:endParaRPr>
          </a:p>
          <a:p>
            <a:pPr algn="l" rtl="0">
              <a:buFont typeface="Wingdings" panose="05000000000000000000" pitchFamily="2" charset="2"/>
              <a:buChar char="Ø"/>
            </a:pPr>
            <a:r>
              <a:rPr lang="en-US" sz="5600" dirty="0">
                <a:solidFill>
                  <a:srgbClr val="FF0000"/>
                </a:solidFill>
              </a:rPr>
              <a:t>6. Is this FHT reassuring?</a:t>
            </a:r>
          </a:p>
          <a:p>
            <a:pPr algn="l" rtl="0"/>
            <a:r>
              <a:rPr lang="en-US" sz="5600" dirty="0">
                <a:effectLst/>
              </a:rPr>
              <a:t>This tracing is </a:t>
            </a:r>
            <a:r>
              <a:rPr lang="en-US" sz="5600" dirty="0" err="1">
                <a:effectLst/>
              </a:rPr>
              <a:t>nonreassuring</a:t>
            </a:r>
            <a:r>
              <a:rPr lang="en-US" sz="5600" dirty="0">
                <a:effectLst/>
              </a:rPr>
              <a:t> and requires intervention</a:t>
            </a:r>
            <a:br>
              <a:rPr lang="en-US" b="1" dirty="0">
                <a:hlinkClick r:id="rId2"/>
              </a:rPr>
            </a:br>
            <a:endParaRPr lang="fa-IR" dirty="0"/>
          </a:p>
        </p:txBody>
      </p:sp>
      <p:pic>
        <p:nvPicPr>
          <p:cNvPr id="4" name="Picture 3"/>
          <p:cNvPicPr>
            <a:picLocks noChangeAspect="1"/>
          </p:cNvPicPr>
          <p:nvPr/>
        </p:nvPicPr>
        <p:blipFill>
          <a:blip r:embed="rId3"/>
          <a:stretch>
            <a:fillRect/>
          </a:stretch>
        </p:blipFill>
        <p:spPr>
          <a:xfrm>
            <a:off x="493422" y="220977"/>
            <a:ext cx="8157155" cy="3828620"/>
          </a:xfrm>
          <a:prstGeom prst="rect">
            <a:avLst/>
          </a:prstGeom>
        </p:spPr>
      </p:pic>
    </p:spTree>
    <p:extLst>
      <p:ext uri="{BB962C8B-B14F-4D97-AF65-F5344CB8AC3E}">
        <p14:creationId xmlns:p14="http://schemas.microsoft.com/office/powerpoint/2010/main" val="26759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026" name="Picture 2" descr="C:\Users\user\Downloads\Desktop\desktop doc\مقالات\Number1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1600" y="116632"/>
            <a:ext cx="6840760" cy="503163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43609" y="5306270"/>
            <a:ext cx="5814392" cy="1477328"/>
          </a:xfrm>
          <a:prstGeom prst="rect">
            <a:avLst/>
          </a:prstGeom>
        </p:spPr>
        <p:txBody>
          <a:bodyPr wrap="square">
            <a:spAutoFit/>
          </a:bodyPr>
          <a:lstStyle/>
          <a:p>
            <a:pPr>
              <a:buFont typeface="Wingdings" panose="05000000000000000000" pitchFamily="2" charset="2"/>
              <a:buChar char="Ø"/>
            </a:pPr>
            <a:r>
              <a:rPr lang="en-US" sz="2400" b="1" dirty="0">
                <a:solidFill>
                  <a:srgbClr val="0070C0"/>
                </a:solidFill>
              </a:rPr>
              <a:t>1. What is the baseline of the FHT?</a:t>
            </a:r>
          </a:p>
          <a:p>
            <a:endParaRPr lang="en-US" sz="2400" b="1" dirty="0"/>
          </a:p>
          <a:p>
            <a:r>
              <a:rPr lang="en-US" sz="2400" b="1" dirty="0">
                <a:solidFill>
                  <a:srgbClr val="FF0000"/>
                </a:solidFill>
              </a:rPr>
              <a:t>145</a:t>
            </a:r>
          </a:p>
          <a:p>
            <a:endParaRPr lang="en-US" dirty="0"/>
          </a:p>
        </p:txBody>
      </p:sp>
    </p:spTree>
    <p:extLst>
      <p:ext uri="{BB962C8B-B14F-4D97-AF65-F5344CB8AC3E}">
        <p14:creationId xmlns:p14="http://schemas.microsoft.com/office/powerpoint/2010/main" val="2708791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i="1" dirty="0">
                <a:solidFill>
                  <a:srgbClr val="FF0000"/>
                </a:solidFill>
              </a:rPr>
              <a:t>Baseline fetal heart rate</a:t>
            </a:r>
            <a:br>
              <a:rPr lang="en-US" b="1" dirty="0">
                <a:solidFill>
                  <a:srgbClr val="FF0000"/>
                </a:solidFill>
              </a:rPr>
            </a:br>
            <a:endParaRPr lang="en-US" dirty="0"/>
          </a:p>
        </p:txBody>
      </p:sp>
      <p:sp>
        <p:nvSpPr>
          <p:cNvPr id="3" name="Content Placeholder 2"/>
          <p:cNvSpPr>
            <a:spLocks noGrp="1"/>
          </p:cNvSpPr>
          <p:nvPr>
            <p:ph idx="1"/>
          </p:nvPr>
        </p:nvSpPr>
        <p:spPr>
          <a:xfrm>
            <a:off x="323528" y="1124744"/>
            <a:ext cx="8363272" cy="5001419"/>
          </a:xfrm>
        </p:spPr>
        <p:txBody>
          <a:bodyPr>
            <a:normAutofit fontScale="92500"/>
          </a:bodyPr>
          <a:lstStyle/>
          <a:p>
            <a:r>
              <a:rPr lang="en-US" dirty="0"/>
              <a:t>A baseline heart rate is assessed by listening and counting between uterine contractions  The greatest accuracy results when the </a:t>
            </a:r>
            <a:r>
              <a:rPr lang="en-US" b="1" i="1" dirty="0">
                <a:solidFill>
                  <a:srgbClr val="0070C0"/>
                </a:solidFill>
              </a:rPr>
              <a:t>FHR is counted for 60 seconds.</a:t>
            </a:r>
          </a:p>
          <a:p>
            <a:r>
              <a:rPr lang="en-US" dirty="0"/>
              <a:t>counting after contractions</a:t>
            </a:r>
          </a:p>
          <a:p>
            <a:r>
              <a:rPr lang="en-US" dirty="0"/>
              <a:t>The normal fetal heart rate is 110 to 160 bpm. </a:t>
            </a:r>
            <a:r>
              <a:rPr lang="en-US" b="1" i="1" dirty="0">
                <a:solidFill>
                  <a:srgbClr val="0070C0"/>
                </a:solidFill>
              </a:rPr>
              <a:t>Tachycardia</a:t>
            </a:r>
            <a:r>
              <a:rPr lang="en-US" dirty="0"/>
              <a:t> (defined as a fetal heart rate above 160 bpm for &gt; 10 minutes) </a:t>
            </a:r>
          </a:p>
          <a:p>
            <a:r>
              <a:rPr lang="en-US" b="1" i="1" dirty="0">
                <a:solidFill>
                  <a:srgbClr val="0070C0"/>
                </a:solidFill>
              </a:rPr>
              <a:t>bradycardia </a:t>
            </a:r>
            <a:r>
              <a:rPr lang="en-US" dirty="0"/>
              <a:t>(defined as a fetal heart rate below 110 bpm for&gt; 10 minutes) can be identified</a:t>
            </a:r>
          </a:p>
        </p:txBody>
      </p:sp>
    </p:spTree>
    <p:extLst>
      <p:ext uri="{BB962C8B-B14F-4D97-AF65-F5344CB8AC3E}">
        <p14:creationId xmlns:p14="http://schemas.microsoft.com/office/powerpoint/2010/main" val="313250490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23528" y="4365104"/>
            <a:ext cx="8363272" cy="1761059"/>
          </a:xfrm>
        </p:spPr>
        <p:txBody>
          <a:bodyPr>
            <a:normAutofit fontScale="85000" lnSpcReduction="20000"/>
          </a:bodyPr>
          <a:lstStyle/>
          <a:p>
            <a:pPr>
              <a:buFont typeface="Wingdings" panose="05000000000000000000" pitchFamily="2" charset="2"/>
              <a:buChar char="Ø"/>
            </a:pPr>
            <a:r>
              <a:rPr lang="en-US" dirty="0">
                <a:solidFill>
                  <a:srgbClr val="0070C0"/>
                </a:solidFill>
              </a:rPr>
              <a:t>2. Describe the variability</a:t>
            </a:r>
          </a:p>
          <a:p>
            <a:r>
              <a:rPr lang="en-US" dirty="0">
                <a:solidFill>
                  <a:srgbClr val="FF0000"/>
                </a:solidFill>
              </a:rPr>
              <a:t>Absent</a:t>
            </a:r>
          </a:p>
          <a:p>
            <a:pPr>
              <a:buFont typeface="Wingdings" panose="05000000000000000000" pitchFamily="2" charset="2"/>
              <a:buChar char="Ø"/>
            </a:pPr>
            <a:r>
              <a:rPr lang="en-US" dirty="0">
                <a:solidFill>
                  <a:srgbClr val="0070C0"/>
                </a:solidFill>
              </a:rPr>
              <a:t>3. Are there accelerations present?</a:t>
            </a:r>
          </a:p>
          <a:p>
            <a:r>
              <a:rPr lang="en-US" dirty="0">
                <a:solidFill>
                  <a:srgbClr val="FF0000"/>
                </a:solidFill>
              </a:rPr>
              <a:t>No</a:t>
            </a:r>
          </a:p>
          <a:p>
            <a:pPr marL="0" indent="0">
              <a:buNone/>
            </a:pPr>
            <a:endParaRPr lang="en-US" dirty="0"/>
          </a:p>
        </p:txBody>
      </p:sp>
      <p:pic>
        <p:nvPicPr>
          <p:cNvPr id="4" name="Picture 3"/>
          <p:cNvPicPr>
            <a:picLocks noChangeAspect="1"/>
          </p:cNvPicPr>
          <p:nvPr/>
        </p:nvPicPr>
        <p:blipFill>
          <a:blip r:embed="rId2"/>
          <a:stretch>
            <a:fillRect/>
          </a:stretch>
        </p:blipFill>
        <p:spPr>
          <a:xfrm>
            <a:off x="539552" y="188639"/>
            <a:ext cx="8147248" cy="3672409"/>
          </a:xfrm>
          <a:prstGeom prst="rect">
            <a:avLst/>
          </a:prstGeom>
        </p:spPr>
      </p:pic>
    </p:spTree>
    <p:extLst>
      <p:ext uri="{BB962C8B-B14F-4D97-AF65-F5344CB8AC3E}">
        <p14:creationId xmlns:p14="http://schemas.microsoft.com/office/powerpoint/2010/main" val="301360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4348816"/>
            <a:ext cx="8229600" cy="1777347"/>
          </a:xfrm>
        </p:spPr>
        <p:txBody>
          <a:bodyPr>
            <a:normAutofit fontScale="85000" lnSpcReduction="20000"/>
          </a:bodyPr>
          <a:lstStyle/>
          <a:p>
            <a:pPr>
              <a:buFont typeface="Wingdings" panose="05000000000000000000" pitchFamily="2" charset="2"/>
              <a:buChar char="Ø"/>
            </a:pPr>
            <a:r>
              <a:rPr lang="en-US" dirty="0">
                <a:solidFill>
                  <a:srgbClr val="0070C0"/>
                </a:solidFill>
              </a:rPr>
              <a:t>4. Are there decelerations present?</a:t>
            </a:r>
          </a:p>
          <a:p>
            <a:r>
              <a:rPr lang="en-US" dirty="0">
                <a:solidFill>
                  <a:srgbClr val="FF0000"/>
                </a:solidFill>
              </a:rPr>
              <a:t>None</a:t>
            </a:r>
            <a:endParaRPr lang="en-US" dirty="0"/>
          </a:p>
          <a:p>
            <a:pPr>
              <a:buFont typeface="Wingdings" panose="05000000000000000000" pitchFamily="2" charset="2"/>
              <a:buChar char="Ø"/>
            </a:pPr>
            <a:r>
              <a:rPr lang="en-US" dirty="0">
                <a:solidFill>
                  <a:srgbClr val="0070C0"/>
                </a:solidFill>
              </a:rPr>
              <a:t>5. Are contractions present?</a:t>
            </a:r>
          </a:p>
          <a:p>
            <a:r>
              <a:rPr lang="en-US" dirty="0">
                <a:solidFill>
                  <a:srgbClr val="FF0000"/>
                </a:solidFill>
              </a:rPr>
              <a:t>None</a:t>
            </a:r>
            <a:endParaRPr lang="en-US" dirty="0"/>
          </a:p>
        </p:txBody>
      </p:sp>
      <p:pic>
        <p:nvPicPr>
          <p:cNvPr id="4" name="Picture 3"/>
          <p:cNvPicPr>
            <a:picLocks noChangeAspect="1"/>
          </p:cNvPicPr>
          <p:nvPr/>
        </p:nvPicPr>
        <p:blipFill>
          <a:blip r:embed="rId2"/>
          <a:stretch>
            <a:fillRect/>
          </a:stretch>
        </p:blipFill>
        <p:spPr>
          <a:xfrm>
            <a:off x="323528" y="476672"/>
            <a:ext cx="8144962" cy="3670110"/>
          </a:xfrm>
          <a:prstGeom prst="rect">
            <a:avLst/>
          </a:prstGeom>
        </p:spPr>
      </p:pic>
    </p:spTree>
    <p:extLst>
      <p:ext uri="{BB962C8B-B14F-4D97-AF65-F5344CB8AC3E}">
        <p14:creationId xmlns:p14="http://schemas.microsoft.com/office/powerpoint/2010/main" val="345332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457200" y="3858750"/>
            <a:ext cx="8229600" cy="2738602"/>
          </a:xfrm>
        </p:spPr>
        <p:txBody>
          <a:bodyPr>
            <a:normAutofit/>
          </a:bodyPr>
          <a:lstStyle/>
          <a:p>
            <a:pPr algn="l" rtl="0">
              <a:buFont typeface="Wingdings" panose="05000000000000000000" pitchFamily="2" charset="2"/>
              <a:buChar char="Ø"/>
            </a:pPr>
            <a:endParaRPr lang="en-US" dirty="0">
              <a:solidFill>
                <a:srgbClr val="FF0000"/>
              </a:solidFill>
              <a:effectLst/>
            </a:endParaRPr>
          </a:p>
          <a:p>
            <a:pPr algn="l" rtl="0">
              <a:buFont typeface="Wingdings" panose="05000000000000000000" pitchFamily="2" charset="2"/>
              <a:buChar char="Ø"/>
            </a:pPr>
            <a:r>
              <a:rPr lang="en-US" dirty="0">
                <a:solidFill>
                  <a:srgbClr val="0070C0"/>
                </a:solidFill>
              </a:rPr>
              <a:t>6. Is this FHT reassuring?</a:t>
            </a:r>
          </a:p>
          <a:p>
            <a:pPr algn="l" rtl="0"/>
            <a:r>
              <a:rPr lang="en-US" dirty="0">
                <a:solidFill>
                  <a:srgbClr val="FF0000"/>
                </a:solidFill>
                <a:effectLst/>
              </a:rPr>
              <a:t>This tracing is </a:t>
            </a:r>
            <a:r>
              <a:rPr lang="en-US" dirty="0" err="1">
                <a:solidFill>
                  <a:srgbClr val="FF0000"/>
                </a:solidFill>
                <a:effectLst/>
              </a:rPr>
              <a:t>nonreassuring</a:t>
            </a:r>
            <a:r>
              <a:rPr lang="en-US" dirty="0">
                <a:solidFill>
                  <a:srgbClr val="FF0000"/>
                </a:solidFill>
                <a:effectLst/>
              </a:rPr>
              <a:t> and requires intervention</a:t>
            </a:r>
            <a:endParaRPr lang="fa-IR" dirty="0">
              <a:solidFill>
                <a:srgbClr val="FF0000"/>
              </a:solidFill>
            </a:endParaRPr>
          </a:p>
        </p:txBody>
      </p:sp>
      <p:pic>
        <p:nvPicPr>
          <p:cNvPr id="4" name="Picture 3"/>
          <p:cNvPicPr>
            <a:picLocks noChangeAspect="1"/>
          </p:cNvPicPr>
          <p:nvPr/>
        </p:nvPicPr>
        <p:blipFill>
          <a:blip r:embed="rId2"/>
          <a:stretch>
            <a:fillRect/>
          </a:stretch>
        </p:blipFill>
        <p:spPr>
          <a:xfrm>
            <a:off x="251520" y="404664"/>
            <a:ext cx="8144962" cy="3670110"/>
          </a:xfrm>
          <a:prstGeom prst="rect">
            <a:avLst/>
          </a:prstGeom>
        </p:spPr>
      </p:pic>
    </p:spTree>
    <p:extLst>
      <p:ext uri="{BB962C8B-B14F-4D97-AF65-F5344CB8AC3E}">
        <p14:creationId xmlns:p14="http://schemas.microsoft.com/office/powerpoint/2010/main" val="117383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2050" name="Picture 2" descr="C:\Users\user\Downloads\Desktop\desktop doc\مقالات\Number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9036496" cy="633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262210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Content Placeholder 2"/>
          <p:cNvSpPr>
            <a:spLocks noGrp="1"/>
          </p:cNvSpPr>
          <p:nvPr>
            <p:ph idx="1"/>
          </p:nvPr>
        </p:nvSpPr>
        <p:spPr>
          <a:xfrm>
            <a:off x="457200" y="0"/>
            <a:ext cx="8229600" cy="6858000"/>
          </a:xfrm>
        </p:spPr>
        <p:txBody>
          <a:bodyPr>
            <a:normAutofit fontScale="32500" lnSpcReduction="20000"/>
          </a:bodyPr>
          <a:lstStyle/>
          <a:p>
            <a:pPr marL="0" indent="0" algn="l" rtl="0">
              <a:buNone/>
            </a:pPr>
            <a:endParaRPr lang="en-US" sz="4300" dirty="0"/>
          </a:p>
          <a:p>
            <a:pPr algn="l" rtl="0"/>
            <a:r>
              <a:rPr lang="en-US" sz="4300" dirty="0">
                <a:solidFill>
                  <a:srgbClr val="FF0000"/>
                </a:solidFill>
              </a:rPr>
              <a:t>1. What is the baseline of the FHT?</a:t>
            </a:r>
          </a:p>
          <a:p>
            <a:pPr algn="l" rtl="0"/>
            <a:r>
              <a:rPr lang="en-US" sz="4300" dirty="0"/>
              <a:t>120</a:t>
            </a:r>
          </a:p>
          <a:p>
            <a:pPr algn="l" rtl="0"/>
            <a:r>
              <a:rPr lang="en-US" sz="4300" dirty="0"/>
              <a:t>125</a:t>
            </a:r>
          </a:p>
          <a:p>
            <a:pPr algn="l" rtl="0"/>
            <a:r>
              <a:rPr lang="en-US" sz="4300" dirty="0"/>
              <a:t>130</a:t>
            </a:r>
          </a:p>
          <a:p>
            <a:pPr algn="l" rtl="0"/>
            <a:r>
              <a:rPr lang="en-US" sz="4300" dirty="0"/>
              <a:t>135</a:t>
            </a:r>
          </a:p>
          <a:p>
            <a:pPr algn="l" rtl="0"/>
            <a:r>
              <a:rPr lang="en-US" sz="4300" dirty="0"/>
              <a:t>140</a:t>
            </a:r>
          </a:p>
          <a:p>
            <a:pPr algn="l" rtl="0"/>
            <a:r>
              <a:rPr lang="en-US" sz="4300" dirty="0">
                <a:solidFill>
                  <a:srgbClr val="FF0000"/>
                </a:solidFill>
              </a:rPr>
              <a:t>2. Describe the variability?</a:t>
            </a:r>
          </a:p>
          <a:p>
            <a:pPr algn="l" rtl="0"/>
            <a:r>
              <a:rPr lang="en-US" sz="4300" dirty="0"/>
              <a:t>Absent.</a:t>
            </a:r>
          </a:p>
          <a:p>
            <a:pPr algn="l" rtl="0"/>
            <a:r>
              <a:rPr lang="en-US" sz="4300" dirty="0"/>
              <a:t>Minimal.</a:t>
            </a:r>
          </a:p>
          <a:p>
            <a:pPr algn="l" rtl="0"/>
            <a:r>
              <a:rPr lang="en-US" sz="4300" dirty="0"/>
              <a:t>Moderate.</a:t>
            </a:r>
          </a:p>
          <a:p>
            <a:pPr algn="l" rtl="0"/>
            <a:r>
              <a:rPr lang="en-US" sz="4300" dirty="0"/>
              <a:t>Marked.</a:t>
            </a:r>
          </a:p>
          <a:p>
            <a:pPr algn="l" rtl="0"/>
            <a:r>
              <a:rPr lang="en-US" sz="4300" dirty="0">
                <a:solidFill>
                  <a:srgbClr val="FF0000"/>
                </a:solidFill>
              </a:rPr>
              <a:t>3. Are there accelerations present?</a:t>
            </a:r>
          </a:p>
          <a:p>
            <a:pPr algn="l" rtl="0"/>
            <a:r>
              <a:rPr lang="en-US" sz="4300" dirty="0"/>
              <a:t>No.</a:t>
            </a:r>
          </a:p>
          <a:p>
            <a:pPr algn="l" rtl="0"/>
            <a:r>
              <a:rPr lang="en-US" sz="4300" dirty="0"/>
              <a:t>Yes.</a:t>
            </a:r>
          </a:p>
          <a:p>
            <a:pPr algn="l" rtl="0"/>
            <a:r>
              <a:rPr lang="en-US" sz="4300" dirty="0"/>
              <a:t>Yes, and the strip is reactive.</a:t>
            </a:r>
          </a:p>
          <a:p>
            <a:pPr algn="l" rtl="0"/>
            <a:r>
              <a:rPr lang="en-US" sz="4300" dirty="0">
                <a:solidFill>
                  <a:srgbClr val="FF0000"/>
                </a:solidFill>
              </a:rPr>
              <a:t>4. Are there decelerations present?</a:t>
            </a:r>
          </a:p>
          <a:p>
            <a:pPr algn="l" rtl="0"/>
            <a:r>
              <a:rPr lang="en-US" sz="4300" dirty="0"/>
              <a:t>None.</a:t>
            </a:r>
          </a:p>
          <a:p>
            <a:pPr algn="l" rtl="0"/>
            <a:r>
              <a:rPr lang="en-US" sz="4300" dirty="0"/>
              <a:t>Variable.</a:t>
            </a:r>
          </a:p>
          <a:p>
            <a:pPr algn="l" rtl="0"/>
            <a:r>
              <a:rPr lang="en-US" sz="4300" dirty="0"/>
              <a:t>Early.</a:t>
            </a:r>
          </a:p>
          <a:p>
            <a:pPr algn="l" rtl="0"/>
            <a:r>
              <a:rPr lang="en-US" sz="4300" dirty="0"/>
              <a:t>Late.</a:t>
            </a:r>
          </a:p>
          <a:p>
            <a:pPr algn="l" rtl="0"/>
            <a:r>
              <a:rPr lang="en-US" sz="4300" dirty="0"/>
              <a:t>Prolonged.</a:t>
            </a:r>
          </a:p>
          <a:p>
            <a:pPr algn="l" rtl="0"/>
            <a:r>
              <a:rPr lang="en-US" sz="4300" dirty="0">
                <a:solidFill>
                  <a:srgbClr val="FF0000"/>
                </a:solidFill>
              </a:rPr>
              <a:t>5. Are contractions present?</a:t>
            </a:r>
          </a:p>
          <a:p>
            <a:pPr algn="l" rtl="0"/>
            <a:r>
              <a:rPr lang="en-US" sz="4300" dirty="0"/>
              <a:t>None.</a:t>
            </a:r>
          </a:p>
          <a:p>
            <a:pPr algn="l" rtl="0"/>
            <a:r>
              <a:rPr lang="en-US" sz="4300" dirty="0" err="1"/>
              <a:t>Occassional</a:t>
            </a:r>
            <a:r>
              <a:rPr lang="en-US" sz="4300" dirty="0"/>
              <a:t>.</a:t>
            </a:r>
          </a:p>
          <a:p>
            <a:pPr algn="l" rtl="0"/>
            <a:r>
              <a:rPr lang="en-US" sz="4300" dirty="0"/>
              <a:t>Regular.</a:t>
            </a:r>
          </a:p>
          <a:p>
            <a:pPr algn="l" rtl="0"/>
            <a:r>
              <a:rPr lang="en-US" sz="4300" dirty="0" err="1"/>
              <a:t>Hyperstimulation</a:t>
            </a:r>
            <a:r>
              <a:rPr lang="en-US" sz="4300" dirty="0"/>
              <a:t>.</a:t>
            </a:r>
          </a:p>
          <a:p>
            <a:pPr algn="l" rtl="0"/>
            <a:r>
              <a:rPr lang="en-US" sz="4300" dirty="0">
                <a:solidFill>
                  <a:srgbClr val="FF0000"/>
                </a:solidFill>
              </a:rPr>
              <a:t>6. Is this FHT reassuring?</a:t>
            </a:r>
          </a:p>
          <a:p>
            <a:pPr algn="l" rtl="0"/>
            <a:r>
              <a:rPr lang="en-US" sz="4300" dirty="0"/>
              <a:t>Yes. It is reassuring and reactive.</a:t>
            </a:r>
          </a:p>
          <a:p>
            <a:pPr algn="l" rtl="0"/>
            <a:r>
              <a:rPr lang="en-US" sz="4300" dirty="0"/>
              <a:t>It is overall </a:t>
            </a:r>
            <a:r>
              <a:rPr lang="en-US" sz="4300" dirty="0" err="1"/>
              <a:t>reasurring</a:t>
            </a:r>
            <a:r>
              <a:rPr lang="en-US" sz="4300" dirty="0"/>
              <a:t>, but not reactive.</a:t>
            </a:r>
          </a:p>
          <a:p>
            <a:pPr algn="l" rtl="0"/>
            <a:r>
              <a:rPr lang="en-US" sz="4300" dirty="0"/>
              <a:t>This tracing is </a:t>
            </a:r>
            <a:r>
              <a:rPr lang="en-US" sz="4300" dirty="0" err="1"/>
              <a:t>nonreassuring</a:t>
            </a:r>
            <a:r>
              <a:rPr lang="en-US" sz="4300" dirty="0"/>
              <a:t> and requires intervention.</a:t>
            </a:r>
          </a:p>
          <a:p>
            <a:pPr marL="0" indent="0" algn="l" rtl="0">
              <a:buNone/>
            </a:pPr>
            <a:endParaRPr lang="en-US" dirty="0"/>
          </a:p>
          <a:p>
            <a:endParaRPr lang="fa-IR" dirty="0"/>
          </a:p>
        </p:txBody>
      </p:sp>
    </p:spTree>
    <p:extLst>
      <p:ext uri="{BB962C8B-B14F-4D97-AF65-F5344CB8AC3E}">
        <p14:creationId xmlns:p14="http://schemas.microsoft.com/office/powerpoint/2010/main" val="285462589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457200" y="260648"/>
            <a:ext cx="8229600" cy="6408712"/>
          </a:xfrm>
        </p:spPr>
        <p:txBody>
          <a:bodyPr>
            <a:normAutofit fontScale="25000" lnSpcReduction="20000"/>
          </a:bodyPr>
          <a:lstStyle/>
          <a:p>
            <a:pPr marL="0" indent="0" algn="l" rtl="0">
              <a:buNone/>
            </a:pPr>
            <a:r>
              <a:rPr lang="en-US" sz="4800" dirty="0"/>
              <a:t>1. What is the baseline of the </a:t>
            </a:r>
            <a:r>
              <a:rPr lang="en-US" sz="4800" dirty="0" err="1"/>
              <a:t>FHT?</a:t>
            </a:r>
            <a:r>
              <a:rPr lang="en-US" sz="4800" b="1" dirty="0" err="1"/>
              <a:t>Correct</a:t>
            </a:r>
            <a:r>
              <a:rPr lang="en-US" sz="4800" b="1" dirty="0"/>
              <a:t>.</a:t>
            </a:r>
            <a:r>
              <a:rPr lang="en-US" sz="4800" dirty="0">
                <a:effectLst/>
              </a:rPr>
              <a:t> Remember, the baseline is the average heart rate rounded to the nearest five bpm.</a:t>
            </a:r>
          </a:p>
          <a:p>
            <a:pPr algn="l" rtl="0"/>
            <a:r>
              <a:rPr lang="en-US" sz="4800" dirty="0">
                <a:effectLst/>
              </a:rPr>
              <a:t>120</a:t>
            </a:r>
          </a:p>
          <a:p>
            <a:pPr algn="l" rtl="0"/>
            <a:r>
              <a:rPr lang="en-US" sz="4800" dirty="0">
                <a:effectLst/>
              </a:rPr>
              <a:t>125</a:t>
            </a:r>
          </a:p>
          <a:p>
            <a:pPr algn="l" rtl="0"/>
            <a:r>
              <a:rPr lang="en-US" sz="4800" dirty="0">
                <a:effectLst/>
              </a:rPr>
              <a:t>130</a:t>
            </a:r>
          </a:p>
          <a:p>
            <a:pPr algn="l" rtl="0"/>
            <a:r>
              <a:rPr lang="en-US" sz="4800" dirty="0">
                <a:solidFill>
                  <a:srgbClr val="FF0000"/>
                </a:solidFill>
                <a:effectLst/>
              </a:rPr>
              <a:t>135</a:t>
            </a:r>
          </a:p>
          <a:p>
            <a:pPr algn="l" rtl="0"/>
            <a:r>
              <a:rPr lang="en-US" sz="4800" dirty="0">
                <a:effectLst/>
              </a:rPr>
              <a:t>140</a:t>
            </a:r>
          </a:p>
          <a:p>
            <a:pPr algn="l" rtl="0"/>
            <a:r>
              <a:rPr lang="en-US" sz="4800" dirty="0"/>
              <a:t>2. Describe the </a:t>
            </a:r>
            <a:r>
              <a:rPr lang="en-US" sz="4800" dirty="0" err="1"/>
              <a:t>variability.</a:t>
            </a:r>
            <a:r>
              <a:rPr lang="en-US" sz="4800" b="1" dirty="0" err="1"/>
              <a:t>Correct</a:t>
            </a:r>
            <a:r>
              <a:rPr lang="en-US" sz="4800" b="1" dirty="0"/>
              <a:t>.</a:t>
            </a:r>
            <a:r>
              <a:rPr lang="en-US" sz="4800" dirty="0">
                <a:effectLst/>
              </a:rPr>
              <a:t> Historically, this has been called average variability and it is considered normal in a term fetus.</a:t>
            </a:r>
          </a:p>
          <a:p>
            <a:pPr algn="l" rtl="0"/>
            <a:r>
              <a:rPr lang="en-US" sz="4800" dirty="0">
                <a:effectLst/>
              </a:rPr>
              <a:t>Absent.</a:t>
            </a:r>
          </a:p>
          <a:p>
            <a:pPr algn="l" rtl="0"/>
            <a:r>
              <a:rPr lang="en-US" sz="4800" dirty="0">
                <a:effectLst/>
              </a:rPr>
              <a:t>Minimal.</a:t>
            </a:r>
          </a:p>
          <a:p>
            <a:pPr algn="l" rtl="0"/>
            <a:r>
              <a:rPr lang="en-US" sz="4800" dirty="0">
                <a:solidFill>
                  <a:srgbClr val="FF0000"/>
                </a:solidFill>
                <a:effectLst/>
              </a:rPr>
              <a:t>Moderate</a:t>
            </a:r>
            <a:r>
              <a:rPr lang="en-US" sz="4800" dirty="0">
                <a:effectLst/>
              </a:rPr>
              <a:t>.</a:t>
            </a:r>
          </a:p>
          <a:p>
            <a:pPr algn="l" rtl="0"/>
            <a:r>
              <a:rPr lang="en-US" sz="4800" dirty="0">
                <a:effectLst/>
              </a:rPr>
              <a:t>Marked.</a:t>
            </a:r>
          </a:p>
          <a:p>
            <a:pPr algn="l" rtl="0"/>
            <a:r>
              <a:rPr lang="en-US" sz="4800" dirty="0"/>
              <a:t>3. Are there accelerations </a:t>
            </a:r>
            <a:r>
              <a:rPr lang="en-US" sz="4800" dirty="0" err="1"/>
              <a:t>present?</a:t>
            </a:r>
            <a:r>
              <a:rPr lang="en-US" sz="4800" b="1" dirty="0" err="1"/>
              <a:t>Correct</a:t>
            </a:r>
            <a:r>
              <a:rPr lang="en-US" sz="4800" b="1" dirty="0"/>
              <a:t>.</a:t>
            </a:r>
            <a:r>
              <a:rPr lang="en-US" sz="4800" dirty="0">
                <a:effectLst/>
              </a:rPr>
              <a:t> There are no accelerations present.</a:t>
            </a:r>
          </a:p>
          <a:p>
            <a:pPr algn="l" rtl="0"/>
            <a:r>
              <a:rPr lang="en-US" sz="4800" dirty="0">
                <a:solidFill>
                  <a:srgbClr val="FF0000"/>
                </a:solidFill>
                <a:effectLst/>
              </a:rPr>
              <a:t>No</a:t>
            </a:r>
            <a:r>
              <a:rPr lang="en-US" sz="4800" dirty="0">
                <a:effectLst/>
              </a:rPr>
              <a:t>.</a:t>
            </a:r>
          </a:p>
          <a:p>
            <a:pPr algn="l" rtl="0"/>
            <a:r>
              <a:rPr lang="en-US" sz="4800" dirty="0">
                <a:effectLst/>
              </a:rPr>
              <a:t>Yes.</a:t>
            </a:r>
          </a:p>
          <a:p>
            <a:pPr algn="l" rtl="0"/>
            <a:r>
              <a:rPr lang="en-US" sz="4800" dirty="0">
                <a:effectLst/>
              </a:rPr>
              <a:t>Yes, and the strip is reactive.</a:t>
            </a:r>
          </a:p>
          <a:p>
            <a:pPr algn="l" rtl="0"/>
            <a:r>
              <a:rPr lang="en-US" sz="4800" dirty="0"/>
              <a:t>4. Are there decelerations </a:t>
            </a:r>
            <a:r>
              <a:rPr lang="en-US" sz="4800" dirty="0" err="1"/>
              <a:t>present?</a:t>
            </a:r>
            <a:r>
              <a:rPr lang="en-US" sz="4800" b="1" dirty="0" err="1"/>
              <a:t>Correct</a:t>
            </a:r>
            <a:r>
              <a:rPr lang="en-US" sz="4800" b="1" dirty="0"/>
              <a:t>.</a:t>
            </a:r>
            <a:r>
              <a:rPr lang="en-US" sz="4800" dirty="0">
                <a:effectLst/>
              </a:rPr>
              <a:t> There are repetitive variables present (with each contraction). These should be further described by their depth and duration (e.g., to 70 bpm lasting up to one minute).</a:t>
            </a:r>
          </a:p>
          <a:p>
            <a:pPr algn="l" rtl="0"/>
            <a:r>
              <a:rPr lang="en-US" sz="4800" dirty="0">
                <a:effectLst/>
              </a:rPr>
              <a:t>None.</a:t>
            </a:r>
          </a:p>
          <a:p>
            <a:pPr algn="l" rtl="0"/>
            <a:r>
              <a:rPr lang="en-US" sz="4800" dirty="0">
                <a:solidFill>
                  <a:srgbClr val="FF0000"/>
                </a:solidFill>
                <a:effectLst/>
              </a:rPr>
              <a:t>Variable.</a:t>
            </a:r>
          </a:p>
          <a:p>
            <a:pPr algn="l" rtl="0"/>
            <a:r>
              <a:rPr lang="en-US" sz="4800" dirty="0">
                <a:effectLst/>
              </a:rPr>
              <a:t>Early.</a:t>
            </a:r>
          </a:p>
          <a:p>
            <a:pPr algn="l" rtl="0"/>
            <a:r>
              <a:rPr lang="en-US" sz="4800" dirty="0">
                <a:effectLst/>
              </a:rPr>
              <a:t>Late.</a:t>
            </a:r>
          </a:p>
          <a:p>
            <a:pPr algn="l" rtl="0"/>
            <a:r>
              <a:rPr lang="en-US" sz="4800" dirty="0">
                <a:effectLst/>
              </a:rPr>
              <a:t>Prolonged.</a:t>
            </a:r>
          </a:p>
          <a:p>
            <a:pPr algn="l" rtl="0"/>
            <a:r>
              <a:rPr lang="en-US" sz="4800" dirty="0"/>
              <a:t>5. Are contractions </a:t>
            </a:r>
            <a:r>
              <a:rPr lang="en-US" sz="4800" dirty="0" err="1"/>
              <a:t>present?</a:t>
            </a:r>
            <a:r>
              <a:rPr lang="en-US" sz="4800" b="1" dirty="0" err="1"/>
              <a:t>Correct</a:t>
            </a:r>
            <a:r>
              <a:rPr lang="en-US" sz="4800" b="1" dirty="0"/>
              <a:t>.</a:t>
            </a:r>
            <a:r>
              <a:rPr lang="en-US" sz="4800" dirty="0">
                <a:effectLst/>
              </a:rPr>
              <a:t> Her contractions are every 3-4 minutes.</a:t>
            </a:r>
          </a:p>
          <a:p>
            <a:pPr algn="l" rtl="0"/>
            <a:r>
              <a:rPr lang="en-US" sz="4800" dirty="0">
                <a:effectLst/>
              </a:rPr>
              <a:t>None.</a:t>
            </a:r>
          </a:p>
          <a:p>
            <a:pPr algn="l" rtl="0"/>
            <a:r>
              <a:rPr lang="en-US" sz="4800" dirty="0" err="1">
                <a:effectLst/>
              </a:rPr>
              <a:t>Occassional</a:t>
            </a:r>
            <a:r>
              <a:rPr lang="en-US" sz="4800" dirty="0">
                <a:effectLst/>
              </a:rPr>
              <a:t>.</a:t>
            </a:r>
          </a:p>
          <a:p>
            <a:pPr algn="l" rtl="0"/>
            <a:r>
              <a:rPr lang="en-US" sz="4800" dirty="0">
                <a:solidFill>
                  <a:srgbClr val="FF0000"/>
                </a:solidFill>
                <a:effectLst/>
              </a:rPr>
              <a:t>Regular.</a:t>
            </a:r>
          </a:p>
          <a:p>
            <a:pPr algn="l" rtl="0"/>
            <a:r>
              <a:rPr lang="en-US" sz="4800" dirty="0" err="1">
                <a:effectLst/>
              </a:rPr>
              <a:t>Hyperstimulation</a:t>
            </a:r>
            <a:r>
              <a:rPr lang="en-US" sz="4800" dirty="0">
                <a:effectLst/>
              </a:rPr>
              <a:t>.</a:t>
            </a:r>
          </a:p>
          <a:p>
            <a:pPr algn="l" rtl="0"/>
            <a:r>
              <a:rPr lang="en-US" sz="4800" dirty="0"/>
              <a:t>6. Is this FHT </a:t>
            </a:r>
            <a:r>
              <a:rPr lang="en-US" sz="4800" dirty="0" err="1"/>
              <a:t>reassuring?</a:t>
            </a:r>
            <a:r>
              <a:rPr lang="en-US" sz="4800" b="1" dirty="0" err="1"/>
              <a:t>Correct</a:t>
            </a:r>
            <a:r>
              <a:rPr lang="en-US" sz="4800" b="1" dirty="0"/>
              <a:t>.</a:t>
            </a:r>
            <a:r>
              <a:rPr lang="en-US" sz="4800" dirty="0">
                <a:effectLst/>
              </a:rPr>
              <a:t> This pattern may be tolerated only when delivery is imminent. </a:t>
            </a:r>
            <a:r>
              <a:rPr lang="en-US" sz="4800" dirty="0" err="1">
                <a:effectLst/>
              </a:rPr>
              <a:t>Amnioinfusion</a:t>
            </a:r>
            <a:r>
              <a:rPr lang="en-US" sz="4800" dirty="0">
                <a:effectLst/>
              </a:rPr>
              <a:t> may help correct this pattern earlier in labor.</a:t>
            </a:r>
          </a:p>
          <a:p>
            <a:pPr algn="l" rtl="0"/>
            <a:r>
              <a:rPr lang="en-US" sz="4800" dirty="0">
                <a:effectLst/>
              </a:rPr>
              <a:t>Yes. It is reassuring and reactive.</a:t>
            </a:r>
          </a:p>
          <a:p>
            <a:pPr algn="l" rtl="0"/>
            <a:r>
              <a:rPr lang="en-US" sz="4800" dirty="0">
                <a:effectLst/>
              </a:rPr>
              <a:t>It is overall </a:t>
            </a:r>
            <a:r>
              <a:rPr lang="en-US" sz="4800" dirty="0" err="1">
                <a:effectLst/>
              </a:rPr>
              <a:t>reasurring</a:t>
            </a:r>
            <a:r>
              <a:rPr lang="en-US" sz="4800" dirty="0">
                <a:effectLst/>
              </a:rPr>
              <a:t>, but not reactive.</a:t>
            </a:r>
          </a:p>
          <a:p>
            <a:pPr algn="l" rtl="0"/>
            <a:r>
              <a:rPr lang="en-US" sz="4800" dirty="0">
                <a:solidFill>
                  <a:srgbClr val="FF0000"/>
                </a:solidFill>
                <a:effectLst/>
              </a:rPr>
              <a:t>This tracing is </a:t>
            </a:r>
            <a:r>
              <a:rPr lang="en-US" sz="4800" dirty="0" err="1">
                <a:solidFill>
                  <a:srgbClr val="FF0000"/>
                </a:solidFill>
                <a:effectLst/>
              </a:rPr>
              <a:t>nonreassuring</a:t>
            </a:r>
            <a:r>
              <a:rPr lang="en-US" sz="4800" dirty="0">
                <a:solidFill>
                  <a:srgbClr val="FF0000"/>
                </a:solidFill>
                <a:effectLst/>
              </a:rPr>
              <a:t> and requires intervention.</a:t>
            </a:r>
          </a:p>
          <a:p>
            <a:pPr algn="l" rtl="0"/>
            <a:endParaRPr lang="en-US" dirty="0"/>
          </a:p>
          <a:p>
            <a:pPr algn="l" rtl="0"/>
            <a:br>
              <a:rPr lang="en-US" b="1" dirty="0">
                <a:hlinkClick r:id="rId2"/>
              </a:rPr>
            </a:br>
            <a:endParaRPr lang="fa-IR" dirty="0"/>
          </a:p>
        </p:txBody>
      </p:sp>
    </p:spTree>
    <p:extLst>
      <p:ext uri="{BB962C8B-B14F-4D97-AF65-F5344CB8AC3E}">
        <p14:creationId xmlns:p14="http://schemas.microsoft.com/office/powerpoint/2010/main" val="386365771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is the baseline rate?</a:t>
            </a:r>
            <a:endParaRPr lang="en-US" dirty="0"/>
          </a:p>
        </p:txBody>
      </p:sp>
      <p:pic>
        <p:nvPicPr>
          <p:cNvPr id="4098" name="Picture 2" descr="C:\Users\vaio\Desktop\_026e7d10-f236-11e6-908d-8b1575c85c6c.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1196752"/>
            <a:ext cx="8229600" cy="3657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83569" y="5442635"/>
            <a:ext cx="2396660" cy="646331"/>
          </a:xfrm>
          <a:prstGeom prst="rect">
            <a:avLst/>
          </a:prstGeom>
        </p:spPr>
        <p:txBody>
          <a:bodyPr wrap="square">
            <a:spAutoFit/>
          </a:bodyPr>
          <a:lstStyle/>
          <a:p>
            <a:pPr lvl="0"/>
            <a:r>
              <a:rPr lang="en-US" sz="3600" b="1" dirty="0">
                <a:solidFill>
                  <a:srgbClr val="FF0000"/>
                </a:solidFill>
              </a:rPr>
              <a:t>180</a:t>
            </a:r>
          </a:p>
        </p:txBody>
      </p:sp>
      <p:pic>
        <p:nvPicPr>
          <p:cNvPr id="4099" name="Picture 3" descr="C:\Users\vaio\Desktop\_33ac4c50-f23f-11e6-908d-8b1575c85c6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 y="1196752"/>
            <a:ext cx="8984772" cy="399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74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Describe the variability.</a:t>
            </a:r>
            <a:br>
              <a:rPr lang="en-US" b="1" dirty="0"/>
            </a:br>
            <a:endParaRPr lang="en-US" dirty="0"/>
          </a:p>
        </p:txBody>
      </p:sp>
      <p:pic>
        <p:nvPicPr>
          <p:cNvPr id="5122" name="Picture 2" descr="C:\Users\vaio\Desktop\_026e7d10-f236-11e6-908d-8b1575c85c6c.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340768"/>
            <a:ext cx="82296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vaio\Desktop\_33ac4c50-f23f-11e6-908d-8b1575c85c6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887" y="1052736"/>
            <a:ext cx="8572500" cy="413724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flipH="1">
            <a:off x="611560" y="5454516"/>
            <a:ext cx="2304256" cy="584775"/>
          </a:xfrm>
          <a:prstGeom prst="rect">
            <a:avLst/>
          </a:prstGeom>
        </p:spPr>
        <p:txBody>
          <a:bodyPr wrap="square">
            <a:spAutoFit/>
          </a:bodyPr>
          <a:lstStyle/>
          <a:p>
            <a:r>
              <a:rPr lang="en-US" sz="3200" b="1" dirty="0">
                <a:solidFill>
                  <a:srgbClr val="FF0000"/>
                </a:solidFill>
              </a:rPr>
              <a:t>minimal</a:t>
            </a:r>
          </a:p>
        </p:txBody>
      </p:sp>
    </p:spTree>
    <p:extLst>
      <p:ext uri="{BB962C8B-B14F-4D97-AF65-F5344CB8AC3E}">
        <p14:creationId xmlns:p14="http://schemas.microsoft.com/office/powerpoint/2010/main" val="150168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Are the accelerations present:</a:t>
            </a:r>
            <a:br>
              <a:rPr lang="en-US" dirty="0"/>
            </a:br>
            <a:r>
              <a:rPr lang="en-US" dirty="0"/>
              <a:t>Are there decelerations present?</a:t>
            </a:r>
          </a:p>
        </p:txBody>
      </p:sp>
      <p:pic>
        <p:nvPicPr>
          <p:cNvPr id="6146" name="Picture 2" descr="C:\Users\vaio\Desktop\_33ac4c50-f23f-11e6-908d-8b1575c85c6c.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484784"/>
            <a:ext cx="8229600" cy="3657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83568" y="5157193"/>
            <a:ext cx="5184576" cy="1077218"/>
          </a:xfrm>
          <a:prstGeom prst="rect">
            <a:avLst/>
          </a:prstGeom>
        </p:spPr>
        <p:txBody>
          <a:bodyPr wrap="square">
            <a:spAutoFit/>
          </a:bodyPr>
          <a:lstStyle/>
          <a:p>
            <a:r>
              <a:rPr lang="en-US" sz="3200" b="1" dirty="0">
                <a:solidFill>
                  <a:srgbClr val="FF0000"/>
                </a:solidFill>
              </a:rPr>
              <a:t>No</a:t>
            </a:r>
          </a:p>
          <a:p>
            <a:r>
              <a:rPr lang="en-US" sz="3200" b="1" dirty="0">
                <a:solidFill>
                  <a:srgbClr val="FF0000"/>
                </a:solidFill>
              </a:rPr>
              <a:t>late</a:t>
            </a:r>
          </a:p>
        </p:txBody>
      </p:sp>
    </p:spTree>
    <p:extLst>
      <p:ext uri="{BB962C8B-B14F-4D97-AF65-F5344CB8AC3E}">
        <p14:creationId xmlns:p14="http://schemas.microsoft.com/office/powerpoint/2010/main" val="200293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Are contractions present?</a:t>
            </a:r>
            <a:endParaRPr lang="en-US" dirty="0"/>
          </a:p>
        </p:txBody>
      </p:sp>
      <p:pic>
        <p:nvPicPr>
          <p:cNvPr id="7170" name="Picture 2" descr="C:\Users\vaio\Desktop\_33ac4c50-f23f-11e6-908d-8b1575c85c6c.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1461701"/>
            <a:ext cx="8229600" cy="3657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27584" y="5414157"/>
            <a:ext cx="4392488" cy="1384995"/>
          </a:xfrm>
          <a:prstGeom prst="rect">
            <a:avLst/>
          </a:prstGeom>
        </p:spPr>
        <p:txBody>
          <a:bodyPr wrap="square">
            <a:spAutoFit/>
          </a:bodyPr>
          <a:lstStyle/>
          <a:p>
            <a:r>
              <a:rPr lang="en-US" sz="2800" b="1" dirty="0">
                <a:solidFill>
                  <a:srgbClr val="FF0000"/>
                </a:solidFill>
              </a:rPr>
              <a:t>The contractions are regular and occurring every 2 minutes</a:t>
            </a:r>
          </a:p>
        </p:txBody>
      </p:sp>
    </p:spTree>
    <p:extLst>
      <p:ext uri="{BB962C8B-B14F-4D97-AF65-F5344CB8AC3E}">
        <p14:creationId xmlns:p14="http://schemas.microsoft.com/office/powerpoint/2010/main" val="341324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br>
              <a:rPr lang="en-US" b="1" i="1" dirty="0">
                <a:solidFill>
                  <a:srgbClr val="FF0000"/>
                </a:solidFill>
              </a:rPr>
            </a:br>
            <a:r>
              <a:rPr lang="en-US" b="1" i="1" dirty="0">
                <a:solidFill>
                  <a:srgbClr val="FF0000"/>
                </a:solidFill>
              </a:rPr>
              <a:t>Rhythm</a:t>
            </a:r>
            <a:br>
              <a:rPr lang="en-US" dirty="0"/>
            </a:br>
            <a:endParaRPr lang="en-US" dirty="0"/>
          </a:p>
        </p:txBody>
      </p:sp>
      <p:sp>
        <p:nvSpPr>
          <p:cNvPr id="3" name="Content Placeholder 2"/>
          <p:cNvSpPr>
            <a:spLocks noGrp="1"/>
          </p:cNvSpPr>
          <p:nvPr>
            <p:ph idx="1"/>
          </p:nvPr>
        </p:nvSpPr>
        <p:spPr/>
        <p:txBody>
          <a:bodyPr>
            <a:normAutofit fontScale="85000" lnSpcReduction="10000"/>
          </a:bodyPr>
          <a:lstStyle/>
          <a:p>
            <a:r>
              <a:rPr lang="en-US" dirty="0"/>
              <a:t>The rhythm </a:t>
            </a:r>
            <a:r>
              <a:rPr lang="en-US" b="1" dirty="0">
                <a:solidFill>
                  <a:srgbClr val="0070C0"/>
                </a:solidFill>
              </a:rPr>
              <a:t>(regular or irregular)</a:t>
            </a:r>
            <a:r>
              <a:rPr lang="en-US" dirty="0"/>
              <a:t> of the FHR can also be assessed with IA. </a:t>
            </a:r>
          </a:p>
          <a:p>
            <a:r>
              <a:rPr lang="en-US" dirty="0"/>
              <a:t>A dysrhythmia is said to occur when there is an irregular heart rate not associated with uterine activity</a:t>
            </a:r>
          </a:p>
          <a:p>
            <a:pPr marL="0" indent="0">
              <a:buNone/>
            </a:pPr>
            <a:endParaRPr lang="en-US" dirty="0"/>
          </a:p>
          <a:p>
            <a:r>
              <a:rPr lang="en-US" dirty="0"/>
              <a:t> Dysrhythmias are further classified as fast, slow, or irregular</a:t>
            </a:r>
          </a:p>
          <a:p>
            <a:pPr marL="0" indent="0">
              <a:buNone/>
            </a:pPr>
            <a:endParaRPr lang="en-US" dirty="0"/>
          </a:p>
          <a:p>
            <a:r>
              <a:rPr lang="en-US" dirty="0"/>
              <a:t>When a dysrhythmia is </a:t>
            </a:r>
            <a:r>
              <a:rPr lang="en-US" dirty="0" err="1"/>
              <a:t>identified</a:t>
            </a:r>
            <a:r>
              <a:rPr lang="en-US" dirty="0" err="1">
                <a:sym typeface="Wingdings" panose="05000000000000000000" pitchFamily="2" charset="2"/>
              </a:rPr>
              <a:t></a:t>
            </a:r>
            <a:r>
              <a:rPr lang="en-US" dirty="0" err="1"/>
              <a:t>ultrasound</a:t>
            </a:r>
            <a:r>
              <a:rPr lang="en-US" dirty="0"/>
              <a:t>, echocardiography R/O artifact</a:t>
            </a:r>
          </a:p>
        </p:txBody>
      </p:sp>
    </p:spTree>
    <p:extLst>
      <p:ext uri="{BB962C8B-B14F-4D97-AF65-F5344CB8AC3E}">
        <p14:creationId xmlns:p14="http://schemas.microsoft.com/office/powerpoint/2010/main" val="21730068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category is this tracing?</a:t>
            </a:r>
          </a:p>
        </p:txBody>
      </p:sp>
      <p:sp>
        <p:nvSpPr>
          <p:cNvPr id="3" name="Content Placeholder 2"/>
          <p:cNvSpPr>
            <a:spLocks noGrp="1"/>
          </p:cNvSpPr>
          <p:nvPr>
            <p:ph idx="1"/>
          </p:nvPr>
        </p:nvSpPr>
        <p:spPr>
          <a:xfrm>
            <a:off x="291672" y="1226750"/>
            <a:ext cx="8229600" cy="4525963"/>
          </a:xfrm>
        </p:spPr>
        <p:txBody>
          <a:bodyPr/>
          <a:lstStyle/>
          <a:p>
            <a:endParaRPr lang="en-US" dirty="0"/>
          </a:p>
        </p:txBody>
      </p:sp>
      <p:pic>
        <p:nvPicPr>
          <p:cNvPr id="8194" name="Picture 2" descr="C:\Users\vaio\Desktop\_33ac4c50-f23f-11e6-908d-8b1575c85c6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524000"/>
            <a:ext cx="857250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87624" y="5460326"/>
            <a:ext cx="2880319" cy="584775"/>
          </a:xfrm>
          <a:prstGeom prst="rect">
            <a:avLst/>
          </a:prstGeom>
        </p:spPr>
        <p:txBody>
          <a:bodyPr wrap="square">
            <a:spAutoFit/>
          </a:bodyPr>
          <a:lstStyle/>
          <a:p>
            <a:r>
              <a:rPr lang="en-US" sz="3200" b="1" dirty="0">
                <a:solidFill>
                  <a:srgbClr val="FF0000"/>
                </a:solidFill>
              </a:rPr>
              <a:t>Category 2</a:t>
            </a:r>
            <a:r>
              <a:rPr lang="en-US" sz="3200" b="1" dirty="0"/>
              <a:t>.</a:t>
            </a:r>
          </a:p>
        </p:txBody>
      </p:sp>
    </p:spTree>
    <p:extLst>
      <p:ext uri="{BB962C8B-B14F-4D97-AF65-F5344CB8AC3E}">
        <p14:creationId xmlns:p14="http://schemas.microsoft.com/office/powerpoint/2010/main" val="4197327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this fetal tracing reassuring?</a:t>
            </a:r>
          </a:p>
        </p:txBody>
      </p:sp>
      <p:sp>
        <p:nvSpPr>
          <p:cNvPr id="3" name="Content Placeholder 2"/>
          <p:cNvSpPr>
            <a:spLocks noGrp="1"/>
          </p:cNvSpPr>
          <p:nvPr>
            <p:ph idx="1"/>
          </p:nvPr>
        </p:nvSpPr>
        <p:spPr/>
        <p:txBody>
          <a:bodyPr/>
          <a:lstStyle/>
          <a:p>
            <a:r>
              <a:rPr lang="en-US" b="1" dirty="0">
                <a:solidFill>
                  <a:srgbClr val="FF0000"/>
                </a:solidFill>
              </a:rPr>
              <a:t>This tracing is not reassuring and requires intervention</a:t>
            </a:r>
          </a:p>
        </p:txBody>
      </p:sp>
    </p:spTree>
    <p:extLst>
      <p:ext uri="{BB962C8B-B14F-4D97-AF65-F5344CB8AC3E}">
        <p14:creationId xmlns:p14="http://schemas.microsoft.com/office/powerpoint/2010/main" val="3878296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baseline rate?</a:t>
            </a:r>
          </a:p>
        </p:txBody>
      </p:sp>
      <p:sp>
        <p:nvSpPr>
          <p:cNvPr id="3" name="Content Placeholder 2"/>
          <p:cNvSpPr>
            <a:spLocks noGrp="1"/>
          </p:cNvSpPr>
          <p:nvPr>
            <p:ph idx="1"/>
          </p:nvPr>
        </p:nvSpPr>
        <p:spPr>
          <a:xfrm>
            <a:off x="467544" y="1600201"/>
            <a:ext cx="8219256" cy="3917032"/>
          </a:xfrm>
        </p:spPr>
        <p:txBody>
          <a:bodyPr/>
          <a:lstStyle/>
          <a:p>
            <a:endParaRPr lang="en-US" dirty="0"/>
          </a:p>
        </p:txBody>
      </p:sp>
      <p:pic>
        <p:nvPicPr>
          <p:cNvPr id="9219" name="Picture 3" descr="C:\Users\vaio\Desktop\_c8a31380-f243-11e6-908d-8b1575c85c6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524000"/>
            <a:ext cx="8572500" cy="3810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flipH="1">
            <a:off x="810890" y="5733256"/>
            <a:ext cx="1224136" cy="646331"/>
          </a:xfrm>
          <a:prstGeom prst="rect">
            <a:avLst/>
          </a:prstGeom>
        </p:spPr>
        <p:txBody>
          <a:bodyPr wrap="square">
            <a:spAutoFit/>
          </a:bodyPr>
          <a:lstStyle/>
          <a:p>
            <a:r>
              <a:rPr lang="en-US" sz="3600" b="1" dirty="0">
                <a:solidFill>
                  <a:srgbClr val="FF0000"/>
                </a:solidFill>
              </a:rPr>
              <a:t>145</a:t>
            </a:r>
          </a:p>
        </p:txBody>
      </p:sp>
    </p:spTree>
    <p:extLst>
      <p:ext uri="{BB962C8B-B14F-4D97-AF65-F5344CB8AC3E}">
        <p14:creationId xmlns:p14="http://schemas.microsoft.com/office/powerpoint/2010/main" val="371184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Describe the variability</a:t>
            </a:r>
            <a:endParaRPr lang="en-US" dirty="0"/>
          </a:p>
        </p:txBody>
      </p:sp>
      <p:sp>
        <p:nvSpPr>
          <p:cNvPr id="3" name="Content Placeholder 2"/>
          <p:cNvSpPr>
            <a:spLocks noGrp="1"/>
          </p:cNvSpPr>
          <p:nvPr>
            <p:ph idx="1"/>
          </p:nvPr>
        </p:nvSpPr>
        <p:spPr>
          <a:xfrm>
            <a:off x="395536" y="1600201"/>
            <a:ext cx="8291264" cy="3733800"/>
          </a:xfrm>
        </p:spPr>
        <p:txBody>
          <a:bodyPr/>
          <a:lstStyle/>
          <a:p>
            <a:endParaRPr lang="en-US" dirty="0"/>
          </a:p>
        </p:txBody>
      </p:sp>
      <p:pic>
        <p:nvPicPr>
          <p:cNvPr id="10242" name="Picture 2" descr="C:\Users\vaio\Desktop\_c8a31380-f243-11e6-908d-8b1575c85c6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524000"/>
            <a:ext cx="857250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83568" y="5517232"/>
            <a:ext cx="2016224" cy="584775"/>
          </a:xfrm>
          <a:prstGeom prst="rect">
            <a:avLst/>
          </a:prstGeom>
        </p:spPr>
        <p:txBody>
          <a:bodyPr wrap="square">
            <a:spAutoFit/>
          </a:bodyPr>
          <a:lstStyle/>
          <a:p>
            <a:r>
              <a:rPr lang="en-US" sz="3200" b="1" dirty="0">
                <a:solidFill>
                  <a:srgbClr val="FF0000"/>
                </a:solidFill>
              </a:rPr>
              <a:t>Moderate</a:t>
            </a:r>
          </a:p>
        </p:txBody>
      </p:sp>
    </p:spTree>
    <p:extLst>
      <p:ext uri="{BB962C8B-B14F-4D97-AF65-F5344CB8AC3E}">
        <p14:creationId xmlns:p14="http://schemas.microsoft.com/office/powerpoint/2010/main" val="3541846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Are there accelerations present?</a:t>
            </a:r>
            <a:br>
              <a:rPr lang="en-US" b="1" dirty="0"/>
            </a:br>
            <a:r>
              <a:rPr lang="en-US" b="1" dirty="0"/>
              <a:t>Are there decelerations present?</a:t>
            </a:r>
            <a:endParaRPr lang="en-US" dirty="0"/>
          </a:p>
        </p:txBody>
      </p:sp>
      <p:sp>
        <p:nvSpPr>
          <p:cNvPr id="3" name="Content Placeholder 2"/>
          <p:cNvSpPr>
            <a:spLocks noGrp="1"/>
          </p:cNvSpPr>
          <p:nvPr>
            <p:ph idx="1"/>
          </p:nvPr>
        </p:nvSpPr>
        <p:spPr/>
        <p:txBody>
          <a:bodyPr/>
          <a:lstStyle/>
          <a:p>
            <a:r>
              <a:rPr lang="en-US" dirty="0"/>
              <a:t>n</a:t>
            </a:r>
          </a:p>
        </p:txBody>
      </p:sp>
      <p:pic>
        <p:nvPicPr>
          <p:cNvPr id="11266" name="Picture 2" descr="C:\Users\vaio\Desktop\_c8a31380-f243-11e6-908d-8b1575c85c6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33410"/>
            <a:ext cx="857250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67544" y="5517232"/>
            <a:ext cx="2448272" cy="1077218"/>
          </a:xfrm>
          <a:prstGeom prst="rect">
            <a:avLst/>
          </a:prstGeom>
        </p:spPr>
        <p:txBody>
          <a:bodyPr wrap="square">
            <a:spAutoFit/>
          </a:bodyPr>
          <a:lstStyle/>
          <a:p>
            <a:r>
              <a:rPr lang="en-US" sz="3200" b="1" dirty="0">
                <a:solidFill>
                  <a:srgbClr val="FF0000"/>
                </a:solidFill>
              </a:rPr>
              <a:t>No</a:t>
            </a:r>
          </a:p>
          <a:p>
            <a:r>
              <a:rPr lang="en-US" sz="3200" b="1" dirty="0">
                <a:solidFill>
                  <a:srgbClr val="FF0000"/>
                </a:solidFill>
              </a:rPr>
              <a:t>None.</a:t>
            </a:r>
          </a:p>
        </p:txBody>
      </p:sp>
    </p:spTree>
    <p:extLst>
      <p:ext uri="{BB962C8B-B14F-4D97-AF65-F5344CB8AC3E}">
        <p14:creationId xmlns:p14="http://schemas.microsoft.com/office/powerpoint/2010/main" val="355388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Are contractions present?</a:t>
            </a:r>
            <a:br>
              <a:rPr lang="en-US" b="1" dirty="0"/>
            </a:br>
            <a:endParaRPr lang="en-US" dirty="0"/>
          </a:p>
        </p:txBody>
      </p:sp>
      <p:sp>
        <p:nvSpPr>
          <p:cNvPr id="3" name="Content Placeholder 2"/>
          <p:cNvSpPr>
            <a:spLocks noGrp="1"/>
          </p:cNvSpPr>
          <p:nvPr>
            <p:ph idx="1"/>
          </p:nvPr>
        </p:nvSpPr>
        <p:spPr>
          <a:xfrm>
            <a:off x="457200" y="1600201"/>
            <a:ext cx="8229600" cy="3989040"/>
          </a:xfrm>
        </p:spPr>
        <p:txBody>
          <a:bodyPr/>
          <a:lstStyle/>
          <a:p>
            <a:endParaRPr lang="en-US" dirty="0"/>
          </a:p>
        </p:txBody>
      </p:sp>
      <p:pic>
        <p:nvPicPr>
          <p:cNvPr id="12290" name="Picture 2" descr="C:\Users\vaio\Desktop\_c8a31380-f243-11e6-908d-8b1575c85c6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524000"/>
            <a:ext cx="857250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39553" y="5552657"/>
            <a:ext cx="3096344" cy="1077218"/>
          </a:xfrm>
          <a:prstGeom prst="rect">
            <a:avLst/>
          </a:prstGeom>
        </p:spPr>
        <p:txBody>
          <a:bodyPr wrap="square">
            <a:spAutoFit/>
          </a:bodyPr>
          <a:lstStyle/>
          <a:p>
            <a:r>
              <a:rPr lang="en-US" sz="3200" b="1" dirty="0">
                <a:solidFill>
                  <a:srgbClr val="FF0000"/>
                </a:solidFill>
              </a:rPr>
              <a:t>Her contractions are irregular</a:t>
            </a:r>
          </a:p>
        </p:txBody>
      </p:sp>
    </p:spTree>
    <p:extLst>
      <p:ext uri="{BB962C8B-B14F-4D97-AF65-F5344CB8AC3E}">
        <p14:creationId xmlns:p14="http://schemas.microsoft.com/office/powerpoint/2010/main" val="360814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category is this tracing?</a:t>
            </a:r>
          </a:p>
        </p:txBody>
      </p:sp>
      <p:sp>
        <p:nvSpPr>
          <p:cNvPr id="3" name="Content Placeholder 2"/>
          <p:cNvSpPr>
            <a:spLocks noGrp="1"/>
          </p:cNvSpPr>
          <p:nvPr>
            <p:ph idx="1"/>
          </p:nvPr>
        </p:nvSpPr>
        <p:spPr/>
        <p:txBody>
          <a:bodyPr/>
          <a:lstStyle/>
          <a:p>
            <a:endParaRPr lang="en-US" dirty="0"/>
          </a:p>
        </p:txBody>
      </p:sp>
      <p:pic>
        <p:nvPicPr>
          <p:cNvPr id="13314" name="Picture 2" descr="C:\Users\vaio\Desktop\_c8a31380-f243-11e6-908d-8b1575c85c6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524000"/>
            <a:ext cx="857250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flipH="1">
            <a:off x="539552" y="5445224"/>
            <a:ext cx="2592286" cy="707886"/>
          </a:xfrm>
          <a:prstGeom prst="rect">
            <a:avLst/>
          </a:prstGeom>
        </p:spPr>
        <p:txBody>
          <a:bodyPr wrap="square">
            <a:spAutoFit/>
          </a:bodyPr>
          <a:lstStyle/>
          <a:p>
            <a:r>
              <a:rPr lang="en-US" sz="4000" b="1" dirty="0">
                <a:solidFill>
                  <a:srgbClr val="FF0000"/>
                </a:solidFill>
                <a:effectLst>
                  <a:outerShdw blurRad="38100" dist="38100" dir="2700000" algn="tl">
                    <a:srgbClr val="000000">
                      <a:alpha val="43137"/>
                    </a:srgbClr>
                  </a:outerShdw>
                </a:effectLst>
              </a:rPr>
              <a:t>Category 1.</a:t>
            </a:r>
          </a:p>
        </p:txBody>
      </p:sp>
    </p:spTree>
    <p:extLst>
      <p:ext uri="{BB962C8B-B14F-4D97-AF65-F5344CB8AC3E}">
        <p14:creationId xmlns:p14="http://schemas.microsoft.com/office/powerpoint/2010/main" val="294481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Is this fetal tracing reassuring?</a:t>
            </a:r>
            <a:endParaRPr lang="en-US" dirty="0"/>
          </a:p>
        </p:txBody>
      </p:sp>
      <p:sp>
        <p:nvSpPr>
          <p:cNvPr id="3" name="Content Placeholder 2"/>
          <p:cNvSpPr>
            <a:spLocks noGrp="1"/>
          </p:cNvSpPr>
          <p:nvPr>
            <p:ph idx="1"/>
          </p:nvPr>
        </p:nvSpPr>
        <p:spPr/>
        <p:txBody>
          <a:bodyPr/>
          <a:lstStyle/>
          <a:p>
            <a:endParaRPr lang="en-US" dirty="0"/>
          </a:p>
        </p:txBody>
      </p:sp>
      <p:pic>
        <p:nvPicPr>
          <p:cNvPr id="14338" name="Picture 2" descr="C:\Users\vaio\Desktop\_c8a31380-f243-11e6-908d-8b1575c85c6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15" y="1340768"/>
            <a:ext cx="857250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71600" y="5301208"/>
            <a:ext cx="3600400" cy="954107"/>
          </a:xfrm>
          <a:prstGeom prst="rect">
            <a:avLst/>
          </a:prstGeom>
        </p:spPr>
        <p:txBody>
          <a:bodyPr wrap="square">
            <a:spAutoFit/>
          </a:bodyPr>
          <a:lstStyle/>
          <a:p>
            <a:r>
              <a:rPr lang="en-US" sz="2800" b="1" dirty="0">
                <a:solidFill>
                  <a:srgbClr val="FF0000"/>
                </a:solidFill>
                <a:effectLst>
                  <a:outerShdw blurRad="38100" dist="38100" dir="2700000" algn="tl">
                    <a:srgbClr val="000000">
                      <a:alpha val="43137"/>
                    </a:srgbClr>
                  </a:outerShdw>
                </a:effectLst>
              </a:rPr>
              <a:t>It is overall reassuring, but not reactive</a:t>
            </a:r>
          </a:p>
        </p:txBody>
      </p:sp>
    </p:spTree>
    <p:extLst>
      <p:ext uri="{BB962C8B-B14F-4D97-AF65-F5344CB8AC3E}">
        <p14:creationId xmlns:p14="http://schemas.microsoft.com/office/powerpoint/2010/main" val="194409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is the baseline rate?</a:t>
            </a:r>
            <a:endParaRPr lang="en-US" dirty="0"/>
          </a:p>
        </p:txBody>
      </p:sp>
      <p:sp>
        <p:nvSpPr>
          <p:cNvPr id="3" name="Content Placeholder 2"/>
          <p:cNvSpPr>
            <a:spLocks noGrp="1"/>
          </p:cNvSpPr>
          <p:nvPr>
            <p:ph idx="1"/>
          </p:nvPr>
        </p:nvSpPr>
        <p:spPr>
          <a:xfrm>
            <a:off x="512093" y="1524001"/>
            <a:ext cx="8229600" cy="3849216"/>
          </a:xfrm>
        </p:spPr>
        <p:txBody>
          <a:bodyPr/>
          <a:lstStyle/>
          <a:p>
            <a:endParaRPr lang="en-US" dirty="0"/>
          </a:p>
        </p:txBody>
      </p:sp>
      <p:pic>
        <p:nvPicPr>
          <p:cNvPr id="15362" name="Picture 2" descr="C:\Users\vaio\Desktop\_9d46f570-f244-11e6-908d-8b1575c85c6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524000"/>
            <a:ext cx="8462714" cy="376120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flipH="1">
            <a:off x="827584" y="5589240"/>
            <a:ext cx="2592288" cy="707886"/>
          </a:xfrm>
          <a:prstGeom prst="rect">
            <a:avLst/>
          </a:prstGeom>
        </p:spPr>
        <p:txBody>
          <a:bodyPr wrap="square">
            <a:spAutoFit/>
          </a:bodyPr>
          <a:lstStyle/>
          <a:p>
            <a:r>
              <a:rPr lang="en-US" sz="4000" b="1" dirty="0">
                <a:solidFill>
                  <a:srgbClr val="FF0000"/>
                </a:solidFill>
              </a:rPr>
              <a:t>155</a:t>
            </a:r>
          </a:p>
        </p:txBody>
      </p:sp>
    </p:spTree>
    <p:extLst>
      <p:ext uri="{BB962C8B-B14F-4D97-AF65-F5344CB8AC3E}">
        <p14:creationId xmlns:p14="http://schemas.microsoft.com/office/powerpoint/2010/main" val="253022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Describe the variability.</a:t>
            </a:r>
            <a:br>
              <a:rPr lang="en-US" b="1" dirty="0"/>
            </a:br>
            <a:endParaRPr lang="en-US" dirty="0"/>
          </a:p>
        </p:txBody>
      </p:sp>
      <p:sp>
        <p:nvSpPr>
          <p:cNvPr id="3" name="Content Placeholder 2"/>
          <p:cNvSpPr>
            <a:spLocks noGrp="1"/>
          </p:cNvSpPr>
          <p:nvPr>
            <p:ph idx="1"/>
          </p:nvPr>
        </p:nvSpPr>
        <p:spPr>
          <a:xfrm>
            <a:off x="539552" y="980728"/>
            <a:ext cx="8229600" cy="4014651"/>
          </a:xfrm>
        </p:spPr>
        <p:txBody>
          <a:bodyPr/>
          <a:lstStyle/>
          <a:p>
            <a:endParaRPr lang="en-US" dirty="0"/>
          </a:p>
        </p:txBody>
      </p:sp>
      <p:pic>
        <p:nvPicPr>
          <p:cNvPr id="16386" name="Picture 2" descr="C:\Users\vaio\Desktop\_9d46f570-f244-11e6-908d-8b1575c85c6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715" y="980728"/>
            <a:ext cx="9032965" cy="40146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979712" y="5517232"/>
            <a:ext cx="1959191" cy="707886"/>
          </a:xfrm>
          <a:prstGeom prst="rect">
            <a:avLst/>
          </a:prstGeom>
        </p:spPr>
        <p:txBody>
          <a:bodyPr wrap="none">
            <a:spAutoFit/>
          </a:bodyPr>
          <a:lstStyle/>
          <a:p>
            <a:r>
              <a:rPr lang="en-US" sz="4000" b="1" dirty="0">
                <a:solidFill>
                  <a:srgbClr val="FF0000"/>
                </a:solidFill>
              </a:rPr>
              <a:t>Minimal</a:t>
            </a:r>
          </a:p>
        </p:txBody>
      </p:sp>
    </p:spTree>
    <p:extLst>
      <p:ext uri="{BB962C8B-B14F-4D97-AF65-F5344CB8AC3E}">
        <p14:creationId xmlns:p14="http://schemas.microsoft.com/office/powerpoint/2010/main" val="331227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a:solidFill>
                  <a:srgbClr val="FF0000"/>
                </a:solidFill>
              </a:rPr>
              <a:t>Heart rate changes</a:t>
            </a:r>
            <a:br>
              <a:rPr lang="en-US" dirty="0">
                <a:solidFill>
                  <a:srgbClr val="FF0000"/>
                </a:solidFill>
              </a:rPr>
            </a:br>
            <a:endParaRPr lang="en-US" dirty="0">
              <a:solidFill>
                <a:srgbClr val="FF0000"/>
              </a:solidFill>
            </a:endParaRPr>
          </a:p>
        </p:txBody>
      </p:sp>
      <p:sp>
        <p:nvSpPr>
          <p:cNvPr id="3" name="Content Placeholder 2"/>
          <p:cNvSpPr>
            <a:spLocks noGrp="1"/>
          </p:cNvSpPr>
          <p:nvPr>
            <p:ph idx="1"/>
          </p:nvPr>
        </p:nvSpPr>
        <p:spPr>
          <a:xfrm>
            <a:off x="457200" y="1052736"/>
            <a:ext cx="8229600" cy="5073427"/>
          </a:xfrm>
        </p:spPr>
        <p:txBody>
          <a:bodyPr>
            <a:normAutofit fontScale="92500" lnSpcReduction="20000"/>
          </a:bodyPr>
          <a:lstStyle/>
          <a:p>
            <a:r>
              <a:rPr lang="en-US" dirty="0"/>
              <a:t>It is possible to detect </a:t>
            </a:r>
            <a:r>
              <a:rPr lang="en-US" b="1" dirty="0">
                <a:solidFill>
                  <a:srgbClr val="0070C0"/>
                </a:solidFill>
              </a:rPr>
              <a:t>abrupt increases </a:t>
            </a:r>
            <a:r>
              <a:rPr lang="en-US" dirty="0"/>
              <a:t>(accelerations) from the baseline (e.g., during fetal activity) or abrupt/gradual </a:t>
            </a:r>
            <a:r>
              <a:rPr lang="en-US" b="1" dirty="0">
                <a:solidFill>
                  <a:srgbClr val="0070C0"/>
                </a:solidFill>
              </a:rPr>
              <a:t>decreases </a:t>
            </a:r>
            <a:r>
              <a:rPr lang="en-US" dirty="0"/>
              <a:t>in the FHR</a:t>
            </a:r>
          </a:p>
          <a:p>
            <a:pPr marL="0" indent="0">
              <a:buNone/>
            </a:pPr>
            <a:endParaRPr lang="en-US" dirty="0"/>
          </a:p>
          <a:p>
            <a:r>
              <a:rPr lang="en-US" dirty="0"/>
              <a:t>However, there are </a:t>
            </a:r>
            <a:r>
              <a:rPr lang="en-US" b="1" i="1" dirty="0"/>
              <a:t>no data </a:t>
            </a:r>
            <a:r>
              <a:rPr lang="en-US" dirty="0"/>
              <a:t>to indicate that the practitioner can distinguish the type of deceleration</a:t>
            </a:r>
          </a:p>
          <a:p>
            <a:endParaRPr lang="en-US" dirty="0"/>
          </a:p>
          <a:p>
            <a:r>
              <a:rPr lang="en-US" dirty="0"/>
              <a:t>Therefore, the deceleration patterns classified visually with EFM cannot be classified with auscultation.</a:t>
            </a:r>
          </a:p>
        </p:txBody>
      </p:sp>
    </p:spTree>
    <p:extLst>
      <p:ext uri="{BB962C8B-B14F-4D97-AF65-F5344CB8AC3E}">
        <p14:creationId xmlns:p14="http://schemas.microsoft.com/office/powerpoint/2010/main" val="167529296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Are there accelerations present?</a:t>
            </a:r>
            <a:br>
              <a:rPr lang="en-US" b="1" dirty="0"/>
            </a:br>
            <a:r>
              <a:rPr lang="en-US" b="1" dirty="0"/>
              <a:t>Are there decelerations present?</a:t>
            </a:r>
            <a:endParaRPr lang="en-US" dirty="0"/>
          </a:p>
        </p:txBody>
      </p:sp>
      <p:sp>
        <p:nvSpPr>
          <p:cNvPr id="3" name="Content Placeholder 2"/>
          <p:cNvSpPr>
            <a:spLocks noGrp="1"/>
          </p:cNvSpPr>
          <p:nvPr>
            <p:ph idx="1"/>
          </p:nvPr>
        </p:nvSpPr>
        <p:spPr>
          <a:xfrm>
            <a:off x="395536" y="1600201"/>
            <a:ext cx="8291264" cy="3989040"/>
          </a:xfrm>
        </p:spPr>
        <p:txBody>
          <a:bodyPr/>
          <a:lstStyle/>
          <a:p>
            <a:endParaRPr lang="en-US" dirty="0"/>
          </a:p>
        </p:txBody>
      </p:sp>
      <p:pic>
        <p:nvPicPr>
          <p:cNvPr id="17410" name="Picture 2" descr="C:\Users\vaio\Desktop\_9d46f570-f244-11e6-908d-8b1575c85c6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524000"/>
            <a:ext cx="857250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85750" y="5229200"/>
            <a:ext cx="7886650" cy="1938992"/>
          </a:xfrm>
          <a:prstGeom prst="rect">
            <a:avLst/>
          </a:prstGeom>
        </p:spPr>
        <p:txBody>
          <a:bodyPr wrap="square">
            <a:spAutoFit/>
          </a:bodyPr>
          <a:lstStyle/>
          <a:p>
            <a:r>
              <a:rPr lang="en-US" sz="2400" b="1" dirty="0">
                <a:solidFill>
                  <a:srgbClr val="FF0000"/>
                </a:solidFill>
              </a:rPr>
              <a:t>No</a:t>
            </a:r>
          </a:p>
          <a:p>
            <a:r>
              <a:rPr lang="en-US" sz="2400" b="1" dirty="0">
                <a:solidFill>
                  <a:srgbClr val="FF0000"/>
                </a:solidFill>
              </a:rPr>
              <a:t>There is a single variable deceleration present. These should be further described by their depth and duration (e.g., to 130bpm lasting about 25 seconds). </a:t>
            </a:r>
          </a:p>
          <a:p>
            <a:endParaRPr lang="en-US" sz="2400" b="1" dirty="0">
              <a:solidFill>
                <a:srgbClr val="FF0000"/>
              </a:solidFill>
            </a:endParaRPr>
          </a:p>
        </p:txBody>
      </p:sp>
    </p:spTree>
    <p:extLst>
      <p:ext uri="{BB962C8B-B14F-4D97-AF65-F5344CB8AC3E}">
        <p14:creationId xmlns:p14="http://schemas.microsoft.com/office/powerpoint/2010/main" val="234696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Are contractions present?</a:t>
            </a:r>
            <a:endParaRPr lang="en-US" dirty="0"/>
          </a:p>
        </p:txBody>
      </p:sp>
      <p:sp>
        <p:nvSpPr>
          <p:cNvPr id="3" name="Content Placeholder 2"/>
          <p:cNvSpPr>
            <a:spLocks noGrp="1"/>
          </p:cNvSpPr>
          <p:nvPr>
            <p:ph idx="1"/>
          </p:nvPr>
        </p:nvSpPr>
        <p:spPr/>
        <p:txBody>
          <a:bodyPr/>
          <a:lstStyle/>
          <a:p>
            <a:pPr marL="0" indent="0">
              <a:buNone/>
            </a:pPr>
            <a:endParaRPr lang="en-US" dirty="0"/>
          </a:p>
          <a:p>
            <a:endParaRPr lang="en-US" dirty="0"/>
          </a:p>
        </p:txBody>
      </p:sp>
      <p:pic>
        <p:nvPicPr>
          <p:cNvPr id="18434" name="Picture 2" descr="C:\Users\vaio\Desktop\_9d46f570-f244-11e6-908d-8b1575c85c6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844" y="1524000"/>
            <a:ext cx="857250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83568" y="5334000"/>
            <a:ext cx="2323276" cy="646331"/>
          </a:xfrm>
          <a:prstGeom prst="rect">
            <a:avLst/>
          </a:prstGeom>
        </p:spPr>
        <p:txBody>
          <a:bodyPr wrap="square">
            <a:spAutoFit/>
          </a:bodyPr>
          <a:lstStyle/>
          <a:p>
            <a:r>
              <a:rPr lang="en-US" sz="3600" b="1" dirty="0">
                <a:solidFill>
                  <a:srgbClr val="FF0000"/>
                </a:solidFill>
              </a:rPr>
              <a:t>Regular</a:t>
            </a:r>
          </a:p>
        </p:txBody>
      </p:sp>
    </p:spTree>
    <p:extLst>
      <p:ext uri="{BB962C8B-B14F-4D97-AF65-F5344CB8AC3E}">
        <p14:creationId xmlns:p14="http://schemas.microsoft.com/office/powerpoint/2010/main" val="153702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category is this tracing?</a:t>
            </a:r>
            <a:endParaRPr lang="en-US" dirty="0"/>
          </a:p>
        </p:txBody>
      </p:sp>
      <p:sp>
        <p:nvSpPr>
          <p:cNvPr id="3" name="Content Placeholder 2"/>
          <p:cNvSpPr>
            <a:spLocks noGrp="1"/>
          </p:cNvSpPr>
          <p:nvPr>
            <p:ph idx="1"/>
          </p:nvPr>
        </p:nvSpPr>
        <p:spPr/>
        <p:txBody>
          <a:bodyPr/>
          <a:lstStyle/>
          <a:p>
            <a:r>
              <a:rPr lang="en-US" b="1" dirty="0">
                <a:solidFill>
                  <a:srgbClr val="FF0000"/>
                </a:solidFill>
              </a:rPr>
              <a:t>CATEGORY 2</a:t>
            </a:r>
          </a:p>
          <a:p>
            <a:endParaRPr lang="en-US" b="1" dirty="0">
              <a:solidFill>
                <a:srgbClr val="FF0000"/>
              </a:solidFill>
            </a:endParaRPr>
          </a:p>
          <a:p>
            <a:pPr marL="0" indent="0">
              <a:buNone/>
            </a:pPr>
            <a:endParaRPr lang="en-US" b="1" dirty="0">
              <a:solidFill>
                <a:srgbClr val="FF0000"/>
              </a:solidFill>
            </a:endParaRPr>
          </a:p>
          <a:p>
            <a:r>
              <a:rPr lang="en-US" sz="4400" b="1" dirty="0"/>
              <a:t>Is this fetal tracing reassuring?</a:t>
            </a:r>
          </a:p>
          <a:p>
            <a:r>
              <a:rPr lang="en-US" b="1" dirty="0">
                <a:solidFill>
                  <a:srgbClr val="FF0000"/>
                </a:solidFill>
              </a:rPr>
              <a:t>It is overall reassuring, but not reactive</a:t>
            </a:r>
          </a:p>
        </p:txBody>
      </p:sp>
    </p:spTree>
    <p:extLst>
      <p:ext uri="{BB962C8B-B14F-4D97-AF65-F5344CB8AC3E}">
        <p14:creationId xmlns:p14="http://schemas.microsoft.com/office/powerpoint/2010/main" val="2643612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is the baseline rate?</a:t>
            </a:r>
            <a:endParaRPr lang="en-US" dirty="0"/>
          </a:p>
        </p:txBody>
      </p:sp>
      <p:sp>
        <p:nvSpPr>
          <p:cNvPr id="3" name="Content Placeholder 2"/>
          <p:cNvSpPr>
            <a:spLocks noGrp="1"/>
          </p:cNvSpPr>
          <p:nvPr>
            <p:ph idx="1"/>
          </p:nvPr>
        </p:nvSpPr>
        <p:spPr/>
        <p:txBody>
          <a:bodyPr/>
          <a:lstStyle/>
          <a:p>
            <a:endParaRPr lang="en-US" dirty="0"/>
          </a:p>
        </p:txBody>
      </p:sp>
      <p:pic>
        <p:nvPicPr>
          <p:cNvPr id="19458" name="Picture 2" descr="C:\Users\vaio\Desktop\_6a83da30-f245-11e6-908d-8b1575c85c6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524000"/>
            <a:ext cx="857250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71600" y="5589240"/>
            <a:ext cx="1611797" cy="769441"/>
          </a:xfrm>
          <a:prstGeom prst="rect">
            <a:avLst/>
          </a:prstGeom>
        </p:spPr>
        <p:txBody>
          <a:bodyPr wrap="square">
            <a:spAutoFit/>
          </a:bodyPr>
          <a:lstStyle/>
          <a:p>
            <a:r>
              <a:rPr lang="en-US" sz="4400" dirty="0">
                <a:solidFill>
                  <a:srgbClr val="FF0000"/>
                </a:solidFill>
                <a:effectLst>
                  <a:outerShdw blurRad="38100" dist="38100" dir="2700000" algn="tl">
                    <a:srgbClr val="000000">
                      <a:alpha val="43137"/>
                    </a:srgbClr>
                  </a:outerShdw>
                </a:effectLst>
              </a:rPr>
              <a:t>145</a:t>
            </a:r>
          </a:p>
        </p:txBody>
      </p:sp>
    </p:spTree>
    <p:extLst>
      <p:ext uri="{BB962C8B-B14F-4D97-AF65-F5344CB8AC3E}">
        <p14:creationId xmlns:p14="http://schemas.microsoft.com/office/powerpoint/2010/main" val="142409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Describe the variability.</a:t>
            </a:r>
            <a:endParaRPr lang="en-US" dirty="0"/>
          </a:p>
        </p:txBody>
      </p:sp>
      <p:sp>
        <p:nvSpPr>
          <p:cNvPr id="3" name="Content Placeholder 2"/>
          <p:cNvSpPr>
            <a:spLocks noGrp="1"/>
          </p:cNvSpPr>
          <p:nvPr>
            <p:ph idx="1"/>
          </p:nvPr>
        </p:nvSpPr>
        <p:spPr/>
        <p:txBody>
          <a:bodyPr/>
          <a:lstStyle/>
          <a:p>
            <a:endParaRPr lang="en-US" dirty="0"/>
          </a:p>
        </p:txBody>
      </p:sp>
      <p:pic>
        <p:nvPicPr>
          <p:cNvPr id="20482" name="Picture 2" descr="C:\Users\vaio\Desktop\_6a83da30-f245-11e6-908d-8b1575c85c6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524000"/>
            <a:ext cx="857250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47664" y="5805264"/>
            <a:ext cx="1681038" cy="707886"/>
          </a:xfrm>
          <a:prstGeom prst="rect">
            <a:avLst/>
          </a:prstGeom>
        </p:spPr>
        <p:txBody>
          <a:bodyPr wrap="none">
            <a:spAutoFit/>
          </a:bodyPr>
          <a:lstStyle/>
          <a:p>
            <a:r>
              <a:rPr lang="en-US" sz="4000" b="1" dirty="0">
                <a:solidFill>
                  <a:srgbClr val="FF0000"/>
                </a:solidFill>
                <a:effectLst>
                  <a:outerShdw blurRad="38100" dist="38100" dir="2700000" algn="tl">
                    <a:srgbClr val="000000">
                      <a:alpha val="43137"/>
                    </a:srgbClr>
                  </a:outerShdw>
                </a:effectLst>
              </a:rPr>
              <a:t>Absent</a:t>
            </a:r>
          </a:p>
        </p:txBody>
      </p:sp>
    </p:spTree>
    <p:extLst>
      <p:ext uri="{BB962C8B-B14F-4D97-AF65-F5344CB8AC3E}">
        <p14:creationId xmlns:p14="http://schemas.microsoft.com/office/powerpoint/2010/main" val="83917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0688"/>
            <a:ext cx="8229600" cy="1143000"/>
          </a:xfrm>
        </p:spPr>
        <p:txBody>
          <a:bodyPr>
            <a:normAutofit fontScale="90000"/>
          </a:bodyPr>
          <a:lstStyle/>
          <a:p>
            <a:r>
              <a:rPr lang="en-US" b="1" dirty="0"/>
              <a:t>Are there accelerations present?</a:t>
            </a:r>
            <a:br>
              <a:rPr lang="en-US" b="1" dirty="0"/>
            </a:br>
            <a:r>
              <a:rPr lang="en-US" b="1" dirty="0"/>
              <a:t>Are there decelerations present?</a:t>
            </a:r>
            <a:br>
              <a:rPr lang="en-US" b="1" dirty="0"/>
            </a:br>
            <a:endParaRPr lang="en-US" dirty="0"/>
          </a:p>
        </p:txBody>
      </p:sp>
      <p:sp>
        <p:nvSpPr>
          <p:cNvPr id="3" name="Content Placeholder 2"/>
          <p:cNvSpPr>
            <a:spLocks noGrp="1"/>
          </p:cNvSpPr>
          <p:nvPr>
            <p:ph idx="1"/>
          </p:nvPr>
        </p:nvSpPr>
        <p:spPr/>
        <p:txBody>
          <a:bodyPr/>
          <a:lstStyle/>
          <a:p>
            <a:r>
              <a:rPr lang="en-US" b="1" dirty="0">
                <a:solidFill>
                  <a:srgbClr val="FF0000"/>
                </a:solidFill>
              </a:rPr>
              <a:t>NO</a:t>
            </a:r>
          </a:p>
          <a:p>
            <a:r>
              <a:rPr lang="en-US" b="1" dirty="0">
                <a:solidFill>
                  <a:srgbClr val="FF0000"/>
                </a:solidFill>
              </a:rPr>
              <a:t>NO</a:t>
            </a:r>
          </a:p>
          <a:p>
            <a:endParaRPr lang="en-US" dirty="0"/>
          </a:p>
        </p:txBody>
      </p:sp>
      <p:pic>
        <p:nvPicPr>
          <p:cNvPr id="21506" name="Picture 2" descr="C:\Users\vaio\Desktop\_6a83da30-f245-11e6-908d-8b1575c85c6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524000"/>
            <a:ext cx="857250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7504" y="5356840"/>
            <a:ext cx="4896544" cy="1200329"/>
          </a:xfrm>
          <a:prstGeom prst="rect">
            <a:avLst/>
          </a:prstGeom>
        </p:spPr>
        <p:txBody>
          <a:bodyPr wrap="square">
            <a:spAutoFit/>
          </a:bodyPr>
          <a:lstStyle/>
          <a:p>
            <a:r>
              <a:rPr lang="en-US" sz="3600" b="1" dirty="0">
                <a:solidFill>
                  <a:srgbClr val="FF0000"/>
                </a:solidFill>
              </a:rPr>
              <a:t>NO</a:t>
            </a:r>
          </a:p>
          <a:p>
            <a:r>
              <a:rPr lang="en-US" sz="3600" b="1" dirty="0">
                <a:solidFill>
                  <a:srgbClr val="FF0000"/>
                </a:solidFill>
              </a:rPr>
              <a:t>NO</a:t>
            </a:r>
          </a:p>
        </p:txBody>
      </p:sp>
    </p:spTree>
    <p:extLst>
      <p:ext uri="{BB962C8B-B14F-4D97-AF65-F5344CB8AC3E}">
        <p14:creationId xmlns:p14="http://schemas.microsoft.com/office/powerpoint/2010/main" val="3839095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Are contractions present?</a:t>
            </a:r>
            <a:endParaRPr lang="en-US" dirty="0"/>
          </a:p>
        </p:txBody>
      </p:sp>
      <p:sp>
        <p:nvSpPr>
          <p:cNvPr id="3" name="Content Placeholder 2"/>
          <p:cNvSpPr>
            <a:spLocks noGrp="1"/>
          </p:cNvSpPr>
          <p:nvPr>
            <p:ph idx="1"/>
          </p:nvPr>
        </p:nvSpPr>
        <p:spPr/>
        <p:txBody>
          <a:bodyPr/>
          <a:lstStyle/>
          <a:p>
            <a:endParaRPr lang="en-US" b="1" dirty="0">
              <a:solidFill>
                <a:srgbClr val="FF0000"/>
              </a:solidFill>
            </a:endParaRPr>
          </a:p>
        </p:txBody>
      </p:sp>
      <p:pic>
        <p:nvPicPr>
          <p:cNvPr id="22530" name="Picture 2" descr="C:\Users\vaio\Desktop\_6a83da30-f245-11e6-908d-8b1575c85c6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524000"/>
            <a:ext cx="857250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43608" y="5877272"/>
            <a:ext cx="2304349" cy="646331"/>
          </a:xfrm>
          <a:prstGeom prst="rect">
            <a:avLst/>
          </a:prstGeom>
        </p:spPr>
        <p:txBody>
          <a:bodyPr wrap="none">
            <a:spAutoFit/>
          </a:bodyPr>
          <a:lstStyle/>
          <a:p>
            <a:r>
              <a:rPr lang="en-US" sz="3600" b="1" dirty="0">
                <a:solidFill>
                  <a:srgbClr val="FF0000"/>
                </a:solidFill>
              </a:rPr>
              <a:t>Occasional</a:t>
            </a:r>
            <a:r>
              <a:rPr lang="en-US" dirty="0"/>
              <a:t>.</a:t>
            </a:r>
          </a:p>
        </p:txBody>
      </p:sp>
    </p:spTree>
    <p:extLst>
      <p:ext uri="{BB962C8B-B14F-4D97-AF65-F5344CB8AC3E}">
        <p14:creationId xmlns:p14="http://schemas.microsoft.com/office/powerpoint/2010/main" val="46014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b="1" dirty="0">
                <a:solidFill>
                  <a:srgbClr val="FF0000"/>
                </a:solidFill>
              </a:rPr>
              <a:t>Category 2.</a:t>
            </a:r>
          </a:p>
          <a:p>
            <a:endParaRPr lang="en-US" dirty="0">
              <a:solidFill>
                <a:srgbClr val="FF0000"/>
              </a:solidFill>
            </a:endParaRPr>
          </a:p>
          <a:p>
            <a:endParaRPr lang="en-US" dirty="0">
              <a:solidFill>
                <a:srgbClr val="FF0000"/>
              </a:solidFill>
            </a:endParaRPr>
          </a:p>
          <a:p>
            <a:r>
              <a:rPr lang="en-US" sz="4400" b="1" dirty="0"/>
              <a:t>Is this fetal tracing reassuring?</a:t>
            </a:r>
          </a:p>
          <a:p>
            <a:r>
              <a:rPr lang="en-US" b="1" dirty="0">
                <a:solidFill>
                  <a:srgbClr val="FF0000"/>
                </a:solidFill>
              </a:rPr>
              <a:t>This tracing is not reassuring and requires intervention</a:t>
            </a:r>
          </a:p>
        </p:txBody>
      </p:sp>
      <p:sp>
        <p:nvSpPr>
          <p:cNvPr id="2" name="Title 1"/>
          <p:cNvSpPr>
            <a:spLocks noGrp="1"/>
          </p:cNvSpPr>
          <p:nvPr>
            <p:ph type="title"/>
          </p:nvPr>
        </p:nvSpPr>
        <p:spPr/>
        <p:txBody>
          <a:bodyPr/>
          <a:lstStyle/>
          <a:p>
            <a:r>
              <a:rPr lang="en-US" b="1" dirty="0"/>
              <a:t>What category is this tracing?</a:t>
            </a:r>
            <a:endParaRPr lang="en-US" dirty="0"/>
          </a:p>
        </p:txBody>
      </p:sp>
    </p:spTree>
    <p:extLst>
      <p:ext uri="{BB962C8B-B14F-4D97-AF65-F5344CB8AC3E}">
        <p14:creationId xmlns:p14="http://schemas.microsoft.com/office/powerpoint/2010/main" val="425403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74638"/>
            <a:ext cx="8363272" cy="418058"/>
          </a:xfrm>
        </p:spPr>
        <p:txBody>
          <a:bodyPr>
            <a:normAutofit fontScale="90000"/>
          </a:bodyPr>
          <a:lstStyle/>
          <a:p>
            <a:pPr algn="l"/>
            <a:r>
              <a:rPr lang="en-US" dirty="0">
                <a:solidFill>
                  <a:srgbClr val="FF0000"/>
                </a:solidFill>
              </a:rPr>
              <a:t>Case 1</a:t>
            </a:r>
          </a:p>
        </p:txBody>
      </p:sp>
      <p:pic>
        <p:nvPicPr>
          <p:cNvPr id="4" name="Content Placeholder 3"/>
          <p:cNvPicPr>
            <a:picLocks noGrp="1" noChangeAspect="1"/>
          </p:cNvPicPr>
          <p:nvPr>
            <p:ph idx="1"/>
          </p:nvPr>
        </p:nvPicPr>
        <p:blipFill>
          <a:blip r:embed="rId2"/>
          <a:stretch>
            <a:fillRect/>
          </a:stretch>
        </p:blipFill>
        <p:spPr>
          <a:xfrm>
            <a:off x="200000" y="768607"/>
            <a:ext cx="8229600" cy="3125706"/>
          </a:xfrm>
          <a:prstGeom prst="rect">
            <a:avLst/>
          </a:prstGeom>
        </p:spPr>
      </p:pic>
      <p:sp>
        <p:nvSpPr>
          <p:cNvPr id="5" name="Rectangle 4"/>
          <p:cNvSpPr/>
          <p:nvPr/>
        </p:nvSpPr>
        <p:spPr>
          <a:xfrm>
            <a:off x="200000" y="4005064"/>
            <a:ext cx="7972400" cy="369332"/>
          </a:xfrm>
          <a:prstGeom prst="rect">
            <a:avLst/>
          </a:prstGeom>
        </p:spPr>
        <p:txBody>
          <a:bodyPr wrap="square">
            <a:spAutoFit/>
          </a:bodyPr>
          <a:lstStyle/>
          <a:p>
            <a:r>
              <a:rPr lang="en-US" dirty="0"/>
              <a:t>A 26 year old G1 P0 in gestation weeks 41+3 with normal pregnancy.</a:t>
            </a:r>
          </a:p>
        </p:txBody>
      </p:sp>
      <p:sp>
        <p:nvSpPr>
          <p:cNvPr id="7" name="Rectangle 6"/>
          <p:cNvSpPr/>
          <p:nvPr/>
        </p:nvSpPr>
        <p:spPr>
          <a:xfrm>
            <a:off x="251520" y="4485147"/>
            <a:ext cx="8640960" cy="2031325"/>
          </a:xfrm>
          <a:prstGeom prst="rect">
            <a:avLst/>
          </a:prstGeom>
        </p:spPr>
        <p:txBody>
          <a:bodyPr wrap="square">
            <a:spAutoFit/>
          </a:bodyPr>
          <a:lstStyle/>
          <a:p>
            <a:pPr>
              <a:buFont typeface="Arial" panose="020B0604020202020204" pitchFamily="34" charset="0"/>
              <a:buChar char="•"/>
            </a:pPr>
            <a:r>
              <a:rPr lang="en-US" dirty="0"/>
              <a:t>10.10 Admitted to </a:t>
            </a:r>
            <a:r>
              <a:rPr lang="en-US" dirty="0" err="1"/>
              <a:t>labour</a:t>
            </a:r>
            <a:r>
              <a:rPr lang="en-US" dirty="0"/>
              <a:t> ward contracting and SROM since 32 hours and clear liquor draining. VE: </a:t>
            </a:r>
            <a:r>
              <a:rPr lang="en-US" dirty="0" err="1"/>
              <a:t>Cx</a:t>
            </a:r>
            <a:r>
              <a:rPr lang="en-US" dirty="0"/>
              <a:t> fully effaced, dilated 6 cm, </a:t>
            </a:r>
            <a:r>
              <a:rPr lang="en-US" dirty="0" err="1"/>
              <a:t>vx</a:t>
            </a:r>
            <a:r>
              <a:rPr lang="en-US" dirty="0"/>
              <a:t> -2.</a:t>
            </a:r>
          </a:p>
          <a:p>
            <a:pPr>
              <a:buFont typeface="Arial" panose="020B0604020202020204" pitchFamily="34" charset="0"/>
              <a:buChar char="•"/>
            </a:pPr>
            <a:r>
              <a:rPr lang="en-US" dirty="0"/>
              <a:t>11.11 Epidural sited on maternal request.</a:t>
            </a:r>
          </a:p>
          <a:p>
            <a:pPr>
              <a:buFont typeface="Arial" panose="020B0604020202020204" pitchFamily="34" charset="0"/>
              <a:buChar char="•"/>
            </a:pPr>
            <a:r>
              <a:rPr lang="en-US" dirty="0"/>
              <a:t>12.30 Oxytocin infusion started. VE: </a:t>
            </a:r>
            <a:r>
              <a:rPr lang="en-US" dirty="0" err="1"/>
              <a:t>Cx</a:t>
            </a:r>
            <a:r>
              <a:rPr lang="en-US" dirty="0"/>
              <a:t> fully effaced, dilated 7 cm, </a:t>
            </a:r>
            <a:r>
              <a:rPr lang="en-US" dirty="0" err="1"/>
              <a:t>vx</a:t>
            </a:r>
            <a:r>
              <a:rPr lang="en-US" dirty="0"/>
              <a:t> -1.</a:t>
            </a:r>
          </a:p>
          <a:p>
            <a:pPr>
              <a:buFont typeface="Arial" panose="020B0604020202020204" pitchFamily="34" charset="0"/>
              <a:buChar char="•"/>
            </a:pPr>
            <a:r>
              <a:rPr lang="en-US" dirty="0"/>
              <a:t>14.30 , </a:t>
            </a:r>
            <a:r>
              <a:rPr lang="en-US" dirty="0" err="1"/>
              <a:t>vx</a:t>
            </a:r>
            <a:r>
              <a:rPr lang="en-US" dirty="0"/>
              <a:t> at 0 station. Maternal temperature 38. 2. One dose of antibiotics given </a:t>
            </a:r>
            <a:r>
              <a:rPr lang="en-US" dirty="0" err="1"/>
              <a:t>i.v.</a:t>
            </a:r>
            <a:endParaRPr lang="en-US" dirty="0"/>
          </a:p>
          <a:p>
            <a:pPr>
              <a:buFont typeface="Arial" panose="020B0604020202020204" pitchFamily="34" charset="0"/>
              <a:buChar char="•"/>
            </a:pPr>
            <a:r>
              <a:rPr lang="en-US" dirty="0"/>
              <a:t>15.31 Decision to perform caesarean section after physician assessment.</a:t>
            </a:r>
          </a:p>
          <a:p>
            <a:pPr>
              <a:buFont typeface="Arial" panose="020B0604020202020204" pitchFamily="34" charset="0"/>
              <a:buChar char="•"/>
            </a:pPr>
            <a:r>
              <a:rPr lang="en-US" dirty="0"/>
              <a:t>15.54 Emergency caesarean section. Baby girl with birth weight 4410 g.</a:t>
            </a:r>
          </a:p>
        </p:txBody>
      </p:sp>
    </p:spTree>
    <p:extLst>
      <p:ext uri="{BB962C8B-B14F-4D97-AF65-F5344CB8AC3E}">
        <p14:creationId xmlns:p14="http://schemas.microsoft.com/office/powerpoint/2010/main" val="222388064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Case 1</a:t>
            </a:r>
          </a:p>
        </p:txBody>
      </p:sp>
      <p:sp>
        <p:nvSpPr>
          <p:cNvPr id="3" name="Content Placeholder 2"/>
          <p:cNvSpPr>
            <a:spLocks noGrp="1"/>
          </p:cNvSpPr>
          <p:nvPr>
            <p:ph idx="1"/>
          </p:nvPr>
        </p:nvSpPr>
        <p:spPr/>
        <p:txBody>
          <a:bodyPr/>
          <a:lstStyle/>
          <a:p>
            <a:r>
              <a:rPr lang="en-US" dirty="0"/>
              <a:t>Apgar score: 9, 10, 10.</a:t>
            </a:r>
          </a:p>
          <a:p>
            <a:r>
              <a:rPr lang="en-US" b="1" dirty="0">
                <a:solidFill>
                  <a:srgbClr val="FF0000"/>
                </a:solidFill>
              </a:rPr>
              <a:t>Cord gases</a:t>
            </a:r>
          </a:p>
          <a:p>
            <a:r>
              <a:rPr lang="en-US" dirty="0"/>
              <a:t>	           pH 	     pCO2 	  BE</a:t>
            </a:r>
          </a:p>
          <a:p>
            <a:r>
              <a:rPr lang="en-US" dirty="0"/>
              <a:t>Artery 	7.24  	      8.5 	  -5.9</a:t>
            </a:r>
          </a:p>
          <a:p>
            <a:r>
              <a:rPr lang="en-US" dirty="0"/>
              <a:t>Vein 	7.32 	      7.2 	  -3.1</a:t>
            </a:r>
          </a:p>
        </p:txBody>
      </p:sp>
    </p:spTree>
    <p:extLst>
      <p:ext uri="{BB962C8B-B14F-4D97-AF65-F5344CB8AC3E}">
        <p14:creationId xmlns:p14="http://schemas.microsoft.com/office/powerpoint/2010/main" val="2227420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9919" y="2060848"/>
            <a:ext cx="9004161" cy="3451754"/>
          </a:xfrm>
          <a:prstGeom prst="rect">
            <a:avLst/>
          </a:prstGeom>
        </p:spPr>
      </p:pic>
      <p:sp>
        <p:nvSpPr>
          <p:cNvPr id="5" name="Rectangle 4"/>
          <p:cNvSpPr/>
          <p:nvPr/>
        </p:nvSpPr>
        <p:spPr>
          <a:xfrm>
            <a:off x="971600" y="2132856"/>
            <a:ext cx="72008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1835696" y="3284984"/>
            <a:ext cx="2880320" cy="108012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83568" y="6113576"/>
            <a:ext cx="2502024" cy="646331"/>
          </a:xfrm>
          <a:prstGeom prst="rect">
            <a:avLst/>
          </a:prstGeom>
        </p:spPr>
        <p:txBody>
          <a:bodyPr wrap="square">
            <a:spAutoFit/>
          </a:bodyPr>
          <a:lstStyle/>
          <a:p>
            <a:r>
              <a:rPr lang="en-US" sz="1200" dirty="0" err="1"/>
              <a:t>AWHONN:The</a:t>
            </a:r>
            <a:r>
              <a:rPr lang="en-US" sz="1200" dirty="0"/>
              <a:t> Association of Women's Health, Obstetric and Neonatal Nurses</a:t>
            </a:r>
          </a:p>
        </p:txBody>
      </p:sp>
    </p:spTree>
    <p:extLst>
      <p:ext uri="{BB962C8B-B14F-4D97-AF65-F5344CB8AC3E}">
        <p14:creationId xmlns:p14="http://schemas.microsoft.com/office/powerpoint/2010/main" val="293320805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Case 2</a:t>
            </a:r>
          </a:p>
        </p:txBody>
      </p:sp>
      <p:pic>
        <p:nvPicPr>
          <p:cNvPr id="4" name="Content Placeholder 3"/>
          <p:cNvPicPr>
            <a:picLocks noGrp="1" noChangeAspect="1"/>
          </p:cNvPicPr>
          <p:nvPr>
            <p:ph idx="1"/>
          </p:nvPr>
        </p:nvPicPr>
        <p:blipFill>
          <a:blip r:embed="rId2"/>
          <a:stretch>
            <a:fillRect/>
          </a:stretch>
        </p:blipFill>
        <p:spPr>
          <a:xfrm>
            <a:off x="395536" y="1268760"/>
            <a:ext cx="8229600" cy="2886822"/>
          </a:xfrm>
          <a:prstGeom prst="rect">
            <a:avLst/>
          </a:prstGeom>
        </p:spPr>
      </p:pic>
      <p:sp>
        <p:nvSpPr>
          <p:cNvPr id="5" name="Rectangle 4"/>
          <p:cNvSpPr/>
          <p:nvPr/>
        </p:nvSpPr>
        <p:spPr>
          <a:xfrm>
            <a:off x="179512" y="4365104"/>
            <a:ext cx="7848872" cy="2031325"/>
          </a:xfrm>
          <a:prstGeom prst="rect">
            <a:avLst/>
          </a:prstGeom>
        </p:spPr>
        <p:txBody>
          <a:bodyPr wrap="square">
            <a:spAutoFit/>
          </a:bodyPr>
          <a:lstStyle/>
          <a:p>
            <a:r>
              <a:rPr lang="en-US" dirty="0"/>
              <a:t>37 year old G 3 P 2.  Gest. week 41+0. 2003 SVD. 2004 SVD. Normal pregnancy.</a:t>
            </a:r>
          </a:p>
          <a:p>
            <a:endParaRPr lang="en-US" dirty="0"/>
          </a:p>
          <a:p>
            <a:r>
              <a:rPr lang="en-US" dirty="0"/>
              <a:t>    11:20  Admitted to hospital contracting since 06:00. VE: </a:t>
            </a:r>
            <a:r>
              <a:rPr lang="en-US" dirty="0" err="1"/>
              <a:t>Cx</a:t>
            </a:r>
            <a:r>
              <a:rPr lang="en-US" dirty="0"/>
              <a:t> fully effaced, 7 cm   dilated, </a:t>
            </a:r>
            <a:r>
              <a:rPr lang="en-US" dirty="0" err="1"/>
              <a:t>vx</a:t>
            </a:r>
            <a:r>
              <a:rPr lang="en-US" dirty="0"/>
              <a:t> -1.</a:t>
            </a:r>
          </a:p>
          <a:p>
            <a:r>
              <a:rPr lang="en-US" dirty="0"/>
              <a:t>    11:43  External CTG trace initiates.</a:t>
            </a:r>
          </a:p>
          <a:p>
            <a:r>
              <a:rPr lang="en-US" dirty="0"/>
              <a:t>    12:58 ARM, clear liquor draining. FSE applied. VE: </a:t>
            </a:r>
            <a:r>
              <a:rPr lang="en-US" dirty="0" err="1"/>
              <a:t>Cx</a:t>
            </a:r>
            <a:r>
              <a:rPr lang="en-US" dirty="0"/>
              <a:t> fully dilated, </a:t>
            </a:r>
            <a:r>
              <a:rPr lang="en-US" dirty="0" err="1"/>
              <a:t>vx</a:t>
            </a:r>
            <a:r>
              <a:rPr lang="en-US" dirty="0"/>
              <a:t> +1.</a:t>
            </a:r>
          </a:p>
          <a:p>
            <a:r>
              <a:rPr lang="en-US" dirty="0"/>
              <a:t>   13:15</a:t>
            </a:r>
            <a:r>
              <a:rPr lang="en-US" dirty="0">
                <a:sym typeface="Wingdings" panose="05000000000000000000" pitchFamily="2" charset="2"/>
              </a:rPr>
              <a:t>NVD     </a:t>
            </a:r>
            <a:r>
              <a:rPr lang="en-US" dirty="0"/>
              <a:t>Babyboy. Birthweight 3920 g     </a:t>
            </a:r>
            <a:r>
              <a:rPr lang="en-US" dirty="0">
                <a:sym typeface="Wingdings" panose="05000000000000000000" pitchFamily="2" charset="2"/>
              </a:rPr>
              <a:t>Apgar 0</a:t>
            </a:r>
            <a:endParaRPr lang="en-US" dirty="0"/>
          </a:p>
        </p:txBody>
      </p:sp>
    </p:spTree>
    <p:extLst>
      <p:ext uri="{BB962C8B-B14F-4D97-AF65-F5344CB8AC3E}">
        <p14:creationId xmlns:p14="http://schemas.microsoft.com/office/powerpoint/2010/main" val="396970709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rgbClr val="FF0000"/>
                </a:solidFill>
              </a:rPr>
              <a:t>CASE 2</a:t>
            </a:r>
          </a:p>
        </p:txBody>
      </p:sp>
      <p:sp>
        <p:nvSpPr>
          <p:cNvPr id="3" name="Content Placeholder 2"/>
          <p:cNvSpPr>
            <a:spLocks noGrp="1"/>
          </p:cNvSpPr>
          <p:nvPr>
            <p:ph idx="1"/>
          </p:nvPr>
        </p:nvSpPr>
        <p:spPr/>
        <p:txBody>
          <a:bodyPr/>
          <a:lstStyle/>
          <a:p>
            <a:r>
              <a:rPr lang="en-US" b="1" dirty="0">
                <a:solidFill>
                  <a:srgbClr val="FF0000"/>
                </a:solidFill>
              </a:rPr>
              <a:t>IUFD </a:t>
            </a:r>
            <a:r>
              <a:rPr lang="en-US" dirty="0"/>
              <a:t> </a:t>
            </a:r>
          </a:p>
          <a:p>
            <a:endParaRPr lang="en-US" dirty="0"/>
          </a:p>
          <a:p>
            <a:endParaRPr lang="en-US" dirty="0"/>
          </a:p>
          <a:p>
            <a:r>
              <a:rPr lang="en-US" dirty="0"/>
              <a:t>If you have accelerations during every contraction you should always be suspicious that it may be maternal pulse. In this case maternal pulse is registered.</a:t>
            </a:r>
          </a:p>
        </p:txBody>
      </p:sp>
    </p:spTree>
    <p:extLst>
      <p:ext uri="{BB962C8B-B14F-4D97-AF65-F5344CB8AC3E}">
        <p14:creationId xmlns:p14="http://schemas.microsoft.com/office/powerpoint/2010/main" val="190308791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75656" y="548680"/>
            <a:ext cx="5901173" cy="4481995"/>
          </a:xfrm>
          <a:prstGeom prst="rect">
            <a:avLst/>
          </a:prstGeom>
        </p:spPr>
      </p:pic>
      <p:sp>
        <p:nvSpPr>
          <p:cNvPr id="5" name="Rounded Rectangle 4"/>
          <p:cNvSpPr/>
          <p:nvPr/>
        </p:nvSpPr>
        <p:spPr>
          <a:xfrm>
            <a:off x="1763688" y="4293096"/>
            <a:ext cx="1080120" cy="28803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309362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rgbClr val="FF0000"/>
                </a:solidFill>
              </a:rPr>
              <a:t>CASE 3</a:t>
            </a:r>
          </a:p>
        </p:txBody>
      </p:sp>
      <p:pic>
        <p:nvPicPr>
          <p:cNvPr id="4" name="Content Placeholder 3"/>
          <p:cNvPicPr>
            <a:picLocks noGrp="1" noChangeAspect="1"/>
          </p:cNvPicPr>
          <p:nvPr>
            <p:ph idx="1"/>
          </p:nvPr>
        </p:nvPicPr>
        <p:blipFill>
          <a:blip r:embed="rId2"/>
          <a:stretch>
            <a:fillRect/>
          </a:stretch>
        </p:blipFill>
        <p:spPr>
          <a:xfrm>
            <a:off x="251520" y="1196752"/>
            <a:ext cx="8229600" cy="3005816"/>
          </a:xfrm>
          <a:prstGeom prst="rect">
            <a:avLst/>
          </a:prstGeom>
        </p:spPr>
      </p:pic>
      <p:sp>
        <p:nvSpPr>
          <p:cNvPr id="5" name="Rectangle 4"/>
          <p:cNvSpPr/>
          <p:nvPr/>
        </p:nvSpPr>
        <p:spPr>
          <a:xfrm>
            <a:off x="395536" y="4365104"/>
            <a:ext cx="6462464" cy="2031325"/>
          </a:xfrm>
          <a:prstGeom prst="rect">
            <a:avLst/>
          </a:prstGeom>
        </p:spPr>
        <p:txBody>
          <a:bodyPr wrap="square">
            <a:spAutoFit/>
          </a:bodyPr>
          <a:lstStyle/>
          <a:p>
            <a:r>
              <a:rPr lang="en-US" dirty="0"/>
              <a:t>A 25 year old G1 P0 in gestation week 41+6 is admitted to the </a:t>
            </a:r>
            <a:r>
              <a:rPr lang="en-US" dirty="0" err="1"/>
              <a:t>labour</a:t>
            </a:r>
            <a:r>
              <a:rPr lang="en-US" dirty="0"/>
              <a:t> ward in latent phase with backache and mild irregular contractions. Normal pregnancy.</a:t>
            </a:r>
          </a:p>
          <a:p>
            <a:r>
              <a:rPr lang="en-US" dirty="0"/>
              <a:t>NST on admission </a:t>
            </a:r>
            <a:r>
              <a:rPr lang="en-US" dirty="0">
                <a:sym typeface="Wingdings" panose="05000000000000000000" pitchFamily="2" charset="2"/>
              </a:rPr>
              <a:t>reassuring </a:t>
            </a:r>
          </a:p>
          <a:p>
            <a:r>
              <a:rPr lang="en-US" dirty="0"/>
              <a:t>VE on admission at 15.00: </a:t>
            </a:r>
            <a:r>
              <a:rPr lang="en-US" dirty="0" err="1"/>
              <a:t>Cx</a:t>
            </a:r>
            <a:r>
              <a:rPr lang="en-US" dirty="0"/>
              <a:t> 1 cm long, 1.5 cm dilated, membranes intact.</a:t>
            </a:r>
          </a:p>
          <a:p>
            <a:endParaRPr lang="en-US" dirty="0"/>
          </a:p>
        </p:txBody>
      </p:sp>
    </p:spTree>
    <p:extLst>
      <p:ext uri="{BB962C8B-B14F-4D97-AF65-F5344CB8AC3E}">
        <p14:creationId xmlns:p14="http://schemas.microsoft.com/office/powerpoint/2010/main" val="162260696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rgbClr val="FF0000"/>
                </a:solidFill>
              </a:rPr>
              <a:t>Case 3</a:t>
            </a:r>
          </a:p>
        </p:txBody>
      </p:sp>
      <p:sp>
        <p:nvSpPr>
          <p:cNvPr id="3" name="Content Placeholder 2"/>
          <p:cNvSpPr>
            <a:spLocks noGrp="1"/>
          </p:cNvSpPr>
          <p:nvPr>
            <p:ph idx="1"/>
          </p:nvPr>
        </p:nvSpPr>
        <p:spPr>
          <a:xfrm>
            <a:off x="323528" y="4149080"/>
            <a:ext cx="8363272" cy="1977083"/>
          </a:xfrm>
        </p:spPr>
        <p:txBody>
          <a:bodyPr>
            <a:normAutofit lnSpcReduction="10000"/>
          </a:bodyPr>
          <a:lstStyle/>
          <a:p>
            <a:r>
              <a:rPr lang="en-US" dirty="0"/>
              <a:t>VE: </a:t>
            </a:r>
            <a:r>
              <a:rPr lang="en-US" dirty="0" err="1"/>
              <a:t>Cx</a:t>
            </a:r>
            <a:r>
              <a:rPr lang="en-US" dirty="0"/>
              <a:t> fully effaced, dilated 2 cm, vx-2. ARM, meconium stained liquor </a:t>
            </a:r>
          </a:p>
          <a:p>
            <a:r>
              <a:rPr lang="en-US" dirty="0"/>
              <a:t>Emergency caesarean section. Baby girl. Birth weight 2720 g.</a:t>
            </a:r>
          </a:p>
        </p:txBody>
      </p:sp>
      <p:pic>
        <p:nvPicPr>
          <p:cNvPr id="4" name="Picture 3"/>
          <p:cNvPicPr>
            <a:picLocks noChangeAspect="1"/>
          </p:cNvPicPr>
          <p:nvPr/>
        </p:nvPicPr>
        <p:blipFill>
          <a:blip r:embed="rId2"/>
          <a:stretch>
            <a:fillRect/>
          </a:stretch>
        </p:blipFill>
        <p:spPr>
          <a:xfrm>
            <a:off x="323528" y="1143492"/>
            <a:ext cx="8230313" cy="3005588"/>
          </a:xfrm>
          <a:prstGeom prst="rect">
            <a:avLst/>
          </a:prstGeom>
        </p:spPr>
      </p:pic>
    </p:spTree>
    <p:extLst>
      <p:ext uri="{BB962C8B-B14F-4D97-AF65-F5344CB8AC3E}">
        <p14:creationId xmlns:p14="http://schemas.microsoft.com/office/powerpoint/2010/main" val="324392902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rgbClr val="FF0000"/>
                </a:solidFill>
              </a:rPr>
              <a:t>Case 3</a:t>
            </a:r>
          </a:p>
        </p:txBody>
      </p:sp>
      <p:sp>
        <p:nvSpPr>
          <p:cNvPr id="3" name="Content Placeholder 2"/>
          <p:cNvSpPr>
            <a:spLocks noGrp="1"/>
          </p:cNvSpPr>
          <p:nvPr>
            <p:ph idx="1"/>
          </p:nvPr>
        </p:nvSpPr>
        <p:spPr/>
        <p:txBody>
          <a:bodyPr>
            <a:normAutofit lnSpcReduction="10000"/>
          </a:bodyPr>
          <a:lstStyle/>
          <a:p>
            <a:r>
              <a:rPr lang="en-US" dirty="0"/>
              <a:t>Apgar score: 4, 7, 8. </a:t>
            </a:r>
          </a:p>
          <a:p>
            <a:r>
              <a:rPr lang="en-US" dirty="0"/>
              <a:t>Cord gases</a:t>
            </a:r>
          </a:p>
          <a:p>
            <a:r>
              <a:rPr lang="en-US" dirty="0"/>
              <a:t>	           pH 	   pCO2 	BE</a:t>
            </a:r>
          </a:p>
          <a:p>
            <a:r>
              <a:rPr lang="en-US" dirty="0"/>
              <a:t>Artery 	6.92 	    7.2 	-13.1</a:t>
            </a:r>
          </a:p>
          <a:p>
            <a:r>
              <a:rPr lang="en-US" dirty="0"/>
              <a:t>Vein 	7.04 	    6.1 	-8.7</a:t>
            </a:r>
          </a:p>
          <a:p>
            <a:endParaRPr lang="en-US" dirty="0"/>
          </a:p>
          <a:p>
            <a:r>
              <a:rPr lang="en-US" dirty="0"/>
              <a:t> Baby admitted to NICU, discharged after 7 days.</a:t>
            </a:r>
          </a:p>
        </p:txBody>
      </p:sp>
    </p:spTree>
    <p:extLst>
      <p:ext uri="{BB962C8B-B14F-4D97-AF65-F5344CB8AC3E}">
        <p14:creationId xmlns:p14="http://schemas.microsoft.com/office/powerpoint/2010/main" val="213412010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rgbClr val="FF0000"/>
                </a:solidFill>
              </a:rPr>
              <a:t>Case 4</a:t>
            </a:r>
          </a:p>
        </p:txBody>
      </p:sp>
      <p:pic>
        <p:nvPicPr>
          <p:cNvPr id="6" name="Content Placeholder 5"/>
          <p:cNvPicPr>
            <a:picLocks noGrp="1" noChangeAspect="1"/>
          </p:cNvPicPr>
          <p:nvPr>
            <p:ph idx="1"/>
          </p:nvPr>
        </p:nvPicPr>
        <p:blipFill>
          <a:blip r:embed="rId2"/>
          <a:stretch>
            <a:fillRect/>
          </a:stretch>
        </p:blipFill>
        <p:spPr>
          <a:xfrm>
            <a:off x="251520" y="1268760"/>
            <a:ext cx="8229600" cy="2967424"/>
          </a:xfrm>
          <a:prstGeom prst="rect">
            <a:avLst/>
          </a:prstGeom>
        </p:spPr>
      </p:pic>
      <p:sp>
        <p:nvSpPr>
          <p:cNvPr id="7" name="Rectangle 6"/>
          <p:cNvSpPr/>
          <p:nvPr/>
        </p:nvSpPr>
        <p:spPr>
          <a:xfrm>
            <a:off x="457200" y="4491642"/>
            <a:ext cx="5166320" cy="2031325"/>
          </a:xfrm>
          <a:prstGeom prst="rect">
            <a:avLst/>
          </a:prstGeom>
        </p:spPr>
        <p:txBody>
          <a:bodyPr wrap="square">
            <a:spAutoFit/>
          </a:bodyPr>
          <a:lstStyle/>
          <a:p>
            <a:r>
              <a:rPr lang="en-US" dirty="0"/>
              <a:t>23 year old G 2 P1. Gest week 41+2. BMI 51.2</a:t>
            </a:r>
          </a:p>
          <a:p>
            <a:r>
              <a:rPr lang="en-US" dirty="0"/>
              <a:t>Admitted to hospital contracting and SROM </a:t>
            </a:r>
          </a:p>
          <a:p>
            <a:endParaRPr lang="en-US" dirty="0"/>
          </a:p>
          <a:p>
            <a:r>
              <a:rPr lang="en-US" dirty="0"/>
              <a:t>06.30  VE: </a:t>
            </a:r>
            <a:r>
              <a:rPr lang="en-US" dirty="0" err="1"/>
              <a:t>Cx</a:t>
            </a:r>
            <a:r>
              <a:rPr lang="en-US" dirty="0"/>
              <a:t> fully effaced, 5 cm dilated, vx-2</a:t>
            </a:r>
          </a:p>
          <a:p>
            <a:r>
              <a:rPr lang="en-US" dirty="0"/>
              <a:t>CTG admission test is normal.</a:t>
            </a:r>
          </a:p>
          <a:p>
            <a:r>
              <a:rPr lang="en-US" dirty="0"/>
              <a:t>7:40   VE: </a:t>
            </a:r>
            <a:r>
              <a:rPr lang="en-US" dirty="0" err="1"/>
              <a:t>Cx</a:t>
            </a:r>
            <a:r>
              <a:rPr lang="en-US" dirty="0"/>
              <a:t> fully effaced, dilated7 cm, </a:t>
            </a:r>
            <a:r>
              <a:rPr lang="en-US" dirty="0" err="1"/>
              <a:t>vx</a:t>
            </a:r>
            <a:r>
              <a:rPr lang="en-US" dirty="0"/>
              <a:t> -2 </a:t>
            </a:r>
          </a:p>
          <a:p>
            <a:r>
              <a:rPr lang="en-US" dirty="0"/>
              <a:t>After 30 </a:t>
            </a:r>
            <a:r>
              <a:rPr lang="en-US" dirty="0" err="1"/>
              <a:t>min</a:t>
            </a:r>
            <a:r>
              <a:rPr lang="en-US" dirty="0" err="1">
                <a:sym typeface="Wingdings" panose="05000000000000000000" pitchFamily="2" charset="2"/>
              </a:rPr>
              <a:t>the</a:t>
            </a:r>
            <a:r>
              <a:rPr lang="en-US" dirty="0">
                <a:sym typeface="Wingdings" panose="05000000000000000000" pitchFamily="2" charset="2"/>
              </a:rPr>
              <a:t> same </a:t>
            </a:r>
            <a:endParaRPr lang="en-US" dirty="0"/>
          </a:p>
        </p:txBody>
      </p:sp>
    </p:spTree>
    <p:extLst>
      <p:ext uri="{BB962C8B-B14F-4D97-AF65-F5344CB8AC3E}">
        <p14:creationId xmlns:p14="http://schemas.microsoft.com/office/powerpoint/2010/main" val="350327371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rgbClr val="FF0000"/>
                </a:solidFill>
              </a:rPr>
              <a:t>CASE 4</a:t>
            </a:r>
          </a:p>
        </p:txBody>
      </p:sp>
      <p:sp>
        <p:nvSpPr>
          <p:cNvPr id="3" name="Content Placeholder 2"/>
          <p:cNvSpPr>
            <a:spLocks noGrp="1"/>
          </p:cNvSpPr>
          <p:nvPr>
            <p:ph idx="1"/>
          </p:nvPr>
        </p:nvSpPr>
        <p:spPr/>
        <p:txBody>
          <a:bodyPr>
            <a:normAutofit lnSpcReduction="10000"/>
          </a:bodyPr>
          <a:lstStyle/>
          <a:p>
            <a:r>
              <a:rPr lang="en-US" dirty="0"/>
              <a:t>C/S IS DONE</a:t>
            </a:r>
          </a:p>
          <a:p>
            <a:r>
              <a:rPr lang="en-US" dirty="0"/>
              <a:t> Baby boy. Birth weight 4 690 g. </a:t>
            </a:r>
          </a:p>
          <a:p>
            <a:r>
              <a:rPr lang="en-US" b="1" dirty="0">
                <a:solidFill>
                  <a:srgbClr val="FF0000"/>
                </a:solidFill>
              </a:rPr>
              <a:t>Umbilical cord around the neck</a:t>
            </a:r>
            <a:r>
              <a:rPr lang="en-US" dirty="0"/>
              <a:t>.</a:t>
            </a:r>
          </a:p>
          <a:p>
            <a:endParaRPr lang="en-US" dirty="0"/>
          </a:p>
          <a:p>
            <a:r>
              <a:rPr lang="en-US" dirty="0"/>
              <a:t>Cord gases</a:t>
            </a:r>
          </a:p>
          <a:p>
            <a:r>
              <a:rPr lang="en-US" dirty="0"/>
              <a:t>	           pH 	        pCO2 	    BE</a:t>
            </a:r>
          </a:p>
          <a:p>
            <a:r>
              <a:rPr lang="en-US" dirty="0"/>
              <a:t>Artery 	7.23 	          9.7 	   -7.9</a:t>
            </a:r>
          </a:p>
          <a:p>
            <a:r>
              <a:rPr lang="en-US" dirty="0"/>
              <a:t>Vein 	7.28 	         8.7 	    -6.9</a:t>
            </a:r>
          </a:p>
        </p:txBody>
      </p:sp>
    </p:spTree>
    <p:extLst>
      <p:ext uri="{BB962C8B-B14F-4D97-AF65-F5344CB8AC3E}">
        <p14:creationId xmlns:p14="http://schemas.microsoft.com/office/powerpoint/2010/main" val="427733739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rgbClr val="FF0000"/>
                </a:solidFill>
              </a:rPr>
              <a:t>CASE 5</a:t>
            </a:r>
          </a:p>
        </p:txBody>
      </p:sp>
      <p:pic>
        <p:nvPicPr>
          <p:cNvPr id="4" name="Content Placeholder 3"/>
          <p:cNvPicPr>
            <a:picLocks noGrp="1" noChangeAspect="1"/>
          </p:cNvPicPr>
          <p:nvPr>
            <p:ph idx="1"/>
          </p:nvPr>
        </p:nvPicPr>
        <p:blipFill>
          <a:blip r:embed="rId2"/>
          <a:stretch>
            <a:fillRect/>
          </a:stretch>
        </p:blipFill>
        <p:spPr>
          <a:xfrm>
            <a:off x="251520" y="1268760"/>
            <a:ext cx="8229600" cy="3261020"/>
          </a:xfrm>
          <a:prstGeom prst="rect">
            <a:avLst/>
          </a:prstGeom>
        </p:spPr>
      </p:pic>
      <p:sp>
        <p:nvSpPr>
          <p:cNvPr id="5" name="Rectangle 4"/>
          <p:cNvSpPr/>
          <p:nvPr/>
        </p:nvSpPr>
        <p:spPr>
          <a:xfrm>
            <a:off x="395536" y="4725144"/>
            <a:ext cx="4572000" cy="1477328"/>
          </a:xfrm>
          <a:prstGeom prst="rect">
            <a:avLst/>
          </a:prstGeom>
        </p:spPr>
        <p:txBody>
          <a:bodyPr>
            <a:spAutoFit/>
          </a:bodyPr>
          <a:lstStyle/>
          <a:p>
            <a:r>
              <a:rPr lang="en-US" dirty="0"/>
              <a:t>A 22 year old G2 P1 in gestation weeks 41+5 with a normal pregnancy</a:t>
            </a:r>
          </a:p>
          <a:p>
            <a:endParaRPr lang="en-US" dirty="0"/>
          </a:p>
          <a:p>
            <a:endParaRPr lang="en-US" dirty="0"/>
          </a:p>
          <a:p>
            <a:r>
              <a:rPr lang="en-US" dirty="0"/>
              <a:t> </a:t>
            </a:r>
            <a:r>
              <a:rPr lang="en-US" b="1" dirty="0"/>
              <a:t>Admission CTG </a:t>
            </a:r>
          </a:p>
        </p:txBody>
      </p:sp>
      <p:pic>
        <p:nvPicPr>
          <p:cNvPr id="6" name="Picture 5"/>
          <p:cNvPicPr>
            <a:picLocks noChangeAspect="1"/>
          </p:cNvPicPr>
          <p:nvPr/>
        </p:nvPicPr>
        <p:blipFill>
          <a:blip r:embed="rId3"/>
          <a:stretch>
            <a:fillRect/>
          </a:stretch>
        </p:blipFill>
        <p:spPr>
          <a:xfrm>
            <a:off x="2267744" y="5523902"/>
            <a:ext cx="849405" cy="918276"/>
          </a:xfrm>
          <a:prstGeom prst="rect">
            <a:avLst/>
          </a:prstGeom>
        </p:spPr>
      </p:pic>
    </p:spTree>
    <p:extLst>
      <p:ext uri="{BB962C8B-B14F-4D97-AF65-F5344CB8AC3E}">
        <p14:creationId xmlns:p14="http://schemas.microsoft.com/office/powerpoint/2010/main" val="237753970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rgbClr val="FF0000"/>
                </a:solidFill>
              </a:rPr>
              <a:t>CASE 5</a:t>
            </a:r>
          </a:p>
        </p:txBody>
      </p:sp>
      <p:pic>
        <p:nvPicPr>
          <p:cNvPr id="4" name="Content Placeholder 3"/>
          <p:cNvPicPr>
            <a:picLocks noGrp="1" noChangeAspect="1"/>
          </p:cNvPicPr>
          <p:nvPr>
            <p:ph idx="1"/>
          </p:nvPr>
        </p:nvPicPr>
        <p:blipFill>
          <a:blip r:embed="rId2"/>
          <a:stretch>
            <a:fillRect/>
          </a:stretch>
        </p:blipFill>
        <p:spPr>
          <a:xfrm>
            <a:off x="251520" y="1340768"/>
            <a:ext cx="8229600" cy="3011448"/>
          </a:xfrm>
          <a:prstGeom prst="rect">
            <a:avLst/>
          </a:prstGeom>
        </p:spPr>
      </p:pic>
      <p:sp>
        <p:nvSpPr>
          <p:cNvPr id="5" name="Rectangle 4"/>
          <p:cNvSpPr/>
          <p:nvPr/>
        </p:nvSpPr>
        <p:spPr>
          <a:xfrm>
            <a:off x="107504" y="4725144"/>
            <a:ext cx="6192688" cy="523220"/>
          </a:xfrm>
          <a:prstGeom prst="rect">
            <a:avLst/>
          </a:prstGeom>
        </p:spPr>
        <p:txBody>
          <a:bodyPr wrap="square">
            <a:spAutoFit/>
          </a:bodyPr>
          <a:lstStyle/>
          <a:p>
            <a:r>
              <a:rPr lang="en-US" sz="2800" dirty="0"/>
              <a:t>After fetal scalp stimulation</a:t>
            </a:r>
          </a:p>
        </p:txBody>
      </p:sp>
      <p:pic>
        <p:nvPicPr>
          <p:cNvPr id="6" name="Picture 5"/>
          <p:cNvPicPr>
            <a:picLocks noChangeAspect="1"/>
          </p:cNvPicPr>
          <p:nvPr/>
        </p:nvPicPr>
        <p:blipFill>
          <a:blip r:embed="rId3"/>
          <a:stretch>
            <a:fillRect/>
          </a:stretch>
        </p:blipFill>
        <p:spPr>
          <a:xfrm>
            <a:off x="4283968" y="4497770"/>
            <a:ext cx="847417" cy="920576"/>
          </a:xfrm>
          <a:prstGeom prst="rect">
            <a:avLst/>
          </a:prstGeom>
        </p:spPr>
      </p:pic>
    </p:spTree>
    <p:extLst>
      <p:ext uri="{BB962C8B-B14F-4D97-AF65-F5344CB8AC3E}">
        <p14:creationId xmlns:p14="http://schemas.microsoft.com/office/powerpoint/2010/main" val="324350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764704"/>
            <a:ext cx="8363272" cy="652934"/>
          </a:xfrm>
        </p:spPr>
        <p:txBody>
          <a:bodyPr>
            <a:normAutofit fontScale="90000"/>
          </a:bodyPr>
          <a:lstStyle/>
          <a:p>
            <a:pPr algn="l"/>
            <a:r>
              <a:rPr lang="en-US" b="1" dirty="0">
                <a:solidFill>
                  <a:srgbClr val="FF0000"/>
                </a:solidFill>
              </a:rPr>
              <a:t>Continuous </a:t>
            </a:r>
            <a:r>
              <a:rPr lang="en-US" b="1" dirty="0" err="1">
                <a:solidFill>
                  <a:srgbClr val="FF0000"/>
                </a:solidFill>
              </a:rPr>
              <a:t>cardiotocography</a:t>
            </a:r>
            <a:br>
              <a:rPr lang="en-US" dirty="0">
                <a:solidFill>
                  <a:srgbClr val="FF0000"/>
                </a:solidFill>
              </a:rPr>
            </a:br>
            <a:endParaRPr lang="en-US" dirty="0">
              <a:solidFill>
                <a:srgbClr val="FF0000"/>
              </a:solidFill>
            </a:endParaRPr>
          </a:p>
        </p:txBody>
      </p:sp>
      <p:sp>
        <p:nvSpPr>
          <p:cNvPr id="3" name="Content Placeholder 2"/>
          <p:cNvSpPr>
            <a:spLocks noGrp="1"/>
          </p:cNvSpPr>
          <p:nvPr>
            <p:ph idx="1"/>
          </p:nvPr>
        </p:nvSpPr>
        <p:spPr/>
        <p:txBody>
          <a:bodyPr/>
          <a:lstStyle/>
          <a:p>
            <a:r>
              <a:rPr lang="en-US" b="1" dirty="0">
                <a:solidFill>
                  <a:srgbClr val="0070C0"/>
                </a:solidFill>
              </a:rPr>
              <a:t>Do not offer </a:t>
            </a:r>
            <a:r>
              <a:rPr lang="en-US" dirty="0" err="1"/>
              <a:t>cardiotocography</a:t>
            </a:r>
            <a:r>
              <a:rPr lang="en-US" dirty="0"/>
              <a:t> to women at </a:t>
            </a:r>
            <a:r>
              <a:rPr lang="en-US" b="1" dirty="0">
                <a:solidFill>
                  <a:srgbClr val="0070C0"/>
                </a:solidFill>
              </a:rPr>
              <a:t>low risk </a:t>
            </a:r>
            <a:r>
              <a:rPr lang="en-US" dirty="0"/>
              <a:t>of complications in established labor</a:t>
            </a:r>
          </a:p>
          <a:p>
            <a:pPr marL="0" indent="0">
              <a:buNone/>
            </a:pPr>
            <a:endParaRPr lang="en-US" dirty="0"/>
          </a:p>
          <a:p>
            <a:r>
              <a:rPr lang="en-US" dirty="0"/>
              <a:t>Advise </a:t>
            </a:r>
            <a:r>
              <a:rPr lang="en-US" b="1" i="1" dirty="0">
                <a:solidFill>
                  <a:srgbClr val="FF0066"/>
                </a:solidFill>
              </a:rPr>
              <a:t>continuous </a:t>
            </a:r>
            <a:r>
              <a:rPr lang="en-US" b="1" i="1" dirty="0" err="1">
                <a:solidFill>
                  <a:srgbClr val="FF0066"/>
                </a:solidFill>
              </a:rPr>
              <a:t>cardiotocography</a:t>
            </a:r>
            <a:r>
              <a:rPr lang="en-US" b="1" i="1" dirty="0">
                <a:solidFill>
                  <a:srgbClr val="FF0066"/>
                </a:solidFill>
              </a:rPr>
              <a:t> </a:t>
            </a:r>
            <a:r>
              <a:rPr lang="en-US" dirty="0"/>
              <a:t>if any of the following risk factors are present at initial</a:t>
            </a:r>
          </a:p>
          <a:p>
            <a:pPr marL="0" indent="0">
              <a:buNone/>
            </a:pPr>
            <a:r>
              <a:rPr lang="en-US" dirty="0"/>
              <a:t>    assessment or arise during labor: </a:t>
            </a:r>
          </a:p>
        </p:txBody>
      </p:sp>
      <p:pic>
        <p:nvPicPr>
          <p:cNvPr id="4" name="Picture 3"/>
          <p:cNvPicPr>
            <a:picLocks noChangeAspect="1"/>
          </p:cNvPicPr>
          <p:nvPr/>
        </p:nvPicPr>
        <p:blipFill>
          <a:blip r:embed="rId2"/>
          <a:stretch>
            <a:fillRect/>
          </a:stretch>
        </p:blipFill>
        <p:spPr>
          <a:xfrm>
            <a:off x="6372200" y="4581128"/>
            <a:ext cx="2200047" cy="1445518"/>
          </a:xfrm>
          <a:prstGeom prst="rect">
            <a:avLst/>
          </a:prstGeom>
        </p:spPr>
      </p:pic>
    </p:spTree>
    <p:extLst>
      <p:ext uri="{BB962C8B-B14F-4D97-AF65-F5344CB8AC3E}">
        <p14:creationId xmlns:p14="http://schemas.microsoft.com/office/powerpoint/2010/main" val="70540771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r>
              <a:rPr lang="en-US" dirty="0"/>
              <a:t>NVD</a:t>
            </a:r>
            <a:r>
              <a:rPr lang="en-US" dirty="0">
                <a:sym typeface="Wingdings" panose="05000000000000000000" pitchFamily="2" charset="2"/>
              </a:rPr>
              <a:t>  </a:t>
            </a:r>
            <a:r>
              <a:rPr lang="en-US" dirty="0"/>
              <a:t> Baby girl 3 450 g.</a:t>
            </a:r>
          </a:p>
          <a:p>
            <a:endParaRPr lang="en-US" dirty="0"/>
          </a:p>
          <a:p>
            <a:r>
              <a:rPr lang="en-US" dirty="0"/>
              <a:t>Apgar score: 9,10,10.</a:t>
            </a:r>
          </a:p>
          <a:p>
            <a:endParaRPr lang="en-US" dirty="0"/>
          </a:p>
          <a:p>
            <a:r>
              <a:rPr lang="en-US" dirty="0"/>
              <a:t> </a:t>
            </a:r>
          </a:p>
          <a:p>
            <a:r>
              <a:rPr lang="en-US" dirty="0"/>
              <a:t>Cord gases</a:t>
            </a:r>
          </a:p>
          <a:p>
            <a:r>
              <a:rPr lang="en-US" dirty="0"/>
              <a:t>	             pH 	pCO2 	   BE</a:t>
            </a:r>
          </a:p>
          <a:p>
            <a:r>
              <a:rPr lang="en-US" dirty="0"/>
              <a:t>Artery 	7.28 	  7.9 	   -3.1</a:t>
            </a:r>
          </a:p>
          <a:p>
            <a:r>
              <a:rPr lang="en-US" dirty="0"/>
              <a:t>Vein 	7.34 	  6.4 	   -2.8</a:t>
            </a:r>
          </a:p>
          <a:p>
            <a:r>
              <a:rPr lang="en-US" dirty="0"/>
              <a:t> </a:t>
            </a:r>
          </a:p>
        </p:txBody>
      </p:sp>
    </p:spTree>
    <p:extLst>
      <p:ext uri="{BB962C8B-B14F-4D97-AF65-F5344CB8AC3E}">
        <p14:creationId xmlns:p14="http://schemas.microsoft.com/office/powerpoint/2010/main" val="196351931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rgbClr val="FF0000"/>
                </a:solidFill>
              </a:rPr>
              <a:t>CASE 6</a:t>
            </a:r>
          </a:p>
        </p:txBody>
      </p:sp>
      <p:pic>
        <p:nvPicPr>
          <p:cNvPr id="4" name="Content Placeholder 3"/>
          <p:cNvPicPr>
            <a:picLocks noGrp="1" noChangeAspect="1"/>
          </p:cNvPicPr>
          <p:nvPr>
            <p:ph idx="1"/>
          </p:nvPr>
        </p:nvPicPr>
        <p:blipFill>
          <a:blip r:embed="rId2"/>
          <a:stretch>
            <a:fillRect/>
          </a:stretch>
        </p:blipFill>
        <p:spPr>
          <a:xfrm>
            <a:off x="395536" y="1268760"/>
            <a:ext cx="8229600" cy="2952058"/>
          </a:xfrm>
          <a:prstGeom prst="rect">
            <a:avLst/>
          </a:prstGeom>
        </p:spPr>
      </p:pic>
      <p:sp>
        <p:nvSpPr>
          <p:cNvPr id="5" name="Rectangle 4"/>
          <p:cNvSpPr/>
          <p:nvPr/>
        </p:nvSpPr>
        <p:spPr>
          <a:xfrm>
            <a:off x="611560" y="4509120"/>
            <a:ext cx="6984776" cy="1200329"/>
          </a:xfrm>
          <a:prstGeom prst="rect">
            <a:avLst/>
          </a:prstGeom>
        </p:spPr>
        <p:txBody>
          <a:bodyPr wrap="square">
            <a:spAutoFit/>
          </a:bodyPr>
          <a:lstStyle/>
          <a:p>
            <a:r>
              <a:rPr lang="en-US" dirty="0"/>
              <a:t>A 34 year old G2 P1. Gestation week 39+2. Admitted in spontaneous </a:t>
            </a:r>
            <a:r>
              <a:rPr lang="en-US" dirty="0" err="1"/>
              <a:t>labour</a:t>
            </a:r>
            <a:r>
              <a:rPr lang="en-US" dirty="0"/>
              <a:t>. Normal pregnancy. </a:t>
            </a:r>
          </a:p>
          <a:p>
            <a:endParaRPr lang="en-US" dirty="0"/>
          </a:p>
          <a:p>
            <a:r>
              <a:rPr lang="en-US" dirty="0"/>
              <a:t>SROM with clear liquor and contracting since then.</a:t>
            </a:r>
          </a:p>
        </p:txBody>
      </p:sp>
    </p:spTree>
    <p:extLst>
      <p:ext uri="{BB962C8B-B14F-4D97-AF65-F5344CB8AC3E}">
        <p14:creationId xmlns:p14="http://schemas.microsoft.com/office/powerpoint/2010/main" val="193617187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rgbClr val="FF0000"/>
                </a:solidFill>
              </a:rPr>
              <a:t>CASE 6</a:t>
            </a:r>
            <a:endParaRPr lang="en-US" dirty="0"/>
          </a:p>
        </p:txBody>
      </p:sp>
      <p:sp>
        <p:nvSpPr>
          <p:cNvPr id="3" name="Content Placeholder 2"/>
          <p:cNvSpPr>
            <a:spLocks noGrp="1"/>
          </p:cNvSpPr>
          <p:nvPr>
            <p:ph idx="1"/>
          </p:nvPr>
        </p:nvSpPr>
        <p:spPr>
          <a:xfrm>
            <a:off x="395536" y="5301208"/>
            <a:ext cx="8291264" cy="824955"/>
          </a:xfrm>
        </p:spPr>
        <p:txBody>
          <a:bodyPr/>
          <a:lstStyle/>
          <a:p>
            <a:r>
              <a:rPr lang="en-US" dirty="0"/>
              <a:t>During pushing</a:t>
            </a:r>
          </a:p>
        </p:txBody>
      </p:sp>
      <p:pic>
        <p:nvPicPr>
          <p:cNvPr id="4" name="Picture 3"/>
          <p:cNvPicPr>
            <a:picLocks noChangeAspect="1"/>
          </p:cNvPicPr>
          <p:nvPr/>
        </p:nvPicPr>
        <p:blipFill>
          <a:blip r:embed="rId2"/>
          <a:stretch>
            <a:fillRect/>
          </a:stretch>
        </p:blipFill>
        <p:spPr>
          <a:xfrm>
            <a:off x="-104809" y="1816882"/>
            <a:ext cx="9353618" cy="3224236"/>
          </a:xfrm>
          <a:prstGeom prst="rect">
            <a:avLst/>
          </a:prstGeom>
        </p:spPr>
      </p:pic>
      <p:pic>
        <p:nvPicPr>
          <p:cNvPr id="5" name="Picture 4"/>
          <p:cNvPicPr>
            <a:picLocks noChangeAspect="1"/>
          </p:cNvPicPr>
          <p:nvPr/>
        </p:nvPicPr>
        <p:blipFill>
          <a:blip r:embed="rId3"/>
          <a:stretch>
            <a:fillRect/>
          </a:stretch>
        </p:blipFill>
        <p:spPr>
          <a:xfrm>
            <a:off x="3563888" y="5186614"/>
            <a:ext cx="847417" cy="920576"/>
          </a:xfrm>
          <a:prstGeom prst="rect">
            <a:avLst/>
          </a:prstGeom>
        </p:spPr>
      </p:pic>
    </p:spTree>
    <p:extLst>
      <p:ext uri="{BB962C8B-B14F-4D97-AF65-F5344CB8AC3E}">
        <p14:creationId xmlns:p14="http://schemas.microsoft.com/office/powerpoint/2010/main" val="19849590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rgbClr val="FF0000"/>
                </a:solidFill>
              </a:rPr>
              <a:t>CASE 6</a:t>
            </a:r>
          </a:p>
        </p:txBody>
      </p:sp>
      <p:sp>
        <p:nvSpPr>
          <p:cNvPr id="3" name="Content Placeholder 2"/>
          <p:cNvSpPr>
            <a:spLocks noGrp="1"/>
          </p:cNvSpPr>
          <p:nvPr>
            <p:ph idx="1"/>
          </p:nvPr>
        </p:nvSpPr>
        <p:spPr/>
        <p:txBody>
          <a:bodyPr>
            <a:normAutofit/>
          </a:bodyPr>
          <a:lstStyle/>
          <a:p>
            <a:r>
              <a:rPr lang="en-US" dirty="0"/>
              <a:t> </a:t>
            </a:r>
            <a:r>
              <a:rPr lang="en-US" dirty="0" err="1"/>
              <a:t>NVD</a:t>
            </a:r>
            <a:r>
              <a:rPr lang="en-US" dirty="0" err="1">
                <a:sym typeface="Wingdings" panose="05000000000000000000" pitchFamily="2" charset="2"/>
              </a:rPr>
              <a:t></a:t>
            </a:r>
            <a:r>
              <a:rPr lang="en-US" dirty="0" err="1"/>
              <a:t>Baby</a:t>
            </a:r>
            <a:r>
              <a:rPr lang="en-US" dirty="0"/>
              <a:t> girl born. 4230 g. Apgar 9,10,10</a:t>
            </a:r>
          </a:p>
          <a:p>
            <a:endParaRPr lang="en-US" dirty="0"/>
          </a:p>
          <a:p>
            <a:r>
              <a:rPr lang="en-US" dirty="0"/>
              <a:t>Cord gases</a:t>
            </a:r>
          </a:p>
          <a:p>
            <a:r>
              <a:rPr lang="en-US" dirty="0"/>
              <a:t>	           pH 	            BE</a:t>
            </a:r>
          </a:p>
          <a:p>
            <a:r>
              <a:rPr lang="en-US" dirty="0"/>
              <a:t>Artery 	7.31 	          -3.1</a:t>
            </a:r>
          </a:p>
          <a:p>
            <a:r>
              <a:rPr lang="en-US" dirty="0"/>
              <a:t>Vein 	7.36 	          -2.3</a:t>
            </a:r>
          </a:p>
          <a:p>
            <a:endParaRPr lang="en-US" dirty="0"/>
          </a:p>
          <a:p>
            <a:pPr marL="0" indent="0">
              <a:buNone/>
            </a:pPr>
            <a:endParaRPr lang="en-US" dirty="0"/>
          </a:p>
        </p:txBody>
      </p:sp>
    </p:spTree>
    <p:extLst>
      <p:ext uri="{BB962C8B-B14F-4D97-AF65-F5344CB8AC3E}">
        <p14:creationId xmlns:p14="http://schemas.microsoft.com/office/powerpoint/2010/main" val="192689924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708" y="274638"/>
            <a:ext cx="8286092" cy="778098"/>
          </a:xfrm>
        </p:spPr>
        <p:txBody>
          <a:bodyPr/>
          <a:lstStyle/>
          <a:p>
            <a:pPr algn="l"/>
            <a:r>
              <a:rPr lang="en-US" b="1" dirty="0">
                <a:solidFill>
                  <a:srgbClr val="FF0000"/>
                </a:solidFill>
              </a:rPr>
              <a:t>CASE 7</a:t>
            </a:r>
          </a:p>
        </p:txBody>
      </p:sp>
      <p:sp>
        <p:nvSpPr>
          <p:cNvPr id="3" name="Content Placeholder 2"/>
          <p:cNvSpPr>
            <a:spLocks noGrp="1"/>
          </p:cNvSpPr>
          <p:nvPr>
            <p:ph idx="1"/>
          </p:nvPr>
        </p:nvSpPr>
        <p:spPr>
          <a:xfrm>
            <a:off x="323528" y="4077072"/>
            <a:ext cx="8363272" cy="2049091"/>
          </a:xfrm>
        </p:spPr>
        <p:txBody>
          <a:bodyPr>
            <a:normAutofit fontScale="85000" lnSpcReduction="10000"/>
          </a:bodyPr>
          <a:lstStyle/>
          <a:p>
            <a:r>
              <a:rPr lang="en-US" sz="2000" dirty="0"/>
              <a:t>28 year old G 1 P 0.  Gest. week 38+3. Normal pregnancy.</a:t>
            </a:r>
          </a:p>
          <a:p>
            <a:r>
              <a:rPr lang="en-US" sz="2000" dirty="0"/>
              <a:t>12:30 Admitted to hospital due to spotting</a:t>
            </a:r>
          </a:p>
          <a:p>
            <a:r>
              <a:rPr lang="en-US" sz="2000" dirty="0"/>
              <a:t>Weak contractions. Normal CTG trace. VE: </a:t>
            </a:r>
            <a:r>
              <a:rPr lang="en-US" sz="2000" dirty="0" err="1"/>
              <a:t>Cx</a:t>
            </a:r>
            <a:r>
              <a:rPr lang="en-US" sz="2000" dirty="0"/>
              <a:t> fully effaced, 2 cm dilated, </a:t>
            </a:r>
            <a:r>
              <a:rPr lang="en-US" sz="2000" dirty="0" err="1"/>
              <a:t>vx</a:t>
            </a:r>
            <a:r>
              <a:rPr lang="en-US" sz="2000" dirty="0"/>
              <a:t> -2. Plan:  </a:t>
            </a:r>
            <a:r>
              <a:rPr lang="en-US" sz="2000" dirty="0" err="1"/>
              <a:t>Continous</a:t>
            </a:r>
            <a:r>
              <a:rPr lang="en-US" sz="2000" dirty="0"/>
              <a:t> CTG and ARM as soon as possible.</a:t>
            </a:r>
          </a:p>
          <a:p>
            <a:r>
              <a:rPr lang="en-US" sz="2000" dirty="0"/>
              <a:t>13:25 ARM. Bloodstained liquor draining. VE: </a:t>
            </a:r>
            <a:r>
              <a:rPr lang="en-US" sz="2000" dirty="0" err="1"/>
              <a:t>Cx</a:t>
            </a:r>
            <a:r>
              <a:rPr lang="en-US" sz="2000" dirty="0"/>
              <a:t> fully effaced, dilated 3 cm, </a:t>
            </a:r>
            <a:r>
              <a:rPr lang="en-US" sz="2000" dirty="0" err="1"/>
              <a:t>vx</a:t>
            </a:r>
            <a:r>
              <a:rPr lang="en-US" sz="2000" dirty="0"/>
              <a:t> -1.</a:t>
            </a:r>
          </a:p>
          <a:p>
            <a:r>
              <a:rPr lang="en-US" sz="2000" dirty="0"/>
              <a:t>16:25 VE: </a:t>
            </a:r>
            <a:r>
              <a:rPr lang="en-US" sz="2000" dirty="0" err="1"/>
              <a:t>Cx</a:t>
            </a:r>
            <a:r>
              <a:rPr lang="en-US" sz="2000" dirty="0"/>
              <a:t> fully effaced, dilated 4 cm, </a:t>
            </a:r>
            <a:r>
              <a:rPr lang="en-US" sz="2000" dirty="0" err="1"/>
              <a:t>vx</a:t>
            </a:r>
            <a:r>
              <a:rPr lang="en-US" sz="2000" dirty="0"/>
              <a:t> -1.</a:t>
            </a:r>
          </a:p>
          <a:p>
            <a:r>
              <a:rPr lang="en-US" sz="2000" b="1" dirty="0"/>
              <a:t>16:56 Sudden pain per abdomen</a:t>
            </a:r>
          </a:p>
          <a:p>
            <a:endParaRPr lang="en-US" dirty="0"/>
          </a:p>
        </p:txBody>
      </p:sp>
      <p:pic>
        <p:nvPicPr>
          <p:cNvPr id="4" name="Picture 3"/>
          <p:cNvPicPr>
            <a:picLocks noChangeAspect="1"/>
          </p:cNvPicPr>
          <p:nvPr/>
        </p:nvPicPr>
        <p:blipFill>
          <a:blip r:embed="rId2"/>
          <a:stretch>
            <a:fillRect/>
          </a:stretch>
        </p:blipFill>
        <p:spPr>
          <a:xfrm>
            <a:off x="400708" y="855694"/>
            <a:ext cx="8208912" cy="3093641"/>
          </a:xfrm>
          <a:prstGeom prst="rect">
            <a:avLst/>
          </a:prstGeom>
        </p:spPr>
      </p:pic>
    </p:spTree>
    <p:extLst>
      <p:ext uri="{BB962C8B-B14F-4D97-AF65-F5344CB8AC3E}">
        <p14:creationId xmlns:p14="http://schemas.microsoft.com/office/powerpoint/2010/main" val="94385566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23528" y="846138"/>
            <a:ext cx="8229600" cy="2788781"/>
          </a:xfrm>
          <a:prstGeom prst="rect">
            <a:avLst/>
          </a:prstGeom>
        </p:spPr>
      </p:pic>
      <p:sp>
        <p:nvSpPr>
          <p:cNvPr id="6" name="Rectangle 5"/>
          <p:cNvSpPr/>
          <p:nvPr/>
        </p:nvSpPr>
        <p:spPr>
          <a:xfrm>
            <a:off x="683568" y="4581128"/>
            <a:ext cx="8280920" cy="1384995"/>
          </a:xfrm>
          <a:prstGeom prst="rect">
            <a:avLst/>
          </a:prstGeom>
        </p:spPr>
        <p:txBody>
          <a:bodyPr wrap="square">
            <a:spAutoFit/>
          </a:bodyPr>
          <a:lstStyle/>
          <a:p>
            <a:r>
              <a:rPr lang="en-US" sz="2800" dirty="0"/>
              <a:t> 16:58 Uterus tensed, 200 ml blood clot per vagina.  </a:t>
            </a:r>
          </a:p>
          <a:p>
            <a:r>
              <a:rPr lang="en-US" sz="2800" dirty="0"/>
              <a:t>17:09 </a:t>
            </a:r>
            <a:r>
              <a:rPr lang="en-US" sz="2800" dirty="0" err="1"/>
              <a:t>Desicion</a:t>
            </a:r>
            <a:r>
              <a:rPr lang="en-US" sz="2800" dirty="0"/>
              <a:t> made for Emergency </a:t>
            </a:r>
            <a:r>
              <a:rPr lang="en-US" sz="2800" dirty="0" err="1"/>
              <a:t>ceaserean</a:t>
            </a:r>
            <a:r>
              <a:rPr lang="en-US" sz="2800" dirty="0"/>
              <a:t> section due to </a:t>
            </a:r>
            <a:r>
              <a:rPr lang="en-US" sz="2800" dirty="0" err="1"/>
              <a:t>preterminal</a:t>
            </a:r>
            <a:r>
              <a:rPr lang="en-US" sz="2800" dirty="0"/>
              <a:t> trace</a:t>
            </a:r>
          </a:p>
        </p:txBody>
      </p:sp>
    </p:spTree>
    <p:extLst>
      <p:ext uri="{BB962C8B-B14F-4D97-AF65-F5344CB8AC3E}">
        <p14:creationId xmlns:p14="http://schemas.microsoft.com/office/powerpoint/2010/main" val="295458072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7500" lnSpcReduction="20000"/>
          </a:bodyPr>
          <a:lstStyle/>
          <a:p>
            <a:r>
              <a:rPr lang="en-US" dirty="0"/>
              <a:t> 17:20 </a:t>
            </a:r>
            <a:r>
              <a:rPr lang="en-US" dirty="0">
                <a:sym typeface="Wingdings" panose="05000000000000000000" pitchFamily="2" charset="2"/>
              </a:rPr>
              <a:t></a:t>
            </a:r>
            <a:r>
              <a:rPr lang="en-US" dirty="0" err="1"/>
              <a:t>Caeserean</a:t>
            </a:r>
            <a:r>
              <a:rPr lang="en-US" dirty="0"/>
              <a:t> Section. </a:t>
            </a:r>
            <a:r>
              <a:rPr lang="en-US" dirty="0" err="1"/>
              <a:t>Abraptio</a:t>
            </a:r>
            <a:r>
              <a:rPr lang="en-US" dirty="0"/>
              <a:t> placenta</a:t>
            </a:r>
          </a:p>
          <a:p>
            <a:r>
              <a:rPr lang="en-US" dirty="0" err="1"/>
              <a:t>Babygirl</a:t>
            </a:r>
            <a:r>
              <a:rPr lang="en-US" dirty="0"/>
              <a:t> born </a:t>
            </a:r>
          </a:p>
          <a:p>
            <a:r>
              <a:rPr lang="en-US" dirty="0"/>
              <a:t>Apgar Score 2, 4, 5. Birthweight 3 670 g.</a:t>
            </a:r>
          </a:p>
          <a:p>
            <a:endParaRPr lang="en-US" dirty="0"/>
          </a:p>
          <a:p>
            <a:r>
              <a:rPr lang="en-US" dirty="0"/>
              <a:t>Cord gases</a:t>
            </a:r>
          </a:p>
          <a:p>
            <a:r>
              <a:rPr lang="en-US" dirty="0"/>
              <a:t>	              pH 	pCO2 	    BE</a:t>
            </a:r>
          </a:p>
          <a:p>
            <a:r>
              <a:rPr lang="en-US" dirty="0"/>
              <a:t>Artery 	6.88 	  8.2 	  -15.2</a:t>
            </a:r>
          </a:p>
          <a:p>
            <a:r>
              <a:rPr lang="en-US" dirty="0"/>
              <a:t>Vein 	7.01 	  7.1 	  -11.5</a:t>
            </a:r>
          </a:p>
          <a:p>
            <a:pPr marL="0" indent="0">
              <a:buNone/>
            </a:pPr>
            <a:r>
              <a:rPr lang="en-US" dirty="0"/>
              <a:t> </a:t>
            </a:r>
          </a:p>
          <a:p>
            <a:endParaRPr lang="en-US" dirty="0"/>
          </a:p>
          <a:p>
            <a:r>
              <a:rPr lang="en-US" dirty="0" err="1"/>
              <a:t>Babygirl</a:t>
            </a:r>
            <a:r>
              <a:rPr lang="en-US" dirty="0"/>
              <a:t> admitted to NICU</a:t>
            </a:r>
          </a:p>
          <a:p>
            <a:endParaRPr lang="en-US" dirty="0"/>
          </a:p>
        </p:txBody>
      </p:sp>
    </p:spTree>
    <p:extLst>
      <p:ext uri="{BB962C8B-B14F-4D97-AF65-F5344CB8AC3E}">
        <p14:creationId xmlns:p14="http://schemas.microsoft.com/office/powerpoint/2010/main" val="153130337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rgbClr val="FF0000"/>
                </a:solidFill>
              </a:rPr>
              <a:t>Case 8</a:t>
            </a:r>
          </a:p>
        </p:txBody>
      </p:sp>
      <p:pic>
        <p:nvPicPr>
          <p:cNvPr id="4" name="Content Placeholder 3"/>
          <p:cNvPicPr>
            <a:picLocks noGrp="1" noChangeAspect="1"/>
          </p:cNvPicPr>
          <p:nvPr>
            <p:ph idx="1"/>
          </p:nvPr>
        </p:nvPicPr>
        <p:blipFill>
          <a:blip r:embed="rId2"/>
          <a:stretch>
            <a:fillRect/>
          </a:stretch>
        </p:blipFill>
        <p:spPr>
          <a:xfrm>
            <a:off x="457200" y="1700808"/>
            <a:ext cx="7970087" cy="3067668"/>
          </a:xfrm>
          <a:prstGeom prst="rect">
            <a:avLst/>
          </a:prstGeom>
        </p:spPr>
      </p:pic>
      <p:sp>
        <p:nvSpPr>
          <p:cNvPr id="5" name="Rectangle 4"/>
          <p:cNvSpPr/>
          <p:nvPr/>
        </p:nvSpPr>
        <p:spPr>
          <a:xfrm>
            <a:off x="457200" y="5301208"/>
            <a:ext cx="6984776" cy="1200329"/>
          </a:xfrm>
          <a:prstGeom prst="rect">
            <a:avLst/>
          </a:prstGeom>
        </p:spPr>
        <p:txBody>
          <a:bodyPr wrap="square">
            <a:spAutoFit/>
          </a:bodyPr>
          <a:lstStyle/>
          <a:p>
            <a:r>
              <a:rPr lang="en-US" dirty="0"/>
              <a:t>32 year old G1 P0. Gestation week 40+4 admitted to hospital in early spontaneous </a:t>
            </a:r>
            <a:r>
              <a:rPr lang="en-US" dirty="0" err="1"/>
              <a:t>labour</a:t>
            </a:r>
            <a:r>
              <a:rPr lang="en-US" dirty="0"/>
              <a:t>.  VE on admission at 22.00: </a:t>
            </a:r>
            <a:r>
              <a:rPr lang="en-US" dirty="0" err="1"/>
              <a:t>Cx</a:t>
            </a:r>
            <a:r>
              <a:rPr lang="en-US" dirty="0"/>
              <a:t> fully effaced, 2 cm dilated, vx-2. Normal pregnancy.  External CTG tracing is normal on admission</a:t>
            </a:r>
          </a:p>
        </p:txBody>
      </p:sp>
    </p:spTree>
    <p:extLst>
      <p:ext uri="{BB962C8B-B14F-4D97-AF65-F5344CB8AC3E}">
        <p14:creationId xmlns:p14="http://schemas.microsoft.com/office/powerpoint/2010/main" val="51441101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95536" y="5013176"/>
            <a:ext cx="8291264" cy="1112987"/>
          </a:xfrm>
        </p:spPr>
        <p:txBody>
          <a:bodyPr>
            <a:normAutofit/>
          </a:bodyPr>
          <a:lstStyle/>
          <a:p>
            <a:r>
              <a:rPr lang="en-US" dirty="0"/>
              <a:t>Epidural sited on maternal request.</a:t>
            </a:r>
          </a:p>
        </p:txBody>
      </p:sp>
      <p:pic>
        <p:nvPicPr>
          <p:cNvPr id="4" name="Picture 3"/>
          <p:cNvPicPr>
            <a:picLocks noChangeAspect="1"/>
          </p:cNvPicPr>
          <p:nvPr/>
        </p:nvPicPr>
        <p:blipFill>
          <a:blip r:embed="rId2"/>
          <a:stretch>
            <a:fillRect/>
          </a:stretch>
        </p:blipFill>
        <p:spPr>
          <a:xfrm>
            <a:off x="131307" y="908720"/>
            <a:ext cx="8991666" cy="3295674"/>
          </a:xfrm>
          <a:prstGeom prst="rect">
            <a:avLst/>
          </a:prstGeom>
        </p:spPr>
      </p:pic>
    </p:spTree>
    <p:extLst>
      <p:ext uri="{BB962C8B-B14F-4D97-AF65-F5344CB8AC3E}">
        <p14:creationId xmlns:p14="http://schemas.microsoft.com/office/powerpoint/2010/main" val="335214104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en-US" dirty="0"/>
              <a:t> NVD. Baby girl born.</a:t>
            </a:r>
          </a:p>
          <a:p>
            <a:r>
              <a:rPr lang="en-US" dirty="0"/>
              <a:t> </a:t>
            </a:r>
            <a:r>
              <a:rPr lang="en-US" dirty="0" err="1"/>
              <a:t>pseudosinusoidal</a:t>
            </a:r>
            <a:r>
              <a:rPr lang="en-US" dirty="0"/>
              <a:t> pattern is a normal pattern and must not be confused with abnormal sinusoidal pattern</a:t>
            </a:r>
          </a:p>
          <a:p>
            <a:endParaRPr lang="en-US" dirty="0"/>
          </a:p>
          <a:p>
            <a:r>
              <a:rPr lang="en-US" dirty="0"/>
              <a:t>Cord gases</a:t>
            </a:r>
          </a:p>
          <a:p>
            <a:r>
              <a:rPr lang="en-US" dirty="0"/>
              <a:t>	           pH 	  pCO2 	BE</a:t>
            </a:r>
          </a:p>
          <a:p>
            <a:r>
              <a:rPr lang="en-US" dirty="0"/>
              <a:t>Artery 	7.26 	    8.4 	        -4.1</a:t>
            </a:r>
          </a:p>
          <a:p>
            <a:r>
              <a:rPr lang="en-US" dirty="0"/>
              <a:t>Vein 	7.31 	    8.3 	         -3.2</a:t>
            </a:r>
          </a:p>
        </p:txBody>
      </p:sp>
    </p:spTree>
    <p:extLst>
      <p:ext uri="{BB962C8B-B14F-4D97-AF65-F5344CB8AC3E}">
        <p14:creationId xmlns:p14="http://schemas.microsoft.com/office/powerpoint/2010/main" val="3640649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a:solidFill>
                  <a:srgbClr val="FF0000"/>
                </a:solidFill>
              </a:rPr>
              <a:t>Continuous </a:t>
            </a:r>
            <a:r>
              <a:rPr lang="en-US" b="1" dirty="0" err="1">
                <a:solidFill>
                  <a:srgbClr val="FF0000"/>
                </a:solidFill>
              </a:rPr>
              <a:t>cardiotocography</a:t>
            </a:r>
            <a:br>
              <a:rPr lang="en-US" dirty="0"/>
            </a:br>
            <a:endParaRPr lang="en-US" dirty="0"/>
          </a:p>
        </p:txBody>
      </p:sp>
      <p:sp>
        <p:nvSpPr>
          <p:cNvPr id="3" name="Content Placeholder 2"/>
          <p:cNvSpPr>
            <a:spLocks noGrp="1"/>
          </p:cNvSpPr>
          <p:nvPr>
            <p:ph sz="half" idx="1"/>
          </p:nvPr>
        </p:nvSpPr>
        <p:spPr>
          <a:xfrm>
            <a:off x="457200" y="1052736"/>
            <a:ext cx="5698976" cy="5073427"/>
          </a:xfrm>
        </p:spPr>
        <p:txBody>
          <a:bodyPr>
            <a:normAutofit fontScale="70000" lnSpcReduction="20000"/>
          </a:bodyPr>
          <a:lstStyle/>
          <a:p>
            <a:r>
              <a:rPr lang="en-US" b="1" dirty="0"/>
              <a:t>1-maternal </a:t>
            </a:r>
            <a:r>
              <a:rPr lang="en-US" b="1" dirty="0">
                <a:solidFill>
                  <a:srgbClr val="FF0000"/>
                </a:solidFill>
              </a:rPr>
              <a:t>pulse</a:t>
            </a:r>
            <a:r>
              <a:rPr lang="en-US" b="1" dirty="0"/>
              <a:t> over 120 beats/minute on 2 occasions 30 minutes apart</a:t>
            </a:r>
          </a:p>
          <a:p>
            <a:pPr marL="0" indent="0">
              <a:buNone/>
            </a:pPr>
            <a:endParaRPr lang="en-US" b="1" dirty="0"/>
          </a:p>
          <a:p>
            <a:r>
              <a:rPr lang="en-US" b="1" dirty="0"/>
              <a:t>2-</a:t>
            </a:r>
            <a:r>
              <a:rPr lang="en-US" b="1" dirty="0">
                <a:solidFill>
                  <a:srgbClr val="FF0000"/>
                </a:solidFill>
              </a:rPr>
              <a:t>temperature</a:t>
            </a:r>
            <a:r>
              <a:rPr lang="en-US" b="1" dirty="0"/>
              <a:t> of 38°C or above on a single reading, or 37.5°C or above on 2 consecutive occasions 1 hour apart</a:t>
            </a:r>
          </a:p>
          <a:p>
            <a:pPr marL="0" indent="0">
              <a:buNone/>
            </a:pPr>
            <a:endParaRPr lang="en-US" b="1" dirty="0"/>
          </a:p>
          <a:p>
            <a:r>
              <a:rPr lang="en-US" b="1" dirty="0"/>
              <a:t>3-suspected </a:t>
            </a:r>
            <a:r>
              <a:rPr lang="en-US" b="1" dirty="0" err="1">
                <a:solidFill>
                  <a:srgbClr val="FF0000"/>
                </a:solidFill>
              </a:rPr>
              <a:t>chorioamnionitis</a:t>
            </a:r>
            <a:r>
              <a:rPr lang="en-US" b="1" dirty="0"/>
              <a:t> or sepsis</a:t>
            </a:r>
          </a:p>
          <a:p>
            <a:pPr marL="0" indent="0">
              <a:buNone/>
            </a:pPr>
            <a:endParaRPr lang="en-US" b="1" dirty="0"/>
          </a:p>
          <a:p>
            <a:r>
              <a:rPr lang="en-US" b="1" dirty="0"/>
              <a:t>4-</a:t>
            </a:r>
            <a:r>
              <a:rPr lang="en-US" b="1" dirty="0">
                <a:solidFill>
                  <a:srgbClr val="FF0000"/>
                </a:solidFill>
              </a:rPr>
              <a:t>pain</a:t>
            </a:r>
            <a:r>
              <a:rPr lang="en-US" b="1" dirty="0"/>
              <a:t> reported by the woman that differs from the pain normally associated with contractions</a:t>
            </a:r>
          </a:p>
          <a:p>
            <a:pPr marL="0" indent="0">
              <a:buNone/>
            </a:pPr>
            <a:endParaRPr lang="en-US" b="1" dirty="0"/>
          </a:p>
          <a:p>
            <a:r>
              <a:rPr lang="en-US" b="1" dirty="0"/>
              <a:t>5-the presence of significant </a:t>
            </a:r>
            <a:r>
              <a:rPr lang="en-US" b="1" dirty="0">
                <a:solidFill>
                  <a:srgbClr val="FF0000"/>
                </a:solidFill>
              </a:rPr>
              <a:t>meconium </a:t>
            </a:r>
            <a:r>
              <a:rPr lang="en-US" b="1" dirty="0"/>
              <a:t>(as defined in ongoing assessment)</a:t>
            </a:r>
          </a:p>
          <a:p>
            <a:pPr marL="0" indent="0">
              <a:buNone/>
            </a:pPr>
            <a:endParaRPr lang="en-US" b="1" dirty="0"/>
          </a:p>
          <a:p>
            <a:r>
              <a:rPr lang="en-US" b="1" dirty="0"/>
              <a:t>6-</a:t>
            </a:r>
            <a:r>
              <a:rPr lang="en-US" b="1" dirty="0">
                <a:solidFill>
                  <a:srgbClr val="FF0000"/>
                </a:solidFill>
              </a:rPr>
              <a:t>fresh vaginal bleeding </a:t>
            </a:r>
            <a:r>
              <a:rPr lang="en-US" b="1" dirty="0"/>
              <a:t>that develops in </a:t>
            </a:r>
            <a:r>
              <a:rPr lang="en-US" b="1" dirty="0" err="1"/>
              <a:t>labour</a:t>
            </a:r>
            <a:endParaRPr lang="en-US" b="1" dirty="0"/>
          </a:p>
          <a:p>
            <a:pPr marL="0" indent="0">
              <a:buNone/>
            </a:pPr>
            <a:endParaRPr lang="en-US" dirty="0"/>
          </a:p>
        </p:txBody>
      </p:sp>
      <p:pic>
        <p:nvPicPr>
          <p:cNvPr id="7" name="Content Placeholder 6"/>
          <p:cNvPicPr>
            <a:picLocks noGrp="1" noChangeAspect="1"/>
          </p:cNvPicPr>
          <p:nvPr>
            <p:ph sz="half" idx="2"/>
          </p:nvPr>
        </p:nvPicPr>
        <p:blipFill>
          <a:blip r:embed="rId2"/>
          <a:stretch>
            <a:fillRect/>
          </a:stretch>
        </p:blipFill>
        <p:spPr>
          <a:xfrm>
            <a:off x="7092280" y="1775082"/>
            <a:ext cx="2051720" cy="2051720"/>
          </a:xfrm>
          <a:prstGeom prst="rect">
            <a:avLst/>
          </a:prstGeom>
        </p:spPr>
      </p:pic>
      <p:pic>
        <p:nvPicPr>
          <p:cNvPr id="6" name="Picture 5"/>
          <p:cNvPicPr>
            <a:picLocks noChangeAspect="1"/>
          </p:cNvPicPr>
          <p:nvPr/>
        </p:nvPicPr>
        <p:blipFill>
          <a:blip r:embed="rId3"/>
          <a:stretch>
            <a:fillRect/>
          </a:stretch>
        </p:blipFill>
        <p:spPr>
          <a:xfrm>
            <a:off x="6948264" y="110374"/>
            <a:ext cx="2099759" cy="1884723"/>
          </a:xfrm>
          <a:prstGeom prst="rect">
            <a:avLst/>
          </a:prstGeom>
        </p:spPr>
      </p:pic>
      <p:pic>
        <p:nvPicPr>
          <p:cNvPr id="9" name="Picture 8"/>
          <p:cNvPicPr>
            <a:picLocks noChangeAspect="1"/>
          </p:cNvPicPr>
          <p:nvPr/>
        </p:nvPicPr>
        <p:blipFill>
          <a:blip r:embed="rId4"/>
          <a:stretch>
            <a:fillRect/>
          </a:stretch>
        </p:blipFill>
        <p:spPr>
          <a:xfrm>
            <a:off x="6732240" y="3764024"/>
            <a:ext cx="2374213" cy="1656184"/>
          </a:xfrm>
          <a:prstGeom prst="rect">
            <a:avLst/>
          </a:prstGeom>
        </p:spPr>
      </p:pic>
      <p:pic>
        <p:nvPicPr>
          <p:cNvPr id="10" name="Picture 9"/>
          <p:cNvPicPr>
            <a:picLocks noChangeAspect="1"/>
          </p:cNvPicPr>
          <p:nvPr/>
        </p:nvPicPr>
        <p:blipFill>
          <a:blip r:embed="rId5"/>
          <a:stretch>
            <a:fillRect/>
          </a:stretch>
        </p:blipFill>
        <p:spPr>
          <a:xfrm>
            <a:off x="7583869" y="5341186"/>
            <a:ext cx="1541358" cy="1541358"/>
          </a:xfrm>
          <a:prstGeom prst="rect">
            <a:avLst/>
          </a:prstGeom>
        </p:spPr>
      </p:pic>
      <p:pic>
        <p:nvPicPr>
          <p:cNvPr id="11" name="Picture 10"/>
          <p:cNvPicPr>
            <a:picLocks noChangeAspect="1"/>
          </p:cNvPicPr>
          <p:nvPr/>
        </p:nvPicPr>
        <p:blipFill>
          <a:blip r:embed="rId6"/>
          <a:stretch>
            <a:fillRect/>
          </a:stretch>
        </p:blipFill>
        <p:spPr>
          <a:xfrm>
            <a:off x="6407031" y="5349094"/>
            <a:ext cx="1168524" cy="1554137"/>
          </a:xfrm>
          <a:prstGeom prst="rect">
            <a:avLst/>
          </a:prstGeom>
        </p:spPr>
      </p:pic>
    </p:spTree>
    <p:extLst>
      <p:ext uri="{BB962C8B-B14F-4D97-AF65-F5344CB8AC3E}">
        <p14:creationId xmlns:p14="http://schemas.microsoft.com/office/powerpoint/2010/main" val="176732889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AF40BEBA-5058-44B6-868E-3167239F856A}"/>
              </a:ext>
            </a:extLst>
          </p:cNvPr>
          <p:cNvSpPr>
            <a:spLocks noGrp="1" noChangeArrowheads="1"/>
          </p:cNvSpPr>
          <p:nvPr>
            <p:ph type="title"/>
          </p:nvPr>
        </p:nvSpPr>
        <p:spPr>
          <a:xfrm>
            <a:off x="251520" y="260350"/>
            <a:ext cx="6768405" cy="792163"/>
          </a:xfrm>
        </p:spPr>
        <p:txBody>
          <a:bodyPr/>
          <a:lstStyle/>
          <a:p>
            <a:pPr algn="l"/>
            <a:r>
              <a:rPr lang="en-US" altLang="en-US" sz="2800" b="1" dirty="0">
                <a:solidFill>
                  <a:srgbClr val="FF0066"/>
                </a:solidFill>
                <a:latin typeface="WallowHmkBold" pitchFamily="2" charset="0"/>
              </a:rPr>
              <a:t>Case 9</a:t>
            </a:r>
          </a:p>
        </p:txBody>
      </p:sp>
      <p:sp>
        <p:nvSpPr>
          <p:cNvPr id="21507" name="Rectangle 3">
            <a:extLst>
              <a:ext uri="{FF2B5EF4-FFF2-40B4-BE49-F238E27FC236}">
                <a16:creationId xmlns:a16="http://schemas.microsoft.com/office/drawing/2014/main" id="{C6EAA724-8338-484A-B62E-B81431CF12DA}"/>
              </a:ext>
            </a:extLst>
          </p:cNvPr>
          <p:cNvSpPr>
            <a:spLocks noGrp="1" noChangeArrowheads="1"/>
          </p:cNvSpPr>
          <p:nvPr>
            <p:ph type="body" idx="1"/>
          </p:nvPr>
        </p:nvSpPr>
        <p:spPr>
          <a:xfrm>
            <a:off x="179388" y="1052513"/>
            <a:ext cx="8662987" cy="5472112"/>
          </a:xfrm>
        </p:spPr>
        <p:txBody>
          <a:bodyPr/>
          <a:lstStyle/>
          <a:p>
            <a:pPr>
              <a:buFontTx/>
              <a:buNone/>
            </a:pPr>
            <a:r>
              <a:rPr lang="en-US" altLang="en-US" sz="2000" b="1">
                <a:solidFill>
                  <a:schemeClr val="tx2"/>
                </a:solidFill>
              </a:rPr>
              <a:t>A 28 years old patient G 5 p 4+ 0 was admitted in labour at 39½ weeks’</a:t>
            </a:r>
          </a:p>
          <a:p>
            <a:pPr>
              <a:buFontTx/>
              <a:buNone/>
            </a:pPr>
            <a:r>
              <a:rPr lang="en-US" altLang="en-US" sz="2000" b="1">
                <a:solidFill>
                  <a:schemeClr val="tx2"/>
                </a:solidFill>
              </a:rPr>
              <a:t>gestation. Her blood group was O positive, without antibodies. </a:t>
            </a:r>
          </a:p>
          <a:p>
            <a:pPr>
              <a:buFontTx/>
              <a:buNone/>
            </a:pPr>
            <a:r>
              <a:rPr lang="en-US" altLang="en-US" sz="2000" b="1">
                <a:solidFill>
                  <a:schemeClr val="tx2"/>
                </a:solidFill>
              </a:rPr>
              <a:t>She received pethidine and phenrgan for sedation.</a:t>
            </a:r>
          </a:p>
        </p:txBody>
      </p:sp>
      <p:pic>
        <p:nvPicPr>
          <p:cNvPr id="21508" name="Picture 4">
            <a:extLst>
              <a:ext uri="{FF2B5EF4-FFF2-40B4-BE49-F238E27FC236}">
                <a16:creationId xmlns:a16="http://schemas.microsoft.com/office/drawing/2014/main" id="{3C5EEA4E-C7EB-4366-9A4E-76944316C5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20938"/>
            <a:ext cx="9144000" cy="443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713340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57200" y="692696"/>
            <a:ext cx="7750088" cy="2614290"/>
          </a:xfrm>
          <a:prstGeom prst="rect">
            <a:avLst/>
          </a:prstGeom>
        </p:spPr>
      </p:pic>
      <p:sp>
        <p:nvSpPr>
          <p:cNvPr id="7" name="Rectangle 6"/>
          <p:cNvSpPr/>
          <p:nvPr/>
        </p:nvSpPr>
        <p:spPr>
          <a:xfrm>
            <a:off x="323528" y="3306986"/>
            <a:ext cx="8640960" cy="3243965"/>
          </a:xfrm>
          <a:prstGeom prst="rect">
            <a:avLst/>
          </a:prstGeom>
        </p:spPr>
        <p:txBody>
          <a:bodyPr wrap="square">
            <a:spAutoFit/>
          </a:bodyPr>
          <a:lstStyle/>
          <a:p>
            <a:pPr marL="342900" lvl="0" indent="-342900" fontAlgn="base">
              <a:lnSpc>
                <a:spcPct val="80000"/>
              </a:lnSpc>
              <a:spcBef>
                <a:spcPct val="20000"/>
              </a:spcBef>
              <a:spcAft>
                <a:spcPct val="0"/>
              </a:spcAft>
            </a:pPr>
            <a:r>
              <a:rPr lang="en-US" altLang="en-US" sz="2800" b="1" u="sng" dirty="0">
                <a:solidFill>
                  <a:srgbClr val="009999"/>
                </a:solidFill>
                <a:latin typeface="WallowHmkBold" pitchFamily="2" charset="0"/>
                <a:cs typeface="Arial"/>
              </a:rPr>
              <a:t>Course and Outcome</a:t>
            </a:r>
          </a:p>
          <a:p>
            <a:pPr marL="342900" lvl="0" indent="-342900" fontAlgn="base">
              <a:lnSpc>
                <a:spcPct val="80000"/>
              </a:lnSpc>
              <a:spcBef>
                <a:spcPct val="20000"/>
              </a:spcBef>
              <a:spcAft>
                <a:spcPct val="0"/>
              </a:spcAft>
            </a:pPr>
            <a:r>
              <a:rPr lang="en-US" altLang="en-US" sz="2400" b="1" dirty="0">
                <a:solidFill>
                  <a:srgbClr val="000000"/>
                </a:solidFill>
                <a:latin typeface="Arial"/>
                <a:cs typeface="Arial"/>
              </a:rPr>
              <a:t>Cesarean section was performed due to fetal distress. </a:t>
            </a:r>
          </a:p>
          <a:p>
            <a:pPr marL="342900" lvl="0" indent="-342900" fontAlgn="base">
              <a:lnSpc>
                <a:spcPct val="80000"/>
              </a:lnSpc>
              <a:spcBef>
                <a:spcPct val="20000"/>
              </a:spcBef>
              <a:spcAft>
                <a:spcPct val="0"/>
              </a:spcAft>
            </a:pPr>
            <a:r>
              <a:rPr lang="en-US" altLang="en-US" sz="2400" b="1" dirty="0">
                <a:solidFill>
                  <a:srgbClr val="000000"/>
                </a:solidFill>
                <a:latin typeface="Arial"/>
                <a:cs typeface="Arial"/>
              </a:rPr>
              <a:t>Outcome was baby girl weighing 1960 gm with Apgar 1/6 with intrauterine growth restriction. </a:t>
            </a:r>
          </a:p>
          <a:p>
            <a:pPr marL="342900" lvl="0" indent="-342900" fontAlgn="base">
              <a:lnSpc>
                <a:spcPct val="80000"/>
              </a:lnSpc>
              <a:spcBef>
                <a:spcPct val="20000"/>
              </a:spcBef>
              <a:spcAft>
                <a:spcPct val="0"/>
              </a:spcAft>
            </a:pPr>
            <a:endParaRPr lang="en-US" altLang="en-US" sz="2400" b="1" dirty="0">
              <a:solidFill>
                <a:srgbClr val="000000"/>
              </a:solidFill>
              <a:latin typeface="Arial"/>
              <a:cs typeface="Arial"/>
            </a:endParaRPr>
          </a:p>
          <a:p>
            <a:pPr marL="342900" lvl="0" indent="-342900" fontAlgn="base">
              <a:lnSpc>
                <a:spcPct val="80000"/>
              </a:lnSpc>
              <a:spcBef>
                <a:spcPct val="20000"/>
              </a:spcBef>
              <a:spcAft>
                <a:spcPct val="0"/>
              </a:spcAft>
            </a:pPr>
            <a:r>
              <a:rPr lang="en-US" altLang="en-US" sz="2400" b="1" dirty="0">
                <a:solidFill>
                  <a:srgbClr val="000000"/>
                </a:solidFill>
                <a:latin typeface="Arial"/>
                <a:cs typeface="Arial"/>
              </a:rPr>
              <a:t>Umbilical arterial PH was 7.37 and venous 7.41</a:t>
            </a:r>
          </a:p>
          <a:p>
            <a:pPr marL="342900" lvl="0" indent="-342900" fontAlgn="base">
              <a:lnSpc>
                <a:spcPct val="80000"/>
              </a:lnSpc>
              <a:spcBef>
                <a:spcPct val="20000"/>
              </a:spcBef>
              <a:spcAft>
                <a:spcPct val="0"/>
              </a:spcAft>
            </a:pPr>
            <a:endParaRPr lang="en-US" altLang="en-US" sz="2400" b="1" dirty="0">
              <a:solidFill>
                <a:srgbClr val="000000"/>
              </a:solidFill>
              <a:latin typeface="Arial"/>
              <a:cs typeface="Arial"/>
            </a:endParaRPr>
          </a:p>
          <a:p>
            <a:pPr marL="342900" lvl="0" indent="-342900" fontAlgn="base">
              <a:lnSpc>
                <a:spcPct val="80000"/>
              </a:lnSpc>
              <a:spcBef>
                <a:spcPct val="20000"/>
              </a:spcBef>
              <a:spcAft>
                <a:spcPct val="0"/>
              </a:spcAft>
            </a:pPr>
            <a:r>
              <a:rPr lang="en-US" altLang="en-US" sz="2400" b="1" dirty="0">
                <a:solidFill>
                  <a:srgbClr val="000000"/>
                </a:solidFill>
                <a:latin typeface="Arial"/>
                <a:cs typeface="Arial"/>
              </a:rPr>
              <a:t>The infant had </a:t>
            </a:r>
            <a:r>
              <a:rPr lang="en-US" altLang="en-US" sz="2400" b="1" dirty="0" err="1">
                <a:solidFill>
                  <a:srgbClr val="000000"/>
                </a:solidFill>
                <a:latin typeface="Arial"/>
                <a:cs typeface="Arial"/>
              </a:rPr>
              <a:t>intracrebral</a:t>
            </a:r>
            <a:r>
              <a:rPr lang="en-US" altLang="en-US" sz="2400" b="1" dirty="0">
                <a:solidFill>
                  <a:srgbClr val="000000"/>
                </a:solidFill>
                <a:latin typeface="Arial"/>
                <a:cs typeface="Arial"/>
              </a:rPr>
              <a:t> hemorrhage and died  after 5days.</a:t>
            </a:r>
          </a:p>
        </p:txBody>
      </p:sp>
    </p:spTree>
    <p:extLst>
      <p:ext uri="{BB962C8B-B14F-4D97-AF65-F5344CB8AC3E}">
        <p14:creationId xmlns:p14="http://schemas.microsoft.com/office/powerpoint/2010/main" val="187052274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DBC7414A-4943-4873-91C9-9E13E0EC6478}"/>
              </a:ext>
            </a:extLst>
          </p:cNvPr>
          <p:cNvSpPr>
            <a:spLocks noGrp="1" noChangeArrowheads="1"/>
          </p:cNvSpPr>
          <p:nvPr>
            <p:ph type="title"/>
          </p:nvPr>
        </p:nvSpPr>
        <p:spPr>
          <a:xfrm>
            <a:off x="539552" y="188913"/>
            <a:ext cx="6408936" cy="863600"/>
          </a:xfrm>
        </p:spPr>
        <p:txBody>
          <a:bodyPr/>
          <a:lstStyle/>
          <a:p>
            <a:pPr algn="l"/>
            <a:r>
              <a:rPr lang="en-US" altLang="en-US" sz="3200" b="1" dirty="0">
                <a:solidFill>
                  <a:srgbClr val="FF0066"/>
                </a:solidFill>
                <a:latin typeface="WallowHmkBold" pitchFamily="2" charset="0"/>
              </a:rPr>
              <a:t>Case  10</a:t>
            </a:r>
            <a:endParaRPr lang="en-US" altLang="en-US" b="1" dirty="0"/>
          </a:p>
        </p:txBody>
      </p:sp>
      <p:sp>
        <p:nvSpPr>
          <p:cNvPr id="29699" name="Rectangle 3">
            <a:extLst>
              <a:ext uri="{FF2B5EF4-FFF2-40B4-BE49-F238E27FC236}">
                <a16:creationId xmlns:a16="http://schemas.microsoft.com/office/drawing/2014/main" id="{AE930573-D1F7-44DC-905F-7133F06C0C2E}"/>
              </a:ext>
            </a:extLst>
          </p:cNvPr>
          <p:cNvSpPr>
            <a:spLocks noGrp="1" noChangeArrowheads="1"/>
          </p:cNvSpPr>
          <p:nvPr>
            <p:ph type="body" idx="1"/>
          </p:nvPr>
        </p:nvSpPr>
        <p:spPr>
          <a:xfrm>
            <a:off x="468313" y="1052513"/>
            <a:ext cx="8207375" cy="5173662"/>
          </a:xfrm>
        </p:spPr>
        <p:txBody>
          <a:bodyPr/>
          <a:lstStyle/>
          <a:p>
            <a:pPr>
              <a:buFontTx/>
              <a:buNone/>
            </a:pPr>
            <a:r>
              <a:rPr lang="en-US" altLang="en-US" sz="2000" b="1" dirty="0">
                <a:solidFill>
                  <a:schemeClr val="tx2"/>
                </a:solidFill>
              </a:rPr>
              <a:t>A 27 years old G 4 p 3 + 0 was admitted in </a:t>
            </a:r>
            <a:r>
              <a:rPr lang="en-US" altLang="en-US" sz="2000" b="1" dirty="0" err="1">
                <a:solidFill>
                  <a:schemeClr val="tx2"/>
                </a:solidFill>
              </a:rPr>
              <a:t>labour</a:t>
            </a:r>
            <a:r>
              <a:rPr lang="en-US" altLang="en-US" sz="2000" b="1" dirty="0">
                <a:solidFill>
                  <a:schemeClr val="tx2"/>
                </a:solidFill>
              </a:rPr>
              <a:t> at 41 ½ weeks’</a:t>
            </a:r>
          </a:p>
          <a:p>
            <a:pPr>
              <a:buFontTx/>
              <a:buNone/>
            </a:pPr>
            <a:r>
              <a:rPr lang="en-US" altLang="en-US" sz="2000" b="1" dirty="0">
                <a:solidFill>
                  <a:schemeClr val="tx2"/>
                </a:solidFill>
              </a:rPr>
              <a:t>gestation. 15 minutes prior to this recording the cervix was 4cm </a:t>
            </a:r>
          </a:p>
          <a:p>
            <a:pPr>
              <a:buFontTx/>
              <a:buNone/>
            </a:pPr>
            <a:r>
              <a:rPr lang="en-US" altLang="en-US" sz="2000" b="1" dirty="0">
                <a:solidFill>
                  <a:schemeClr val="tx2"/>
                </a:solidFill>
              </a:rPr>
              <a:t>dilated with the head at –1 station. Artificial rupture of membranes </a:t>
            </a:r>
          </a:p>
          <a:p>
            <a:pPr>
              <a:buFontTx/>
              <a:buNone/>
            </a:pPr>
            <a:r>
              <a:rPr lang="en-US" altLang="en-US" sz="2000" b="1" dirty="0">
                <a:solidFill>
                  <a:schemeClr val="tx2"/>
                </a:solidFill>
              </a:rPr>
              <a:t>was performed and clear liquor drained</a:t>
            </a:r>
            <a:r>
              <a:rPr lang="en-US" altLang="en-US" sz="2000" b="1" dirty="0"/>
              <a:t>.</a:t>
            </a:r>
          </a:p>
        </p:txBody>
      </p:sp>
      <p:pic>
        <p:nvPicPr>
          <p:cNvPr id="29700" name="Picture 4">
            <a:extLst>
              <a:ext uri="{FF2B5EF4-FFF2-40B4-BE49-F238E27FC236}">
                <a16:creationId xmlns:a16="http://schemas.microsoft.com/office/drawing/2014/main" id="{9B4D6CE4-825F-41E3-B6B6-70B3224622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400"/>
            <a:ext cx="9144000"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930542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3B626462-99A1-43B0-87C4-D7E15FB5B41B}"/>
              </a:ext>
            </a:extLst>
          </p:cNvPr>
          <p:cNvSpPr>
            <a:spLocks noGrp="1" noChangeArrowheads="1"/>
          </p:cNvSpPr>
          <p:nvPr>
            <p:ph type="title"/>
          </p:nvPr>
        </p:nvSpPr>
        <p:spPr/>
        <p:txBody>
          <a:bodyPr/>
          <a:lstStyle/>
          <a:p>
            <a:pPr algn="l"/>
            <a:r>
              <a:rPr lang="en-US" altLang="en-US" sz="3200" b="1" dirty="0">
                <a:solidFill>
                  <a:srgbClr val="FF0066"/>
                </a:solidFill>
                <a:latin typeface="WallowHmkBold" pitchFamily="2" charset="0"/>
              </a:rPr>
              <a:t>Early decelerations</a:t>
            </a:r>
          </a:p>
        </p:txBody>
      </p:sp>
      <p:sp>
        <p:nvSpPr>
          <p:cNvPr id="30723" name="Rectangle 3">
            <a:extLst>
              <a:ext uri="{FF2B5EF4-FFF2-40B4-BE49-F238E27FC236}">
                <a16:creationId xmlns:a16="http://schemas.microsoft.com/office/drawing/2014/main" id="{98EB4311-F991-415E-9575-B3EC8BFACDEC}"/>
              </a:ext>
            </a:extLst>
          </p:cNvPr>
          <p:cNvSpPr>
            <a:spLocks noGrp="1" noChangeArrowheads="1"/>
          </p:cNvSpPr>
          <p:nvPr>
            <p:ph type="body" idx="1"/>
          </p:nvPr>
        </p:nvSpPr>
        <p:spPr>
          <a:xfrm>
            <a:off x="468313" y="1557338"/>
            <a:ext cx="8207375" cy="5040312"/>
          </a:xfrm>
        </p:spPr>
        <p:txBody>
          <a:bodyPr/>
          <a:lstStyle/>
          <a:p>
            <a:pPr>
              <a:lnSpc>
                <a:spcPct val="90000"/>
              </a:lnSpc>
              <a:buFontTx/>
              <a:buNone/>
            </a:pPr>
            <a:r>
              <a:rPr lang="en-US" altLang="en-US" sz="2800" b="1" u="sng" dirty="0">
                <a:solidFill>
                  <a:schemeClr val="hlink"/>
                </a:solidFill>
                <a:latin typeface="WallowHmkBold" pitchFamily="2" charset="0"/>
              </a:rPr>
              <a:t>Actions</a:t>
            </a:r>
          </a:p>
          <a:p>
            <a:pPr>
              <a:lnSpc>
                <a:spcPct val="90000"/>
              </a:lnSpc>
              <a:buFontTx/>
              <a:buNone/>
            </a:pPr>
            <a:r>
              <a:rPr lang="en-US" altLang="en-US" sz="2000" b="1" dirty="0"/>
              <a:t>Oxygen by facial mask				</a:t>
            </a:r>
            <a:r>
              <a:rPr lang="en-US" altLang="en-US" sz="2000" b="1" dirty="0">
                <a:solidFill>
                  <a:srgbClr val="FF0066"/>
                </a:solidFill>
              </a:rPr>
              <a:t>	                (no)</a:t>
            </a:r>
          </a:p>
          <a:p>
            <a:pPr>
              <a:lnSpc>
                <a:spcPct val="90000"/>
              </a:lnSpc>
              <a:buFontTx/>
              <a:buNone/>
            </a:pPr>
            <a:r>
              <a:rPr lang="en-US" altLang="en-US" sz="2000" b="1" dirty="0"/>
              <a:t>Change maternal position					                </a:t>
            </a:r>
            <a:r>
              <a:rPr lang="en-US" altLang="en-US" sz="2000" b="1" dirty="0">
                <a:solidFill>
                  <a:srgbClr val="FF0066"/>
                </a:solidFill>
              </a:rPr>
              <a:t>(no)</a:t>
            </a:r>
          </a:p>
          <a:p>
            <a:pPr>
              <a:lnSpc>
                <a:spcPct val="90000"/>
              </a:lnSpc>
              <a:buFontTx/>
              <a:buNone/>
            </a:pPr>
            <a:r>
              <a:rPr lang="en-US" altLang="en-US" sz="2000" b="1" dirty="0"/>
              <a:t>Cesarean section 					</a:t>
            </a:r>
            <a:r>
              <a:rPr lang="en-US" altLang="en-US" sz="2000" b="1" dirty="0">
                <a:solidFill>
                  <a:srgbClr val="FF0066"/>
                </a:solidFill>
              </a:rPr>
              <a:t>                (no)</a:t>
            </a:r>
          </a:p>
          <a:p>
            <a:pPr>
              <a:lnSpc>
                <a:spcPct val="90000"/>
              </a:lnSpc>
              <a:buFontTx/>
              <a:buNone/>
            </a:pPr>
            <a:r>
              <a:rPr lang="en-US" altLang="en-US" sz="2000" b="1" dirty="0"/>
              <a:t>Observe for the development of other types of declarations                  </a:t>
            </a:r>
            <a:r>
              <a:rPr lang="en-US" altLang="en-US" sz="2000" b="1" dirty="0">
                <a:solidFill>
                  <a:srgbClr val="FF0066"/>
                </a:solidFill>
              </a:rPr>
              <a:t>(yes)</a:t>
            </a:r>
          </a:p>
          <a:p>
            <a:pPr>
              <a:lnSpc>
                <a:spcPct val="90000"/>
              </a:lnSpc>
              <a:buFontTx/>
              <a:buNone/>
            </a:pPr>
            <a:r>
              <a:rPr lang="en-US" altLang="en-US" sz="2000" b="1" dirty="0"/>
              <a:t>Vaginal examination for progress assessment		                </a:t>
            </a:r>
            <a:r>
              <a:rPr lang="en-US" altLang="en-US" sz="2000" b="1" dirty="0">
                <a:solidFill>
                  <a:srgbClr val="FF0066"/>
                </a:solidFill>
              </a:rPr>
              <a:t>(no)</a:t>
            </a:r>
          </a:p>
          <a:p>
            <a:pPr>
              <a:lnSpc>
                <a:spcPct val="90000"/>
              </a:lnSpc>
              <a:buFontTx/>
              <a:buNone/>
            </a:pPr>
            <a:r>
              <a:rPr lang="en-US" altLang="en-US" sz="2000" b="1" dirty="0"/>
              <a:t>Fetal blood sampling					                 </a:t>
            </a:r>
            <a:r>
              <a:rPr lang="en-US" altLang="en-US" sz="2000" b="1" dirty="0">
                <a:solidFill>
                  <a:srgbClr val="FF0066"/>
                </a:solidFill>
              </a:rPr>
              <a:t>(no)</a:t>
            </a:r>
          </a:p>
          <a:p>
            <a:pPr>
              <a:lnSpc>
                <a:spcPct val="90000"/>
              </a:lnSpc>
              <a:buFontTx/>
              <a:buNone/>
            </a:pPr>
            <a:endParaRPr lang="en-US" altLang="en-US" sz="2000" b="1" dirty="0"/>
          </a:p>
          <a:p>
            <a:pPr>
              <a:lnSpc>
                <a:spcPct val="90000"/>
              </a:lnSpc>
              <a:buFontTx/>
              <a:buNone/>
            </a:pPr>
            <a:r>
              <a:rPr lang="en-US" altLang="en-US" sz="2800" b="1" u="sng" dirty="0">
                <a:solidFill>
                  <a:schemeClr val="hlink"/>
                </a:solidFill>
                <a:latin typeface="WallowHmkBold" pitchFamily="2" charset="0"/>
              </a:rPr>
              <a:t>Course and outcome</a:t>
            </a:r>
          </a:p>
          <a:p>
            <a:pPr>
              <a:lnSpc>
                <a:spcPct val="90000"/>
              </a:lnSpc>
              <a:buFontTx/>
              <a:buNone/>
            </a:pPr>
            <a:r>
              <a:rPr lang="en-US" altLang="en-US" sz="2400" b="1" dirty="0"/>
              <a:t>Progressed to normal vaginal delivery of female infant </a:t>
            </a:r>
          </a:p>
          <a:p>
            <a:pPr>
              <a:lnSpc>
                <a:spcPct val="90000"/>
              </a:lnSpc>
              <a:buFontTx/>
              <a:buNone/>
            </a:pPr>
            <a:r>
              <a:rPr lang="en-US" altLang="en-US" sz="2400" b="1" dirty="0"/>
              <a:t>weighing 3969 gm. Apgar score was 8/9 at one and five </a:t>
            </a:r>
          </a:p>
          <a:p>
            <a:pPr>
              <a:lnSpc>
                <a:spcPct val="90000"/>
              </a:lnSpc>
              <a:buFontTx/>
              <a:buNone/>
            </a:pPr>
            <a:r>
              <a:rPr lang="en-US" altLang="en-US" sz="2400" b="1" dirty="0"/>
              <a:t>minutes. The infant followed a normal newborn course.</a:t>
            </a:r>
          </a:p>
        </p:txBody>
      </p:sp>
    </p:spTree>
    <p:extLst>
      <p:ext uri="{BB962C8B-B14F-4D97-AF65-F5344CB8AC3E}">
        <p14:creationId xmlns:p14="http://schemas.microsoft.com/office/powerpoint/2010/main" val="289399354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08D21A0A-A02F-4E91-A88A-F024E898BD64}"/>
              </a:ext>
            </a:extLst>
          </p:cNvPr>
          <p:cNvSpPr>
            <a:spLocks noGrp="1" noChangeArrowheads="1"/>
          </p:cNvSpPr>
          <p:nvPr>
            <p:ph type="title"/>
          </p:nvPr>
        </p:nvSpPr>
        <p:spPr>
          <a:xfrm>
            <a:off x="457201" y="274638"/>
            <a:ext cx="6059488" cy="850900"/>
          </a:xfrm>
        </p:spPr>
        <p:txBody>
          <a:bodyPr/>
          <a:lstStyle/>
          <a:p>
            <a:pPr algn="l"/>
            <a:r>
              <a:rPr lang="en-US" altLang="en-US" sz="2800" b="1" dirty="0">
                <a:solidFill>
                  <a:srgbClr val="FF0066"/>
                </a:solidFill>
                <a:latin typeface="WallowHmkBold" pitchFamily="2" charset="0"/>
              </a:rPr>
              <a:t>Case 11</a:t>
            </a:r>
          </a:p>
        </p:txBody>
      </p:sp>
      <p:sp>
        <p:nvSpPr>
          <p:cNvPr id="39939" name="Rectangle 3">
            <a:extLst>
              <a:ext uri="{FF2B5EF4-FFF2-40B4-BE49-F238E27FC236}">
                <a16:creationId xmlns:a16="http://schemas.microsoft.com/office/drawing/2014/main" id="{91825A6D-D963-46D3-835E-E80252A9173E}"/>
              </a:ext>
            </a:extLst>
          </p:cNvPr>
          <p:cNvSpPr>
            <a:spLocks noGrp="1" noChangeArrowheads="1"/>
          </p:cNvSpPr>
          <p:nvPr>
            <p:ph type="body" idx="1"/>
          </p:nvPr>
        </p:nvSpPr>
        <p:spPr>
          <a:xfrm>
            <a:off x="457200" y="1125538"/>
            <a:ext cx="8229600" cy="5000625"/>
          </a:xfrm>
        </p:spPr>
        <p:txBody>
          <a:bodyPr/>
          <a:lstStyle/>
          <a:p>
            <a:pPr>
              <a:buFontTx/>
              <a:buNone/>
            </a:pPr>
            <a:r>
              <a:rPr lang="en-US" altLang="en-US" sz="2000" b="1">
                <a:solidFill>
                  <a:schemeClr val="tx2"/>
                </a:solidFill>
              </a:rPr>
              <a:t>A 30 years old G 4 p 3 patient was admitted in labour at 36 weeks’</a:t>
            </a:r>
          </a:p>
          <a:p>
            <a:pPr>
              <a:buFontTx/>
              <a:buNone/>
            </a:pPr>
            <a:r>
              <a:rPr lang="en-US" altLang="en-US" sz="2000" b="1">
                <a:solidFill>
                  <a:schemeClr val="tx2"/>
                </a:solidFill>
              </a:rPr>
              <a:t>gestation. She had H/O cesarean section in her second delivery. </a:t>
            </a:r>
          </a:p>
          <a:p>
            <a:pPr>
              <a:buFontTx/>
              <a:buNone/>
            </a:pPr>
            <a:r>
              <a:rPr lang="en-US" altLang="en-US" sz="2000" b="1">
                <a:solidFill>
                  <a:schemeClr val="tx2"/>
                </a:solidFill>
              </a:rPr>
              <a:t>One hour prior to this trace, the cervix was 8cm dilated and clear</a:t>
            </a:r>
          </a:p>
          <a:p>
            <a:pPr>
              <a:buFontTx/>
              <a:buNone/>
            </a:pPr>
            <a:r>
              <a:rPr lang="en-US" altLang="en-US" sz="2000" b="1">
                <a:solidFill>
                  <a:schemeClr val="tx2"/>
                </a:solidFill>
              </a:rPr>
              <a:t>liquor was draining</a:t>
            </a:r>
          </a:p>
        </p:txBody>
      </p:sp>
      <p:pic>
        <p:nvPicPr>
          <p:cNvPr id="39940" name="Picture 4">
            <a:extLst>
              <a:ext uri="{FF2B5EF4-FFF2-40B4-BE49-F238E27FC236}">
                <a16:creationId xmlns:a16="http://schemas.microsoft.com/office/drawing/2014/main" id="{6DC19645-08E0-4233-9484-BD064800FD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36838"/>
            <a:ext cx="9144000" cy="422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693806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F1D113CC-8B72-42A6-BBF2-71FC69D29010}"/>
              </a:ext>
            </a:extLst>
          </p:cNvPr>
          <p:cNvSpPr>
            <a:spLocks noGrp="1" noChangeArrowheads="1"/>
          </p:cNvSpPr>
          <p:nvPr>
            <p:ph type="title"/>
          </p:nvPr>
        </p:nvSpPr>
        <p:spPr/>
        <p:txBody>
          <a:bodyPr/>
          <a:lstStyle/>
          <a:p>
            <a:r>
              <a:rPr lang="en-US" altLang="en-US" sz="3200" b="1">
                <a:solidFill>
                  <a:srgbClr val="FF0066"/>
                </a:solidFill>
                <a:latin typeface="WallowHmkBold" pitchFamily="2" charset="0"/>
              </a:rPr>
              <a:t>Prolonged Deceleration</a:t>
            </a:r>
          </a:p>
        </p:txBody>
      </p:sp>
      <p:sp>
        <p:nvSpPr>
          <p:cNvPr id="40963" name="Rectangle 3">
            <a:extLst>
              <a:ext uri="{FF2B5EF4-FFF2-40B4-BE49-F238E27FC236}">
                <a16:creationId xmlns:a16="http://schemas.microsoft.com/office/drawing/2014/main" id="{993C1CD9-B332-48CE-8DEB-25B31A395F1A}"/>
              </a:ext>
            </a:extLst>
          </p:cNvPr>
          <p:cNvSpPr>
            <a:spLocks noGrp="1" noChangeArrowheads="1"/>
          </p:cNvSpPr>
          <p:nvPr>
            <p:ph type="body" idx="1"/>
          </p:nvPr>
        </p:nvSpPr>
        <p:spPr>
          <a:xfrm>
            <a:off x="457200" y="1484313"/>
            <a:ext cx="8435975" cy="5040312"/>
          </a:xfrm>
        </p:spPr>
        <p:txBody>
          <a:bodyPr/>
          <a:lstStyle/>
          <a:p>
            <a:pPr>
              <a:lnSpc>
                <a:spcPct val="90000"/>
              </a:lnSpc>
              <a:buFontTx/>
              <a:buNone/>
            </a:pPr>
            <a:r>
              <a:rPr lang="en-US" altLang="en-US" sz="2800" b="1" u="sng" dirty="0">
                <a:solidFill>
                  <a:schemeClr val="hlink"/>
                </a:solidFill>
                <a:latin typeface="WallowHmkBold" pitchFamily="2" charset="0"/>
              </a:rPr>
              <a:t>Actions</a:t>
            </a:r>
          </a:p>
          <a:p>
            <a:pPr>
              <a:lnSpc>
                <a:spcPct val="90000"/>
              </a:lnSpc>
              <a:buFontTx/>
              <a:buNone/>
            </a:pPr>
            <a:r>
              <a:rPr lang="en-US" altLang="en-US" sz="2000" b="1" dirty="0"/>
              <a:t>Vaginal examination			</a:t>
            </a:r>
            <a:r>
              <a:rPr lang="en-US" altLang="en-US" sz="2000" b="1" dirty="0">
                <a:solidFill>
                  <a:srgbClr val="FF0066"/>
                </a:solidFill>
              </a:rPr>
              <a:t>	                     (yes)</a:t>
            </a:r>
          </a:p>
          <a:p>
            <a:pPr>
              <a:lnSpc>
                <a:spcPct val="90000"/>
              </a:lnSpc>
              <a:buFontTx/>
              <a:buNone/>
            </a:pPr>
            <a:r>
              <a:rPr lang="en-US" altLang="en-US" sz="2000" b="1" dirty="0"/>
              <a:t>Check maternal vital signs			                                     </a:t>
            </a:r>
            <a:r>
              <a:rPr lang="en-US" altLang="en-US" sz="2000" b="1" dirty="0">
                <a:solidFill>
                  <a:srgbClr val="FF0066"/>
                </a:solidFill>
              </a:rPr>
              <a:t>(yes)</a:t>
            </a:r>
          </a:p>
          <a:p>
            <a:pPr>
              <a:lnSpc>
                <a:spcPct val="90000"/>
              </a:lnSpc>
              <a:buFontTx/>
              <a:buNone/>
            </a:pPr>
            <a:r>
              <a:rPr lang="en-US" altLang="en-US" sz="2000" b="1" dirty="0"/>
              <a:t>Fetal blood sampling for PH			                     </a:t>
            </a:r>
            <a:r>
              <a:rPr lang="en-US" altLang="en-US" sz="2000" b="1" dirty="0">
                <a:solidFill>
                  <a:srgbClr val="FF0066"/>
                </a:solidFill>
              </a:rPr>
              <a:t>(no)</a:t>
            </a:r>
          </a:p>
          <a:p>
            <a:pPr>
              <a:lnSpc>
                <a:spcPct val="90000"/>
              </a:lnSpc>
              <a:buFontTx/>
              <a:buNone/>
            </a:pPr>
            <a:r>
              <a:rPr lang="en-US" altLang="en-US" sz="2000" b="1" dirty="0"/>
              <a:t>Cesarean section				                                     </a:t>
            </a:r>
            <a:r>
              <a:rPr lang="en-US" altLang="en-US" sz="2000" b="1" dirty="0">
                <a:solidFill>
                  <a:srgbClr val="FF0066"/>
                </a:solidFill>
              </a:rPr>
              <a:t>(yes)</a:t>
            </a:r>
          </a:p>
          <a:p>
            <a:pPr>
              <a:lnSpc>
                <a:spcPct val="90000"/>
              </a:lnSpc>
              <a:buFontTx/>
              <a:buNone/>
            </a:pPr>
            <a:r>
              <a:rPr lang="en-US" altLang="en-US" sz="2000" b="1" dirty="0"/>
              <a:t>Oxygen by facial mask		</a:t>
            </a:r>
            <a:r>
              <a:rPr lang="en-US" altLang="en-US" sz="2000" b="1" dirty="0">
                <a:solidFill>
                  <a:srgbClr val="FF0066"/>
                </a:solidFill>
              </a:rPr>
              <a:t>	                                     (no)</a:t>
            </a:r>
          </a:p>
          <a:p>
            <a:pPr>
              <a:lnSpc>
                <a:spcPct val="90000"/>
              </a:lnSpc>
              <a:buFontTx/>
              <a:buNone/>
            </a:pPr>
            <a:endParaRPr lang="en-US" altLang="en-US" sz="2400" b="1" dirty="0"/>
          </a:p>
          <a:p>
            <a:pPr>
              <a:lnSpc>
                <a:spcPct val="90000"/>
              </a:lnSpc>
              <a:buFontTx/>
              <a:buNone/>
            </a:pPr>
            <a:r>
              <a:rPr lang="en-US" altLang="en-US" sz="2800" b="1" u="sng" dirty="0">
                <a:solidFill>
                  <a:schemeClr val="hlink"/>
                </a:solidFill>
                <a:latin typeface="WallowHmkBold" pitchFamily="2" charset="0"/>
              </a:rPr>
              <a:t>Course and outcome</a:t>
            </a:r>
          </a:p>
          <a:p>
            <a:pPr>
              <a:lnSpc>
                <a:spcPct val="90000"/>
              </a:lnSpc>
              <a:buFontTx/>
              <a:buNone/>
            </a:pPr>
            <a:r>
              <a:rPr lang="en-US" altLang="en-US" sz="2000" b="1" dirty="0"/>
              <a:t>Rupture uterus was suspected and </a:t>
            </a:r>
            <a:r>
              <a:rPr lang="en-US" altLang="en-US" sz="2000" b="1" dirty="0" err="1"/>
              <a:t>laparatomy</a:t>
            </a:r>
            <a:r>
              <a:rPr lang="en-US" altLang="en-US" sz="2000" b="1" dirty="0"/>
              <a:t> was performed.</a:t>
            </a:r>
          </a:p>
          <a:p>
            <a:pPr>
              <a:lnSpc>
                <a:spcPct val="90000"/>
              </a:lnSpc>
              <a:buFontTx/>
              <a:buNone/>
            </a:pPr>
            <a:r>
              <a:rPr lang="en-US" altLang="en-US" sz="2000" b="1" dirty="0"/>
              <a:t>There was complete scar dehiscence and the infant was in the </a:t>
            </a:r>
          </a:p>
          <a:p>
            <a:pPr>
              <a:lnSpc>
                <a:spcPct val="90000"/>
              </a:lnSpc>
              <a:buFontTx/>
              <a:buNone/>
            </a:pPr>
            <a:r>
              <a:rPr lang="en-US" altLang="en-US" sz="2000" b="1" dirty="0"/>
              <a:t>peritoneal cavity. It was male 3.1 00 </a:t>
            </a:r>
            <a:r>
              <a:rPr lang="en-US" altLang="en-US" sz="2000" b="1" dirty="0" err="1"/>
              <a:t>gmand</a:t>
            </a:r>
            <a:r>
              <a:rPr lang="en-US" altLang="en-US" sz="2000" b="1" dirty="0"/>
              <a:t> fresh stillbirth. </a:t>
            </a:r>
          </a:p>
          <a:p>
            <a:pPr>
              <a:lnSpc>
                <a:spcPct val="90000"/>
              </a:lnSpc>
              <a:buFontTx/>
              <a:buNone/>
            </a:pPr>
            <a:r>
              <a:rPr lang="en-US" altLang="en-US" sz="2000" b="1" dirty="0"/>
              <a:t>The uterus was repaired.</a:t>
            </a:r>
          </a:p>
          <a:p>
            <a:pPr>
              <a:lnSpc>
                <a:spcPct val="90000"/>
              </a:lnSpc>
              <a:buFontTx/>
              <a:buNone/>
            </a:pPr>
            <a:br>
              <a:rPr lang="en-US" altLang="en-US" sz="2000" b="1" dirty="0"/>
            </a:br>
            <a:endParaRPr lang="en-US" altLang="en-US" sz="2000" b="1" dirty="0"/>
          </a:p>
        </p:txBody>
      </p:sp>
    </p:spTree>
    <p:extLst>
      <p:ext uri="{BB962C8B-B14F-4D97-AF65-F5344CB8AC3E}">
        <p14:creationId xmlns:p14="http://schemas.microsoft.com/office/powerpoint/2010/main" val="149895121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3C597EB5-F7FE-46A0-99EF-161A0740A3F4}"/>
              </a:ext>
            </a:extLst>
          </p:cNvPr>
          <p:cNvSpPr>
            <a:spLocks noGrp="1" noChangeArrowheads="1"/>
          </p:cNvSpPr>
          <p:nvPr>
            <p:ph type="title"/>
          </p:nvPr>
        </p:nvSpPr>
        <p:spPr>
          <a:xfrm>
            <a:off x="395288" y="260350"/>
            <a:ext cx="8229600" cy="922338"/>
          </a:xfrm>
        </p:spPr>
        <p:txBody>
          <a:bodyPr/>
          <a:lstStyle/>
          <a:p>
            <a:pPr algn="l"/>
            <a:r>
              <a:rPr lang="en-US" altLang="en-US" sz="3200" b="1" dirty="0">
                <a:solidFill>
                  <a:srgbClr val="FF0066"/>
                </a:solidFill>
                <a:latin typeface="WallowHmkBold" pitchFamily="2" charset="0"/>
              </a:rPr>
              <a:t>Case 12</a:t>
            </a:r>
            <a:endParaRPr lang="en-US" altLang="en-US" b="1" dirty="0"/>
          </a:p>
        </p:txBody>
      </p:sp>
      <p:sp>
        <p:nvSpPr>
          <p:cNvPr id="46083" name="Rectangle 3">
            <a:extLst>
              <a:ext uri="{FF2B5EF4-FFF2-40B4-BE49-F238E27FC236}">
                <a16:creationId xmlns:a16="http://schemas.microsoft.com/office/drawing/2014/main" id="{2D9C2651-CB1D-4DBF-8713-2497EB15F386}"/>
              </a:ext>
            </a:extLst>
          </p:cNvPr>
          <p:cNvSpPr>
            <a:spLocks noGrp="1" noChangeArrowheads="1"/>
          </p:cNvSpPr>
          <p:nvPr>
            <p:ph type="body" idx="1"/>
          </p:nvPr>
        </p:nvSpPr>
        <p:spPr>
          <a:xfrm>
            <a:off x="179388" y="1125538"/>
            <a:ext cx="8713787" cy="5327650"/>
          </a:xfrm>
        </p:spPr>
        <p:txBody>
          <a:bodyPr/>
          <a:lstStyle/>
          <a:p>
            <a:pPr>
              <a:buFontTx/>
              <a:buNone/>
            </a:pPr>
            <a:r>
              <a:rPr lang="en-US" altLang="en-US" sz="2000" b="1">
                <a:solidFill>
                  <a:schemeClr val="tx2"/>
                </a:solidFill>
              </a:rPr>
              <a:t>     A 25 years old primigravid patient, diabetic on diet control with mild pregnancy induced hypertension.Labour was induced at 38 weeks gestation with vaginal prostin. She had spontaneous rupture of membranes 24 hours before this trace and clear liquor drained</a:t>
            </a:r>
            <a:r>
              <a:rPr lang="en-US" altLang="en-US" sz="2000" b="1"/>
              <a:t>.</a:t>
            </a:r>
          </a:p>
        </p:txBody>
      </p:sp>
      <p:pic>
        <p:nvPicPr>
          <p:cNvPr id="46084" name="Picture 4">
            <a:extLst>
              <a:ext uri="{FF2B5EF4-FFF2-40B4-BE49-F238E27FC236}">
                <a16:creationId xmlns:a16="http://schemas.microsoft.com/office/drawing/2014/main" id="{DD89D61B-7CE0-40BE-862A-2D4759456F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400"/>
            <a:ext cx="9144000"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172005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2F5E83D9-844F-4497-85AE-5821D7A9A71D}"/>
              </a:ext>
            </a:extLst>
          </p:cNvPr>
          <p:cNvSpPr>
            <a:spLocks noGrp="1" noChangeArrowheads="1"/>
          </p:cNvSpPr>
          <p:nvPr>
            <p:ph type="title"/>
          </p:nvPr>
        </p:nvSpPr>
        <p:spPr>
          <a:xfrm>
            <a:off x="250825" y="333375"/>
            <a:ext cx="8569325" cy="1079500"/>
          </a:xfrm>
        </p:spPr>
        <p:txBody>
          <a:bodyPr>
            <a:normAutofit fontScale="90000"/>
          </a:bodyPr>
          <a:lstStyle/>
          <a:p>
            <a:r>
              <a:rPr lang="en-US" altLang="en-US" sz="3200" b="1">
                <a:solidFill>
                  <a:srgbClr val="FF0066"/>
                </a:solidFill>
                <a:latin typeface="WallowHmkBold" pitchFamily="2" charset="0"/>
              </a:rPr>
              <a:t>Late Deceleration and Severe Variable Deceleration</a:t>
            </a:r>
            <a:r>
              <a:rPr lang="en-US" altLang="en-US" sz="4000" b="1"/>
              <a:t> </a:t>
            </a:r>
          </a:p>
        </p:txBody>
      </p:sp>
      <p:sp>
        <p:nvSpPr>
          <p:cNvPr id="47107" name="Rectangle 3">
            <a:extLst>
              <a:ext uri="{FF2B5EF4-FFF2-40B4-BE49-F238E27FC236}">
                <a16:creationId xmlns:a16="http://schemas.microsoft.com/office/drawing/2014/main" id="{2CAF3FDC-5DA0-4738-831C-2DEE9C42F0C7}"/>
              </a:ext>
            </a:extLst>
          </p:cNvPr>
          <p:cNvSpPr>
            <a:spLocks noGrp="1" noChangeArrowheads="1"/>
          </p:cNvSpPr>
          <p:nvPr>
            <p:ph type="body" idx="1"/>
          </p:nvPr>
        </p:nvSpPr>
        <p:spPr>
          <a:xfrm>
            <a:off x="395288" y="1601788"/>
            <a:ext cx="8353425" cy="5256212"/>
          </a:xfrm>
        </p:spPr>
        <p:txBody>
          <a:bodyPr/>
          <a:lstStyle/>
          <a:p>
            <a:pPr>
              <a:lnSpc>
                <a:spcPct val="80000"/>
              </a:lnSpc>
              <a:buFontTx/>
              <a:buNone/>
            </a:pPr>
            <a:r>
              <a:rPr lang="en-US" altLang="en-US" sz="2400" b="1" u="sng" dirty="0">
                <a:solidFill>
                  <a:schemeClr val="hlink"/>
                </a:solidFill>
                <a:latin typeface="WallowHmkBold" pitchFamily="2" charset="0"/>
              </a:rPr>
              <a:t>Actions</a:t>
            </a:r>
          </a:p>
          <a:p>
            <a:pPr>
              <a:lnSpc>
                <a:spcPct val="80000"/>
              </a:lnSpc>
              <a:buFontTx/>
              <a:buNone/>
            </a:pPr>
            <a:r>
              <a:rPr lang="en-US" altLang="en-US" sz="2000" b="1" dirty="0"/>
              <a:t>Change maternal position					</a:t>
            </a:r>
            <a:r>
              <a:rPr lang="en-US" altLang="en-US" sz="2000" b="1" dirty="0">
                <a:solidFill>
                  <a:srgbClr val="FF0066"/>
                </a:solidFill>
              </a:rPr>
              <a:t>(yes)</a:t>
            </a:r>
          </a:p>
          <a:p>
            <a:pPr>
              <a:lnSpc>
                <a:spcPct val="80000"/>
              </a:lnSpc>
              <a:buFontTx/>
              <a:buNone/>
            </a:pPr>
            <a:r>
              <a:rPr lang="en-US" altLang="en-US" sz="2000" b="1" dirty="0"/>
              <a:t>Fetal blood sampling					</a:t>
            </a:r>
            <a:r>
              <a:rPr lang="en-US" altLang="en-US" sz="2000" b="1" dirty="0">
                <a:solidFill>
                  <a:srgbClr val="FF0066"/>
                </a:solidFill>
              </a:rPr>
              <a:t>(no)</a:t>
            </a:r>
          </a:p>
          <a:p>
            <a:pPr>
              <a:lnSpc>
                <a:spcPct val="80000"/>
              </a:lnSpc>
              <a:buFontTx/>
              <a:buNone/>
            </a:pPr>
            <a:r>
              <a:rPr lang="en-US" altLang="en-US" sz="2000" b="1" dirty="0"/>
              <a:t>Immediate cesarean section		                                </a:t>
            </a:r>
            <a:r>
              <a:rPr lang="en-US" altLang="en-US" sz="2000" b="1" dirty="0">
                <a:solidFill>
                  <a:srgbClr val="FF0066"/>
                </a:solidFill>
              </a:rPr>
              <a:t>(no)</a:t>
            </a:r>
          </a:p>
          <a:p>
            <a:pPr>
              <a:lnSpc>
                <a:spcPct val="80000"/>
              </a:lnSpc>
              <a:buFontTx/>
              <a:buNone/>
            </a:pPr>
            <a:r>
              <a:rPr lang="en-US" altLang="en-US" sz="2000" b="1" dirty="0"/>
              <a:t>Exclude cord prolapse				                </a:t>
            </a:r>
            <a:r>
              <a:rPr lang="en-US" altLang="en-US" sz="2000" b="1" dirty="0">
                <a:solidFill>
                  <a:srgbClr val="FF0066"/>
                </a:solidFill>
              </a:rPr>
              <a:t>(yes)</a:t>
            </a:r>
          </a:p>
          <a:p>
            <a:pPr>
              <a:lnSpc>
                <a:spcPct val="80000"/>
              </a:lnSpc>
              <a:buFontTx/>
              <a:buNone/>
            </a:pPr>
            <a:r>
              <a:rPr lang="en-US" altLang="en-US" sz="2000" b="1" dirty="0"/>
              <a:t>Wait and review as normal patient				</a:t>
            </a:r>
            <a:r>
              <a:rPr lang="en-US" altLang="en-US" sz="2000" b="1" dirty="0">
                <a:solidFill>
                  <a:srgbClr val="FF0066"/>
                </a:solidFill>
              </a:rPr>
              <a:t>(no)</a:t>
            </a:r>
          </a:p>
          <a:p>
            <a:pPr>
              <a:lnSpc>
                <a:spcPct val="80000"/>
              </a:lnSpc>
              <a:buFontTx/>
              <a:buNone/>
            </a:pPr>
            <a:r>
              <a:rPr lang="en-US" altLang="en-US" sz="2000" b="1" dirty="0"/>
              <a:t>Administration of </a:t>
            </a:r>
            <a:r>
              <a:rPr lang="en-US" altLang="en-US" sz="2000" b="1" dirty="0" err="1"/>
              <a:t>tocolytics</a:t>
            </a:r>
            <a:r>
              <a:rPr lang="en-US" altLang="en-US" sz="2000" b="1" dirty="0"/>
              <a:t> if the pattern continues		</a:t>
            </a:r>
            <a:r>
              <a:rPr lang="en-US" altLang="en-US" sz="2000" b="1" dirty="0">
                <a:solidFill>
                  <a:srgbClr val="FF0066"/>
                </a:solidFill>
              </a:rPr>
              <a:t>(yes)</a:t>
            </a:r>
          </a:p>
          <a:p>
            <a:pPr>
              <a:lnSpc>
                <a:spcPct val="80000"/>
              </a:lnSpc>
              <a:buFontTx/>
              <a:buNone/>
            </a:pPr>
            <a:endParaRPr lang="en-US" altLang="en-US" sz="2400" b="1" u="sng" dirty="0">
              <a:solidFill>
                <a:schemeClr val="hlink"/>
              </a:solidFill>
              <a:latin typeface="WallowHmkBold" pitchFamily="2" charset="0"/>
            </a:endParaRPr>
          </a:p>
          <a:p>
            <a:pPr>
              <a:lnSpc>
                <a:spcPct val="80000"/>
              </a:lnSpc>
              <a:buFontTx/>
              <a:buNone/>
            </a:pPr>
            <a:r>
              <a:rPr lang="en-US" altLang="en-US" sz="2400" b="1" u="sng" dirty="0">
                <a:solidFill>
                  <a:schemeClr val="hlink"/>
                </a:solidFill>
                <a:latin typeface="WallowHmkBold" pitchFamily="2" charset="0"/>
              </a:rPr>
              <a:t>Course and outcome</a:t>
            </a:r>
          </a:p>
          <a:p>
            <a:pPr>
              <a:lnSpc>
                <a:spcPct val="80000"/>
              </a:lnSpc>
              <a:buFontTx/>
              <a:buNone/>
            </a:pPr>
            <a:r>
              <a:rPr lang="en-US" altLang="en-US" sz="2000" b="1" dirty="0"/>
              <a:t>Cesarean section was performed for failed induction of </a:t>
            </a:r>
            <a:r>
              <a:rPr lang="en-US" altLang="en-US" sz="2000" b="1" dirty="0" err="1"/>
              <a:t>labour</a:t>
            </a:r>
            <a:r>
              <a:rPr lang="en-US" altLang="en-US" sz="2000" b="1" dirty="0"/>
              <a:t>. </a:t>
            </a:r>
          </a:p>
          <a:p>
            <a:pPr>
              <a:lnSpc>
                <a:spcPct val="80000"/>
              </a:lnSpc>
              <a:buFontTx/>
              <a:buNone/>
            </a:pPr>
            <a:r>
              <a:rPr lang="en-US" altLang="en-US" sz="2000" b="1" dirty="0"/>
              <a:t>Outcome was female infant weighing 3200 gm. Apgar score was </a:t>
            </a:r>
          </a:p>
          <a:p>
            <a:pPr>
              <a:lnSpc>
                <a:spcPct val="80000"/>
              </a:lnSpc>
              <a:buFontTx/>
              <a:buNone/>
            </a:pPr>
            <a:r>
              <a:rPr lang="en-US" altLang="en-US" sz="2000" b="1" dirty="0"/>
              <a:t>9/10 at one and five minutes.</a:t>
            </a:r>
          </a:p>
          <a:p>
            <a:pPr>
              <a:lnSpc>
                <a:spcPct val="80000"/>
              </a:lnSpc>
              <a:buFontTx/>
              <a:buNone/>
            </a:pPr>
            <a:r>
              <a:rPr lang="en-US" altLang="en-US" sz="2000" b="1" dirty="0"/>
              <a:t>The infant followed normal newborn outcome.</a:t>
            </a:r>
          </a:p>
          <a:p>
            <a:pPr>
              <a:lnSpc>
                <a:spcPct val="80000"/>
              </a:lnSpc>
              <a:buFontTx/>
              <a:buNone/>
            </a:pPr>
            <a:endParaRPr lang="en-US" altLang="en-US" sz="2000" b="1" dirty="0"/>
          </a:p>
          <a:p>
            <a:pPr>
              <a:lnSpc>
                <a:spcPct val="80000"/>
              </a:lnSpc>
              <a:buFontTx/>
              <a:buNone/>
            </a:pPr>
            <a:endParaRPr lang="en-US" altLang="en-US" sz="2000" b="1" dirty="0">
              <a:solidFill>
                <a:srgbClr val="FF0066"/>
              </a:solidFill>
            </a:endParaRPr>
          </a:p>
        </p:txBody>
      </p:sp>
    </p:spTree>
    <p:extLst>
      <p:ext uri="{BB962C8B-B14F-4D97-AF65-F5344CB8AC3E}">
        <p14:creationId xmlns:p14="http://schemas.microsoft.com/office/powerpoint/2010/main" val="153947079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6DD299EF-080A-4D85-8F8D-3037D7865433}"/>
              </a:ext>
            </a:extLst>
          </p:cNvPr>
          <p:cNvSpPr>
            <a:spLocks noGrp="1" noChangeArrowheads="1"/>
          </p:cNvSpPr>
          <p:nvPr>
            <p:ph type="title"/>
          </p:nvPr>
        </p:nvSpPr>
        <p:spPr>
          <a:xfrm>
            <a:off x="395537" y="274638"/>
            <a:ext cx="6481514" cy="633412"/>
          </a:xfrm>
        </p:spPr>
        <p:txBody>
          <a:bodyPr/>
          <a:lstStyle/>
          <a:p>
            <a:pPr algn="l"/>
            <a:r>
              <a:rPr lang="en-US" altLang="en-US" sz="2800" b="1" dirty="0">
                <a:solidFill>
                  <a:srgbClr val="FF0066"/>
                </a:solidFill>
                <a:latin typeface="WallowHmkBold" pitchFamily="2" charset="0"/>
              </a:rPr>
              <a:t>Case 13</a:t>
            </a:r>
          </a:p>
        </p:txBody>
      </p:sp>
      <p:sp>
        <p:nvSpPr>
          <p:cNvPr id="17411" name="Rectangle 3">
            <a:extLst>
              <a:ext uri="{FF2B5EF4-FFF2-40B4-BE49-F238E27FC236}">
                <a16:creationId xmlns:a16="http://schemas.microsoft.com/office/drawing/2014/main" id="{CB1686D0-BDCE-4858-A060-15A38908FB61}"/>
              </a:ext>
            </a:extLst>
          </p:cNvPr>
          <p:cNvSpPr>
            <a:spLocks noGrp="1" noChangeArrowheads="1"/>
          </p:cNvSpPr>
          <p:nvPr>
            <p:ph type="body" idx="1"/>
          </p:nvPr>
        </p:nvSpPr>
        <p:spPr>
          <a:xfrm>
            <a:off x="179388" y="1125538"/>
            <a:ext cx="8734425" cy="5732462"/>
          </a:xfrm>
        </p:spPr>
        <p:txBody>
          <a:bodyPr/>
          <a:lstStyle/>
          <a:p>
            <a:pPr>
              <a:buFontTx/>
              <a:buNone/>
            </a:pPr>
            <a:r>
              <a:rPr lang="en-US" altLang="en-US" sz="2000" b="1"/>
              <a:t>A 31 years old patient G 2 p 1 was admitted at 41 weeks of gestation </a:t>
            </a:r>
          </a:p>
          <a:p>
            <a:pPr>
              <a:buFontTx/>
              <a:buNone/>
            </a:pPr>
            <a:r>
              <a:rPr lang="en-US" altLang="en-US" sz="2000" b="1"/>
              <a:t>in active labour. Received pethidine and Phenrgan earlier.</a:t>
            </a:r>
          </a:p>
          <a:p>
            <a:pPr>
              <a:buFontTx/>
              <a:buNone/>
            </a:pPr>
            <a:r>
              <a:rPr lang="en-US" altLang="en-US" sz="2000" b="1"/>
              <a:t>The cervix is 9 cm dilated and meconium stained liquor is draining.</a:t>
            </a:r>
          </a:p>
        </p:txBody>
      </p:sp>
      <p:pic>
        <p:nvPicPr>
          <p:cNvPr id="17412" name="Picture 4">
            <a:extLst>
              <a:ext uri="{FF2B5EF4-FFF2-40B4-BE49-F238E27FC236}">
                <a16:creationId xmlns:a16="http://schemas.microsoft.com/office/drawing/2014/main" id="{79F322C0-A8F6-45CC-98DF-B522A508E1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7692"/>
          <a:stretch>
            <a:fillRect/>
          </a:stretch>
        </p:blipFill>
        <p:spPr bwMode="auto">
          <a:xfrm>
            <a:off x="0" y="2492375"/>
            <a:ext cx="914400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779868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D9C6F13B-EF40-49D3-8869-63E91B770B71}"/>
              </a:ext>
            </a:extLst>
          </p:cNvPr>
          <p:cNvSpPr>
            <a:spLocks noGrp="1" noChangeArrowheads="1"/>
          </p:cNvSpPr>
          <p:nvPr>
            <p:ph type="title"/>
          </p:nvPr>
        </p:nvSpPr>
        <p:spPr/>
        <p:txBody>
          <a:bodyPr/>
          <a:lstStyle/>
          <a:p>
            <a:r>
              <a:rPr lang="en-US" altLang="en-US" sz="2800" b="1">
                <a:solidFill>
                  <a:srgbClr val="FF0066"/>
                </a:solidFill>
                <a:latin typeface="WallowHmkBold" pitchFamily="2" charset="0"/>
              </a:rPr>
              <a:t>Sinus Tachycardia With Deceleration And No Variability: Mixed Pattern</a:t>
            </a:r>
          </a:p>
        </p:txBody>
      </p:sp>
      <p:sp>
        <p:nvSpPr>
          <p:cNvPr id="7171" name="Rectangle 3">
            <a:extLst>
              <a:ext uri="{FF2B5EF4-FFF2-40B4-BE49-F238E27FC236}">
                <a16:creationId xmlns:a16="http://schemas.microsoft.com/office/drawing/2014/main" id="{92F996E6-B4E3-42E1-BD14-C3CC69737AB4}"/>
              </a:ext>
            </a:extLst>
          </p:cNvPr>
          <p:cNvSpPr>
            <a:spLocks noGrp="1" noChangeArrowheads="1"/>
          </p:cNvSpPr>
          <p:nvPr>
            <p:ph type="body" idx="1"/>
          </p:nvPr>
        </p:nvSpPr>
        <p:spPr>
          <a:xfrm>
            <a:off x="457200" y="1412875"/>
            <a:ext cx="8229600" cy="5040313"/>
          </a:xfrm>
        </p:spPr>
        <p:txBody>
          <a:bodyPr/>
          <a:lstStyle/>
          <a:p>
            <a:pPr>
              <a:lnSpc>
                <a:spcPct val="80000"/>
              </a:lnSpc>
              <a:buFontTx/>
              <a:buNone/>
            </a:pPr>
            <a:r>
              <a:rPr lang="en-US" altLang="en-US" sz="2800" b="1" u="sng" dirty="0">
                <a:solidFill>
                  <a:schemeClr val="hlink"/>
                </a:solidFill>
                <a:latin typeface="WallowHmkBold" pitchFamily="2" charset="0"/>
              </a:rPr>
              <a:t>Actions </a:t>
            </a:r>
          </a:p>
          <a:p>
            <a:pPr>
              <a:lnSpc>
                <a:spcPct val="80000"/>
              </a:lnSpc>
              <a:buFontTx/>
              <a:buNone/>
            </a:pPr>
            <a:r>
              <a:rPr lang="en-US" altLang="en-US" sz="2400" b="1" dirty="0"/>
              <a:t>Wait and review after 30 minutes			</a:t>
            </a:r>
            <a:r>
              <a:rPr lang="en-US" altLang="en-US" sz="2400" b="1" dirty="0">
                <a:solidFill>
                  <a:srgbClr val="FF0066"/>
                </a:solidFill>
              </a:rPr>
              <a:t>(no) </a:t>
            </a:r>
          </a:p>
          <a:p>
            <a:pPr>
              <a:lnSpc>
                <a:spcPct val="80000"/>
              </a:lnSpc>
              <a:buFontTx/>
              <a:buNone/>
            </a:pPr>
            <a:r>
              <a:rPr lang="en-US" altLang="en-US" sz="2400" b="1" dirty="0"/>
              <a:t>Change the position of the patient			</a:t>
            </a:r>
            <a:r>
              <a:rPr lang="en-US" altLang="en-US" sz="2400" b="1" dirty="0">
                <a:solidFill>
                  <a:srgbClr val="FF0066"/>
                </a:solidFill>
              </a:rPr>
              <a:t>(yes) </a:t>
            </a:r>
          </a:p>
          <a:p>
            <a:pPr>
              <a:lnSpc>
                <a:spcPct val="80000"/>
              </a:lnSpc>
              <a:buFontTx/>
              <a:buNone/>
            </a:pPr>
            <a:r>
              <a:rPr lang="en-US" altLang="en-US" sz="2400" b="1" dirty="0"/>
              <a:t>Immediate cesarean section		</a:t>
            </a:r>
            <a:r>
              <a:rPr lang="en-US" altLang="en-US" sz="2400" b="1" dirty="0">
                <a:solidFill>
                  <a:srgbClr val="FF0066"/>
                </a:solidFill>
              </a:rPr>
              <a:t>	             (yes)</a:t>
            </a:r>
            <a:r>
              <a:rPr lang="en-US" altLang="en-US" sz="2400" b="1" dirty="0"/>
              <a:t> </a:t>
            </a:r>
          </a:p>
          <a:p>
            <a:pPr>
              <a:lnSpc>
                <a:spcPct val="80000"/>
              </a:lnSpc>
              <a:buFontTx/>
              <a:buNone/>
            </a:pPr>
            <a:r>
              <a:rPr lang="en-US" altLang="en-US" sz="2400" b="1" dirty="0"/>
              <a:t>Explain and reassure the patient			</a:t>
            </a:r>
            <a:r>
              <a:rPr lang="en-US" altLang="en-US" sz="2400" b="1" dirty="0">
                <a:solidFill>
                  <a:srgbClr val="FF0066"/>
                </a:solidFill>
              </a:rPr>
              <a:t>(yes)</a:t>
            </a:r>
          </a:p>
          <a:p>
            <a:pPr>
              <a:lnSpc>
                <a:spcPct val="80000"/>
              </a:lnSpc>
              <a:buFontTx/>
              <a:buNone/>
            </a:pPr>
            <a:r>
              <a:rPr lang="en-US" altLang="en-US" sz="2400" b="1" dirty="0"/>
              <a:t> </a:t>
            </a:r>
          </a:p>
          <a:p>
            <a:pPr>
              <a:lnSpc>
                <a:spcPct val="80000"/>
              </a:lnSpc>
              <a:buFontTx/>
              <a:buNone/>
            </a:pPr>
            <a:r>
              <a:rPr lang="en-US" altLang="en-US" sz="2800" b="1" u="sng" dirty="0">
                <a:solidFill>
                  <a:schemeClr val="hlink"/>
                </a:solidFill>
                <a:latin typeface="WallowHmkBold" pitchFamily="2" charset="0"/>
              </a:rPr>
              <a:t>Course and Outcome</a:t>
            </a:r>
          </a:p>
          <a:p>
            <a:pPr>
              <a:lnSpc>
                <a:spcPct val="80000"/>
              </a:lnSpc>
              <a:buFontTx/>
              <a:buNone/>
            </a:pPr>
            <a:r>
              <a:rPr lang="en-US" altLang="en-US" sz="2000" b="1" dirty="0"/>
              <a:t>Cesarean section was carried out. A baby girl weighing 3898 gm</a:t>
            </a:r>
          </a:p>
          <a:p>
            <a:pPr>
              <a:lnSpc>
                <a:spcPct val="80000"/>
              </a:lnSpc>
              <a:buFontTx/>
              <a:buNone/>
            </a:pPr>
            <a:r>
              <a:rPr lang="en-US" altLang="en-US" sz="2000" b="1" dirty="0"/>
              <a:t>was delivered from vertex presentation. Apgar score was 1/5 </a:t>
            </a:r>
          </a:p>
          <a:p>
            <a:pPr>
              <a:lnSpc>
                <a:spcPct val="80000"/>
              </a:lnSpc>
              <a:buFontTx/>
              <a:buNone/>
            </a:pPr>
            <a:r>
              <a:rPr lang="en-US" altLang="en-US" sz="2000" b="1" dirty="0"/>
              <a:t>at one and five minutes. The position of the cord was not noted. </a:t>
            </a:r>
          </a:p>
          <a:p>
            <a:pPr>
              <a:lnSpc>
                <a:spcPct val="80000"/>
              </a:lnSpc>
              <a:buFontTx/>
              <a:buNone/>
            </a:pPr>
            <a:r>
              <a:rPr lang="en-US" altLang="en-US" sz="2000" b="1" dirty="0"/>
              <a:t>The baby had meconium aspiration pneumonitis and was </a:t>
            </a:r>
          </a:p>
          <a:p>
            <a:pPr>
              <a:lnSpc>
                <a:spcPct val="80000"/>
              </a:lnSpc>
              <a:buFontTx/>
              <a:buNone/>
            </a:pPr>
            <a:r>
              <a:rPr lang="en-US" altLang="en-US" sz="2000" b="1" dirty="0"/>
              <a:t>discharged after 10 days.</a:t>
            </a:r>
          </a:p>
          <a:p>
            <a:pPr>
              <a:lnSpc>
                <a:spcPct val="80000"/>
              </a:lnSpc>
              <a:buFontTx/>
              <a:buNone/>
            </a:pPr>
            <a:endParaRPr lang="en-US" altLang="en-US" sz="2000" b="1" dirty="0"/>
          </a:p>
        </p:txBody>
      </p:sp>
    </p:spTree>
    <p:extLst>
      <p:ext uri="{BB962C8B-B14F-4D97-AF65-F5344CB8AC3E}">
        <p14:creationId xmlns:p14="http://schemas.microsoft.com/office/powerpoint/2010/main" val="1518595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732240" y="274638"/>
            <a:ext cx="2326263" cy="2016224"/>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237871" y="260648"/>
            <a:ext cx="5904656" cy="6381328"/>
          </a:xfrm>
        </p:spPr>
        <p:txBody>
          <a:bodyPr>
            <a:normAutofit fontScale="70000" lnSpcReduction="20000"/>
          </a:bodyPr>
          <a:lstStyle/>
          <a:p>
            <a:r>
              <a:rPr lang="en-US" b="1" dirty="0">
                <a:solidFill>
                  <a:srgbClr val="FF0000"/>
                </a:solidFill>
              </a:rPr>
              <a:t>Hypertension</a:t>
            </a:r>
            <a:r>
              <a:rPr lang="en-US" b="1" dirty="0"/>
              <a:t>: either systolic blood pressure of 140 mmHg or more or diastolic blood pressure of 90 mmHg or more on 2 consecutive readings taken 30 minutes apart, measured between contractions</a:t>
            </a:r>
          </a:p>
          <a:p>
            <a:endParaRPr lang="en-US" b="1" dirty="0"/>
          </a:p>
          <a:p>
            <a:r>
              <a:rPr lang="en-US" b="1" dirty="0"/>
              <a:t>a reading of </a:t>
            </a:r>
            <a:r>
              <a:rPr lang="en-US" b="1" dirty="0">
                <a:solidFill>
                  <a:srgbClr val="FF0000"/>
                </a:solidFill>
              </a:rPr>
              <a:t>2+ of protein </a:t>
            </a:r>
            <a:r>
              <a:rPr lang="en-US" b="1" dirty="0"/>
              <a:t>on urinalysis </a:t>
            </a:r>
            <a:r>
              <a:rPr lang="en-US" b="1" dirty="0">
                <a:solidFill>
                  <a:srgbClr val="FF0000"/>
                </a:solidFill>
              </a:rPr>
              <a:t>and</a:t>
            </a:r>
            <a:r>
              <a:rPr lang="en-US" b="1" dirty="0"/>
              <a:t> a single reading of either raised systolic blood pressure (140 mmHg or more) or raised diastolic blood pressure (90 mmHg or more) </a:t>
            </a:r>
          </a:p>
          <a:p>
            <a:pPr marL="0" indent="0">
              <a:buNone/>
            </a:pPr>
            <a:endParaRPr lang="en-US" b="1" dirty="0"/>
          </a:p>
          <a:p>
            <a:r>
              <a:rPr lang="en-US" b="1" dirty="0">
                <a:solidFill>
                  <a:srgbClr val="FF0000"/>
                </a:solidFill>
              </a:rPr>
              <a:t>Confirmed </a:t>
            </a:r>
            <a:r>
              <a:rPr lang="en-US" b="1" dirty="0"/>
              <a:t>delay in the first or second stage of </a:t>
            </a:r>
            <a:r>
              <a:rPr lang="en-US" b="1" dirty="0" err="1"/>
              <a:t>labour</a:t>
            </a:r>
            <a:r>
              <a:rPr lang="en-US" b="1" dirty="0"/>
              <a:t> </a:t>
            </a:r>
          </a:p>
          <a:p>
            <a:endParaRPr lang="en-US" b="1" dirty="0"/>
          </a:p>
          <a:p>
            <a:r>
              <a:rPr lang="en-US" b="1" dirty="0"/>
              <a:t>Contractions that last longer </a:t>
            </a:r>
            <a:r>
              <a:rPr lang="en-US" b="1" dirty="0">
                <a:solidFill>
                  <a:srgbClr val="FF0000"/>
                </a:solidFill>
              </a:rPr>
              <a:t>than 60 seconds </a:t>
            </a:r>
            <a:r>
              <a:rPr lang="en-US" b="1" dirty="0"/>
              <a:t>(</a:t>
            </a:r>
            <a:r>
              <a:rPr lang="en-US" b="1" dirty="0" err="1"/>
              <a:t>hypertonus</a:t>
            </a:r>
            <a:r>
              <a:rPr lang="en-US" b="1" dirty="0"/>
              <a:t>), or more than 5 contractions in 10 minutes (</a:t>
            </a:r>
            <a:r>
              <a:rPr lang="en-US" b="1" dirty="0" err="1"/>
              <a:t>tachysystole</a:t>
            </a:r>
            <a:r>
              <a:rPr lang="en-US" b="1" dirty="0"/>
              <a:t>)</a:t>
            </a:r>
          </a:p>
          <a:p>
            <a:endParaRPr lang="en-US" b="1" dirty="0"/>
          </a:p>
          <a:p>
            <a:r>
              <a:rPr lang="en-US" b="1" dirty="0">
                <a:solidFill>
                  <a:srgbClr val="FF0000"/>
                </a:solidFill>
              </a:rPr>
              <a:t>Oxytocin</a:t>
            </a:r>
            <a:r>
              <a:rPr lang="en-US" b="1" dirty="0"/>
              <a:t> use</a:t>
            </a:r>
          </a:p>
        </p:txBody>
      </p:sp>
      <p:pic>
        <p:nvPicPr>
          <p:cNvPr id="5" name="Picture 4"/>
          <p:cNvPicPr>
            <a:picLocks noChangeAspect="1"/>
          </p:cNvPicPr>
          <p:nvPr/>
        </p:nvPicPr>
        <p:blipFill>
          <a:blip r:embed="rId3"/>
          <a:stretch>
            <a:fillRect/>
          </a:stretch>
        </p:blipFill>
        <p:spPr>
          <a:xfrm>
            <a:off x="6708825" y="2290862"/>
            <a:ext cx="2435175" cy="1883101"/>
          </a:xfrm>
          <a:prstGeom prst="rect">
            <a:avLst/>
          </a:prstGeom>
        </p:spPr>
      </p:pic>
      <p:pic>
        <p:nvPicPr>
          <p:cNvPr id="6" name="Picture 5"/>
          <p:cNvPicPr>
            <a:picLocks noChangeAspect="1"/>
          </p:cNvPicPr>
          <p:nvPr/>
        </p:nvPicPr>
        <p:blipFill>
          <a:blip r:embed="rId4"/>
          <a:stretch>
            <a:fillRect/>
          </a:stretch>
        </p:blipFill>
        <p:spPr>
          <a:xfrm>
            <a:off x="6675394" y="4154082"/>
            <a:ext cx="2439953" cy="1786210"/>
          </a:xfrm>
          <a:prstGeom prst="rect">
            <a:avLst/>
          </a:prstGeom>
        </p:spPr>
      </p:pic>
      <p:pic>
        <p:nvPicPr>
          <p:cNvPr id="7" name="Picture 6"/>
          <p:cNvPicPr>
            <a:picLocks noChangeAspect="1"/>
          </p:cNvPicPr>
          <p:nvPr/>
        </p:nvPicPr>
        <p:blipFill>
          <a:blip r:embed="rId5"/>
          <a:stretch>
            <a:fillRect/>
          </a:stretch>
        </p:blipFill>
        <p:spPr>
          <a:xfrm>
            <a:off x="6749364" y="5733256"/>
            <a:ext cx="2065133" cy="1546671"/>
          </a:xfrm>
          <a:prstGeom prst="rect">
            <a:avLst/>
          </a:prstGeom>
        </p:spPr>
      </p:pic>
    </p:spTree>
    <p:extLst>
      <p:ext uri="{BB962C8B-B14F-4D97-AF65-F5344CB8AC3E}">
        <p14:creationId xmlns:p14="http://schemas.microsoft.com/office/powerpoint/2010/main" val="20072454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960CFFF-2ACE-469D-8B09-F497A34BAD4F}"/>
              </a:ext>
            </a:extLst>
          </p:cNvPr>
          <p:cNvSpPr>
            <a:spLocks noGrp="1" noChangeArrowheads="1"/>
          </p:cNvSpPr>
          <p:nvPr>
            <p:ph type="title"/>
          </p:nvPr>
        </p:nvSpPr>
        <p:spPr>
          <a:xfrm>
            <a:off x="395288" y="71661"/>
            <a:ext cx="6481762" cy="981075"/>
          </a:xfrm>
        </p:spPr>
        <p:txBody>
          <a:bodyPr/>
          <a:lstStyle/>
          <a:p>
            <a:pPr algn="l"/>
            <a:r>
              <a:rPr lang="en-US" altLang="en-US" sz="3200" b="1" dirty="0">
                <a:solidFill>
                  <a:srgbClr val="FF0066"/>
                </a:solidFill>
                <a:latin typeface="WallowHmkBold" pitchFamily="2" charset="0"/>
              </a:rPr>
              <a:t>Case 14</a:t>
            </a:r>
          </a:p>
        </p:txBody>
      </p:sp>
      <p:sp>
        <p:nvSpPr>
          <p:cNvPr id="15363" name="Rectangle 3">
            <a:extLst>
              <a:ext uri="{FF2B5EF4-FFF2-40B4-BE49-F238E27FC236}">
                <a16:creationId xmlns:a16="http://schemas.microsoft.com/office/drawing/2014/main" id="{B3BF44BC-BF25-4ED3-8AB0-3B0D09CEE018}"/>
              </a:ext>
            </a:extLst>
          </p:cNvPr>
          <p:cNvSpPr>
            <a:spLocks noGrp="1" noChangeArrowheads="1"/>
          </p:cNvSpPr>
          <p:nvPr>
            <p:ph type="body" idx="1"/>
          </p:nvPr>
        </p:nvSpPr>
        <p:spPr>
          <a:xfrm>
            <a:off x="395288" y="981075"/>
            <a:ext cx="8497887" cy="5472113"/>
          </a:xfrm>
        </p:spPr>
        <p:txBody>
          <a:bodyPr/>
          <a:lstStyle/>
          <a:p>
            <a:pPr algn="ctr">
              <a:spcBef>
                <a:spcPct val="0"/>
              </a:spcBef>
              <a:buFontTx/>
              <a:buNone/>
            </a:pPr>
            <a:r>
              <a:rPr lang="en-US" altLang="en-US" sz="2400" b="1">
                <a:solidFill>
                  <a:schemeClr val="tx2"/>
                </a:solidFill>
              </a:rPr>
              <a:t>A 25 years old patient admitted at 36 weeks of gestation in labour. No sedation is given yet</a:t>
            </a:r>
          </a:p>
          <a:p>
            <a:pPr>
              <a:buFontTx/>
              <a:buNone/>
            </a:pPr>
            <a:endParaRPr lang="en-US" altLang="en-US" sz="2400"/>
          </a:p>
        </p:txBody>
      </p:sp>
      <p:pic>
        <p:nvPicPr>
          <p:cNvPr id="15364" name="Picture 4">
            <a:extLst>
              <a:ext uri="{FF2B5EF4-FFF2-40B4-BE49-F238E27FC236}">
                <a16:creationId xmlns:a16="http://schemas.microsoft.com/office/drawing/2014/main" id="{4682F7B8-8330-4B69-A9A2-0FA5440FFF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0575"/>
            <a:ext cx="9144000"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89337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42D55955-C1D7-4FB9-85C4-905693201FF5}"/>
              </a:ext>
            </a:extLst>
          </p:cNvPr>
          <p:cNvSpPr>
            <a:spLocks noGrp="1" noChangeArrowheads="1"/>
          </p:cNvSpPr>
          <p:nvPr>
            <p:ph type="title"/>
          </p:nvPr>
        </p:nvSpPr>
        <p:spPr>
          <a:xfrm>
            <a:off x="1403350" y="260350"/>
            <a:ext cx="6769100" cy="865188"/>
          </a:xfrm>
        </p:spPr>
        <p:txBody>
          <a:bodyPr/>
          <a:lstStyle/>
          <a:p>
            <a:r>
              <a:rPr lang="en-US" altLang="en-US" sz="3600" b="1">
                <a:solidFill>
                  <a:srgbClr val="FF0066"/>
                </a:solidFill>
                <a:latin typeface="WallowHmkBold" pitchFamily="2" charset="0"/>
              </a:rPr>
              <a:t> Rebound Tachycardia</a:t>
            </a:r>
            <a:endParaRPr lang="en-US" altLang="en-US" b="1"/>
          </a:p>
        </p:txBody>
      </p:sp>
      <p:sp>
        <p:nvSpPr>
          <p:cNvPr id="9219" name="Rectangle 3">
            <a:extLst>
              <a:ext uri="{FF2B5EF4-FFF2-40B4-BE49-F238E27FC236}">
                <a16:creationId xmlns:a16="http://schemas.microsoft.com/office/drawing/2014/main" id="{CDFC2C0F-32E7-4BC1-A27F-A2C990756202}"/>
              </a:ext>
            </a:extLst>
          </p:cNvPr>
          <p:cNvSpPr>
            <a:spLocks noGrp="1" noChangeArrowheads="1"/>
          </p:cNvSpPr>
          <p:nvPr>
            <p:ph type="body" idx="1"/>
          </p:nvPr>
        </p:nvSpPr>
        <p:spPr>
          <a:xfrm>
            <a:off x="539750" y="1196975"/>
            <a:ext cx="8135938" cy="5256213"/>
          </a:xfrm>
        </p:spPr>
        <p:txBody>
          <a:bodyPr/>
          <a:lstStyle/>
          <a:p>
            <a:pPr>
              <a:lnSpc>
                <a:spcPct val="80000"/>
              </a:lnSpc>
              <a:buFontTx/>
              <a:buNone/>
            </a:pPr>
            <a:r>
              <a:rPr lang="en-US" altLang="en-US" sz="2800" b="1" u="sng" dirty="0">
                <a:solidFill>
                  <a:schemeClr val="hlink"/>
                </a:solidFill>
                <a:latin typeface="WallowHmkBold" pitchFamily="2" charset="0"/>
              </a:rPr>
              <a:t>Actions</a:t>
            </a:r>
          </a:p>
          <a:p>
            <a:pPr>
              <a:lnSpc>
                <a:spcPct val="80000"/>
              </a:lnSpc>
              <a:buFontTx/>
              <a:buNone/>
            </a:pPr>
            <a:r>
              <a:rPr lang="en-US" altLang="en-US" sz="2400" b="1" dirty="0"/>
              <a:t>Facial oxygen					</a:t>
            </a:r>
            <a:r>
              <a:rPr lang="en-US" altLang="en-US" sz="2000" b="1" dirty="0">
                <a:solidFill>
                  <a:srgbClr val="FF0066"/>
                </a:solidFill>
              </a:rPr>
              <a:t>(no)</a:t>
            </a:r>
            <a:r>
              <a:rPr lang="en-US" altLang="en-US" sz="2400" b="1" dirty="0"/>
              <a:t> </a:t>
            </a:r>
          </a:p>
          <a:p>
            <a:pPr>
              <a:lnSpc>
                <a:spcPct val="80000"/>
              </a:lnSpc>
              <a:buFontTx/>
              <a:buNone/>
            </a:pPr>
            <a:r>
              <a:rPr lang="en-US" altLang="en-US" sz="2400" b="1" dirty="0"/>
              <a:t>Give sedation 					</a:t>
            </a:r>
            <a:r>
              <a:rPr lang="en-US" altLang="en-US" sz="2000" b="1" dirty="0">
                <a:solidFill>
                  <a:srgbClr val="FF0066"/>
                </a:solidFill>
              </a:rPr>
              <a:t>(no)</a:t>
            </a:r>
          </a:p>
          <a:p>
            <a:pPr>
              <a:lnSpc>
                <a:spcPct val="80000"/>
              </a:lnSpc>
              <a:buFontTx/>
              <a:buNone/>
            </a:pPr>
            <a:r>
              <a:rPr lang="en-US" altLang="en-US" sz="2400" b="1" dirty="0"/>
              <a:t>Fetal scalp blood sampling for PH	</a:t>
            </a:r>
            <a:r>
              <a:rPr lang="en-US" altLang="en-US" sz="2000" b="1" dirty="0">
                <a:solidFill>
                  <a:srgbClr val="FF0066"/>
                </a:solidFill>
              </a:rPr>
              <a:t>                (yes)</a:t>
            </a:r>
          </a:p>
          <a:p>
            <a:pPr>
              <a:lnSpc>
                <a:spcPct val="80000"/>
              </a:lnSpc>
              <a:buFontTx/>
              <a:buNone/>
            </a:pPr>
            <a:r>
              <a:rPr lang="en-US" altLang="en-US" sz="2400" b="1" dirty="0"/>
              <a:t>Augmentation of </a:t>
            </a:r>
            <a:r>
              <a:rPr lang="en-US" altLang="en-US" sz="2400" b="1" dirty="0" err="1"/>
              <a:t>labour</a:t>
            </a:r>
            <a:r>
              <a:rPr lang="en-US" altLang="en-US" sz="2400" b="1" dirty="0"/>
              <a:t> with </a:t>
            </a:r>
            <a:r>
              <a:rPr lang="en-US" altLang="en-US" sz="2400" b="1" dirty="0" err="1"/>
              <a:t>syntocinon</a:t>
            </a:r>
            <a:r>
              <a:rPr lang="en-US" altLang="en-US" sz="2400" b="1" dirty="0"/>
              <a:t>  	</a:t>
            </a:r>
            <a:r>
              <a:rPr lang="en-US" altLang="en-US" sz="2000" b="1" dirty="0">
                <a:solidFill>
                  <a:srgbClr val="FF0066"/>
                </a:solidFill>
              </a:rPr>
              <a:t>(no)</a:t>
            </a:r>
          </a:p>
          <a:p>
            <a:pPr>
              <a:lnSpc>
                <a:spcPct val="80000"/>
              </a:lnSpc>
              <a:buFontTx/>
              <a:buNone/>
            </a:pPr>
            <a:r>
              <a:rPr lang="en-US" altLang="en-US" sz="2400" b="1" dirty="0"/>
              <a:t>Cesarean section				 </a:t>
            </a:r>
            <a:r>
              <a:rPr lang="en-US" altLang="en-US" sz="2000" b="1" dirty="0">
                <a:solidFill>
                  <a:srgbClr val="FF0066"/>
                </a:solidFill>
              </a:rPr>
              <a:t>(no)</a:t>
            </a:r>
          </a:p>
          <a:p>
            <a:pPr>
              <a:lnSpc>
                <a:spcPct val="80000"/>
              </a:lnSpc>
              <a:buFontTx/>
              <a:buNone/>
            </a:pPr>
            <a:r>
              <a:rPr lang="en-US" altLang="en-US" sz="2400" b="1" dirty="0"/>
              <a:t> </a:t>
            </a:r>
          </a:p>
          <a:p>
            <a:pPr>
              <a:lnSpc>
                <a:spcPct val="80000"/>
              </a:lnSpc>
              <a:buFontTx/>
              <a:buNone/>
            </a:pPr>
            <a:r>
              <a:rPr lang="en-US" altLang="en-US" sz="2800" b="1" u="sng" dirty="0">
                <a:solidFill>
                  <a:schemeClr val="hlink"/>
                </a:solidFill>
                <a:latin typeface="WallowHmkBold" pitchFamily="2" charset="0"/>
              </a:rPr>
              <a:t>Course and Outcome</a:t>
            </a:r>
          </a:p>
          <a:p>
            <a:pPr>
              <a:lnSpc>
                <a:spcPct val="80000"/>
              </a:lnSpc>
              <a:buFontTx/>
              <a:buNone/>
            </a:pPr>
            <a:r>
              <a:rPr lang="en-US" altLang="en-US" sz="2400" b="1" dirty="0"/>
              <a:t>After recovery from prolonged deceleration, scalp PH </a:t>
            </a:r>
          </a:p>
          <a:p>
            <a:pPr>
              <a:lnSpc>
                <a:spcPct val="80000"/>
              </a:lnSpc>
              <a:buFontTx/>
              <a:buNone/>
            </a:pPr>
            <a:r>
              <a:rPr lang="en-US" altLang="en-US" sz="2400" b="1" dirty="0"/>
              <a:t>were 7.28, 7.36 and 7.36.the patient had normal vaginal</a:t>
            </a:r>
          </a:p>
          <a:p>
            <a:pPr>
              <a:lnSpc>
                <a:spcPct val="80000"/>
              </a:lnSpc>
              <a:buFontTx/>
              <a:buNone/>
            </a:pPr>
            <a:r>
              <a:rPr lang="en-US" altLang="en-US" sz="2400" b="1" dirty="0"/>
              <a:t>delivery of baby girl weighing 2070gm(small for age). </a:t>
            </a:r>
          </a:p>
          <a:p>
            <a:pPr>
              <a:lnSpc>
                <a:spcPct val="80000"/>
              </a:lnSpc>
              <a:buFontTx/>
              <a:buNone/>
            </a:pPr>
            <a:r>
              <a:rPr lang="en-US" altLang="en-US" sz="2400" b="1" dirty="0"/>
              <a:t>Apgar score was 9/10 at one and five minutes.</a:t>
            </a:r>
          </a:p>
        </p:txBody>
      </p:sp>
    </p:spTree>
    <p:extLst>
      <p:ext uri="{BB962C8B-B14F-4D97-AF65-F5344CB8AC3E}">
        <p14:creationId xmlns:p14="http://schemas.microsoft.com/office/powerpoint/2010/main" val="238212286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877BD51C-825A-4767-B70F-E9EDB2610FBF}"/>
              </a:ext>
            </a:extLst>
          </p:cNvPr>
          <p:cNvSpPr>
            <a:spLocks noGrp="1" noChangeArrowheads="1"/>
          </p:cNvSpPr>
          <p:nvPr>
            <p:ph type="title"/>
          </p:nvPr>
        </p:nvSpPr>
        <p:spPr>
          <a:xfrm>
            <a:off x="683569" y="404664"/>
            <a:ext cx="6409382" cy="647849"/>
          </a:xfrm>
        </p:spPr>
        <p:txBody>
          <a:bodyPr/>
          <a:lstStyle/>
          <a:p>
            <a:pPr algn="l"/>
            <a:r>
              <a:rPr lang="en-US" altLang="en-US" sz="2800" b="1" dirty="0">
                <a:solidFill>
                  <a:srgbClr val="FF0066"/>
                </a:solidFill>
                <a:latin typeface="WallowHmkBold" pitchFamily="2" charset="0"/>
              </a:rPr>
              <a:t>Case 15</a:t>
            </a:r>
          </a:p>
        </p:txBody>
      </p:sp>
      <p:sp>
        <p:nvSpPr>
          <p:cNvPr id="14339" name="Rectangle 3">
            <a:extLst>
              <a:ext uri="{FF2B5EF4-FFF2-40B4-BE49-F238E27FC236}">
                <a16:creationId xmlns:a16="http://schemas.microsoft.com/office/drawing/2014/main" id="{3C9150A9-151D-4B3F-AAD5-9C9210969609}"/>
              </a:ext>
            </a:extLst>
          </p:cNvPr>
          <p:cNvSpPr>
            <a:spLocks noGrp="1" noChangeArrowheads="1"/>
          </p:cNvSpPr>
          <p:nvPr>
            <p:ph type="body" idx="1"/>
          </p:nvPr>
        </p:nvSpPr>
        <p:spPr>
          <a:xfrm>
            <a:off x="250825" y="1052513"/>
            <a:ext cx="8435975" cy="5073650"/>
          </a:xfrm>
        </p:spPr>
        <p:txBody>
          <a:bodyPr/>
          <a:lstStyle/>
          <a:p>
            <a:pPr>
              <a:buFontTx/>
              <a:buNone/>
            </a:pPr>
            <a:r>
              <a:rPr lang="en-US" altLang="en-US" sz="2000" b="1">
                <a:solidFill>
                  <a:schemeClr val="tx2"/>
                </a:solidFill>
              </a:rPr>
              <a:t>A 19 years old primigravid patient admitted in labour at 34 weeks. </a:t>
            </a:r>
          </a:p>
          <a:p>
            <a:pPr>
              <a:buFontTx/>
              <a:buNone/>
            </a:pPr>
            <a:r>
              <a:rPr lang="en-US" altLang="en-US" sz="2000" b="1">
                <a:solidFill>
                  <a:schemeClr val="tx2"/>
                </a:solidFill>
              </a:rPr>
              <a:t>She had pyelonephritis and chorioamnionitis. </a:t>
            </a:r>
          </a:p>
          <a:p>
            <a:pPr>
              <a:buFontTx/>
              <a:buNone/>
            </a:pPr>
            <a:r>
              <a:rPr lang="en-US" altLang="en-US" sz="2000" b="1">
                <a:solidFill>
                  <a:schemeClr val="tx2"/>
                </a:solidFill>
              </a:rPr>
              <a:t>Pethidene was given 90 minutes prior to this trace.</a:t>
            </a:r>
            <a:r>
              <a:rPr lang="en-US" altLang="en-US"/>
              <a:t> </a:t>
            </a:r>
          </a:p>
        </p:txBody>
      </p:sp>
      <p:pic>
        <p:nvPicPr>
          <p:cNvPr id="14340" name="Picture 4">
            <a:extLst>
              <a:ext uri="{FF2B5EF4-FFF2-40B4-BE49-F238E27FC236}">
                <a16:creationId xmlns:a16="http://schemas.microsoft.com/office/drawing/2014/main" id="{4ED771A8-8BD9-4FDA-B47B-7D4A8EEF3A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20938"/>
            <a:ext cx="9144000" cy="443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028679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5953ABD6-C745-43F5-869F-E948E858A71F}"/>
              </a:ext>
            </a:extLst>
          </p:cNvPr>
          <p:cNvSpPr>
            <a:spLocks noGrp="1" noChangeArrowheads="1"/>
          </p:cNvSpPr>
          <p:nvPr>
            <p:ph type="title"/>
          </p:nvPr>
        </p:nvSpPr>
        <p:spPr/>
        <p:txBody>
          <a:bodyPr/>
          <a:lstStyle/>
          <a:p>
            <a:pPr algn="l"/>
            <a:r>
              <a:rPr lang="en-US" altLang="en-US" sz="3200" b="1">
                <a:solidFill>
                  <a:srgbClr val="FF0066"/>
                </a:solidFill>
                <a:latin typeface="WallowHmkBold" pitchFamily="2" charset="0"/>
              </a:rPr>
              <a:t>No variability, flat line-unfavorable outcome</a:t>
            </a:r>
          </a:p>
        </p:txBody>
      </p:sp>
      <p:sp>
        <p:nvSpPr>
          <p:cNvPr id="18435" name="Rectangle 3">
            <a:extLst>
              <a:ext uri="{FF2B5EF4-FFF2-40B4-BE49-F238E27FC236}">
                <a16:creationId xmlns:a16="http://schemas.microsoft.com/office/drawing/2014/main" id="{A776883E-B8FC-4204-BC5B-D024F127CFAE}"/>
              </a:ext>
            </a:extLst>
          </p:cNvPr>
          <p:cNvSpPr>
            <a:spLocks noGrp="1" noChangeArrowheads="1"/>
          </p:cNvSpPr>
          <p:nvPr>
            <p:ph type="body" idx="1"/>
          </p:nvPr>
        </p:nvSpPr>
        <p:spPr>
          <a:xfrm>
            <a:off x="395288" y="1412875"/>
            <a:ext cx="8497887" cy="5256213"/>
          </a:xfrm>
        </p:spPr>
        <p:txBody>
          <a:bodyPr/>
          <a:lstStyle/>
          <a:p>
            <a:pPr>
              <a:lnSpc>
                <a:spcPct val="80000"/>
              </a:lnSpc>
              <a:buFontTx/>
              <a:buNone/>
            </a:pPr>
            <a:r>
              <a:rPr lang="en-US" altLang="en-US" sz="2800" b="1" u="sng" dirty="0">
                <a:solidFill>
                  <a:schemeClr val="hlink"/>
                </a:solidFill>
                <a:latin typeface="WallowHmkBold" pitchFamily="2" charset="0"/>
              </a:rPr>
              <a:t>Actions</a:t>
            </a:r>
          </a:p>
          <a:p>
            <a:pPr>
              <a:lnSpc>
                <a:spcPct val="80000"/>
              </a:lnSpc>
              <a:buFontTx/>
              <a:buNone/>
            </a:pPr>
            <a:r>
              <a:rPr lang="en-US" altLang="en-US" sz="2400" b="1" dirty="0"/>
              <a:t>Ultrasound to</a:t>
            </a:r>
            <a:r>
              <a:rPr lang="en-US" altLang="en-US" sz="1800" b="1" dirty="0"/>
              <a:t> </a:t>
            </a:r>
            <a:r>
              <a:rPr lang="en-US" altLang="en-US" sz="2400" b="1" dirty="0"/>
              <a:t>exclude anomalies                                </a:t>
            </a:r>
            <a:r>
              <a:rPr lang="en-US" altLang="en-US" sz="2400" b="1" dirty="0">
                <a:solidFill>
                  <a:srgbClr val="FF0066"/>
                </a:solidFill>
              </a:rPr>
              <a:t>(yes)</a:t>
            </a:r>
          </a:p>
          <a:p>
            <a:pPr>
              <a:lnSpc>
                <a:spcPct val="80000"/>
              </a:lnSpc>
              <a:buFontTx/>
              <a:buNone/>
            </a:pPr>
            <a:r>
              <a:rPr lang="en-US" altLang="en-US" sz="2400" b="1" dirty="0"/>
              <a:t>Fetal </a:t>
            </a:r>
            <a:r>
              <a:rPr lang="en-US" altLang="en-US" sz="2400" b="1" dirty="0" err="1"/>
              <a:t>vibroacuastic</a:t>
            </a:r>
            <a:r>
              <a:rPr lang="en-US" altLang="en-US" sz="2400" b="1" dirty="0"/>
              <a:t> stimulation			</a:t>
            </a:r>
            <a:r>
              <a:rPr lang="en-US" altLang="en-US" sz="2400" b="1" dirty="0">
                <a:solidFill>
                  <a:srgbClr val="FF0066"/>
                </a:solidFill>
              </a:rPr>
              <a:t>(yes)</a:t>
            </a:r>
          </a:p>
          <a:p>
            <a:pPr>
              <a:lnSpc>
                <a:spcPct val="80000"/>
              </a:lnSpc>
              <a:buFontTx/>
              <a:buNone/>
            </a:pPr>
            <a:r>
              <a:rPr lang="en-US" altLang="en-US" sz="2400" b="1" dirty="0"/>
              <a:t>Fetal blood sampling for acid base status		</a:t>
            </a:r>
            <a:r>
              <a:rPr lang="en-US" altLang="en-US" sz="2400" b="1" dirty="0">
                <a:solidFill>
                  <a:srgbClr val="FF0066"/>
                </a:solidFill>
              </a:rPr>
              <a:t>(yes)</a:t>
            </a:r>
          </a:p>
          <a:p>
            <a:pPr>
              <a:lnSpc>
                <a:spcPct val="80000"/>
              </a:lnSpc>
              <a:buFontTx/>
              <a:buNone/>
            </a:pPr>
            <a:r>
              <a:rPr lang="en-US" altLang="en-US" sz="2400" b="1" dirty="0"/>
              <a:t>Observe and review after one hours			</a:t>
            </a:r>
            <a:r>
              <a:rPr lang="en-US" altLang="en-US" sz="2400" b="1" dirty="0">
                <a:solidFill>
                  <a:srgbClr val="FF0066"/>
                </a:solidFill>
              </a:rPr>
              <a:t>(no)too late!		</a:t>
            </a:r>
          </a:p>
          <a:p>
            <a:pPr>
              <a:lnSpc>
                <a:spcPct val="80000"/>
              </a:lnSpc>
              <a:buFontTx/>
              <a:buNone/>
            </a:pPr>
            <a:r>
              <a:rPr lang="en-US" altLang="en-US" sz="2400" b="1" dirty="0"/>
              <a:t>Immediate cesarean section				</a:t>
            </a:r>
            <a:r>
              <a:rPr lang="en-US" altLang="en-US" sz="2400" b="1" dirty="0">
                <a:solidFill>
                  <a:srgbClr val="FF0066"/>
                </a:solidFill>
              </a:rPr>
              <a:t>(no)</a:t>
            </a:r>
          </a:p>
          <a:p>
            <a:pPr>
              <a:lnSpc>
                <a:spcPct val="80000"/>
              </a:lnSpc>
              <a:buFontTx/>
              <a:buNone/>
            </a:pPr>
            <a:r>
              <a:rPr lang="en-US" altLang="en-US" sz="2400" b="1" dirty="0"/>
              <a:t>			</a:t>
            </a:r>
            <a:endParaRPr lang="en-US" altLang="en-US" sz="2400" b="1" dirty="0">
              <a:solidFill>
                <a:srgbClr val="FF0066"/>
              </a:solidFill>
            </a:endParaRPr>
          </a:p>
          <a:p>
            <a:pPr>
              <a:lnSpc>
                <a:spcPct val="80000"/>
              </a:lnSpc>
              <a:buFontTx/>
              <a:buNone/>
            </a:pPr>
            <a:r>
              <a:rPr lang="en-US" altLang="en-US" sz="2800" b="1" u="sng" dirty="0">
                <a:solidFill>
                  <a:schemeClr val="hlink"/>
                </a:solidFill>
                <a:latin typeface="WallowHmkBold" pitchFamily="2" charset="0"/>
              </a:rPr>
              <a:t>Course and Outcome</a:t>
            </a:r>
          </a:p>
          <a:p>
            <a:pPr>
              <a:lnSpc>
                <a:spcPct val="80000"/>
              </a:lnSpc>
              <a:buFontTx/>
              <a:buNone/>
            </a:pPr>
            <a:r>
              <a:rPr lang="en-US" altLang="en-US" sz="2000" b="1" dirty="0"/>
              <a:t>The mean of serial fetal blood sampling four times were showing </a:t>
            </a:r>
          </a:p>
          <a:p>
            <a:pPr>
              <a:lnSpc>
                <a:spcPct val="80000"/>
              </a:lnSpc>
              <a:buFontTx/>
              <a:buNone/>
            </a:pPr>
            <a:r>
              <a:rPr lang="en-US" altLang="en-US" sz="2000" b="1" dirty="0" err="1"/>
              <a:t>nonacidotic</a:t>
            </a:r>
            <a:r>
              <a:rPr lang="en-US" altLang="en-US" sz="2000" b="1" dirty="0"/>
              <a:t> intrapartum capillary PH of 7.2, so she was allowed to </a:t>
            </a:r>
          </a:p>
          <a:p>
            <a:pPr>
              <a:lnSpc>
                <a:spcPct val="80000"/>
              </a:lnSpc>
              <a:buFontTx/>
              <a:buNone/>
            </a:pPr>
            <a:r>
              <a:rPr lang="en-US" altLang="en-US" sz="2000" b="1" dirty="0"/>
              <a:t>progress in </a:t>
            </a:r>
            <a:r>
              <a:rPr lang="en-US" altLang="en-US" sz="2000" b="1" dirty="0" err="1"/>
              <a:t>labour.had</a:t>
            </a:r>
            <a:r>
              <a:rPr lang="en-US" altLang="en-US" sz="2000" b="1" dirty="0"/>
              <a:t>  Normal vaginal delivery of female weighing </a:t>
            </a:r>
          </a:p>
          <a:p>
            <a:pPr>
              <a:lnSpc>
                <a:spcPct val="80000"/>
              </a:lnSpc>
              <a:buFontTx/>
              <a:buNone/>
            </a:pPr>
            <a:r>
              <a:rPr lang="en-US" altLang="en-US" sz="2000" b="1" dirty="0"/>
              <a:t>2381 gm. Apgar score was 2/3 at one and five minutes. The newborn </a:t>
            </a:r>
          </a:p>
          <a:p>
            <a:pPr>
              <a:lnSpc>
                <a:spcPct val="80000"/>
              </a:lnSpc>
              <a:buFontTx/>
              <a:buNone/>
            </a:pPr>
            <a:r>
              <a:rPr lang="en-US" altLang="en-US" sz="2000" b="1" dirty="0"/>
              <a:t>required intubation. It survived and was discharged after 9 days. </a:t>
            </a:r>
          </a:p>
        </p:txBody>
      </p:sp>
      <p:pic>
        <p:nvPicPr>
          <p:cNvPr id="2" name="Picture 1"/>
          <p:cNvPicPr>
            <a:picLocks noChangeAspect="1"/>
          </p:cNvPicPr>
          <p:nvPr/>
        </p:nvPicPr>
        <p:blipFill>
          <a:blip r:embed="rId2"/>
          <a:stretch>
            <a:fillRect/>
          </a:stretch>
        </p:blipFill>
        <p:spPr>
          <a:xfrm>
            <a:off x="7668344" y="4653136"/>
            <a:ext cx="648072" cy="515024"/>
          </a:xfrm>
          <a:prstGeom prst="rect">
            <a:avLst/>
          </a:prstGeom>
        </p:spPr>
      </p:pic>
    </p:spTree>
    <p:extLst>
      <p:ext uri="{BB962C8B-B14F-4D97-AF65-F5344CB8AC3E}">
        <p14:creationId xmlns:p14="http://schemas.microsoft.com/office/powerpoint/2010/main" val="191536731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623070" y="692696"/>
            <a:ext cx="5897860" cy="3818486"/>
          </a:xfrm>
          <a:prstGeom prst="rect">
            <a:avLst/>
          </a:prstGeom>
        </p:spPr>
      </p:pic>
    </p:spTree>
    <p:extLst>
      <p:ext uri="{BB962C8B-B14F-4D97-AF65-F5344CB8AC3E}">
        <p14:creationId xmlns:p14="http://schemas.microsoft.com/office/powerpoint/2010/main" val="268705525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123728" y="404664"/>
            <a:ext cx="4373264" cy="5099260"/>
          </a:xfrm>
          <a:prstGeom prst="rect">
            <a:avLst/>
          </a:prstGeom>
        </p:spPr>
      </p:pic>
    </p:spTree>
    <p:extLst>
      <p:ext uri="{BB962C8B-B14F-4D97-AF65-F5344CB8AC3E}">
        <p14:creationId xmlns:p14="http://schemas.microsoft.com/office/powerpoint/2010/main" val="199728056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763688" y="476672"/>
            <a:ext cx="4947046" cy="5057683"/>
          </a:xfrm>
          <a:prstGeom prst="rect">
            <a:avLst/>
          </a:prstGeom>
        </p:spPr>
      </p:pic>
    </p:spTree>
    <p:extLst>
      <p:ext uri="{BB962C8B-B14F-4D97-AF65-F5344CB8AC3E}">
        <p14:creationId xmlns:p14="http://schemas.microsoft.com/office/powerpoint/2010/main" val="118497798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07504" y="166473"/>
            <a:ext cx="7890048" cy="3485035"/>
          </a:xfrm>
          <a:prstGeom prst="rect">
            <a:avLst/>
          </a:prstGeom>
        </p:spPr>
      </p:pic>
      <p:sp>
        <p:nvSpPr>
          <p:cNvPr id="5" name="Rectangle 4"/>
          <p:cNvSpPr/>
          <p:nvPr/>
        </p:nvSpPr>
        <p:spPr>
          <a:xfrm>
            <a:off x="683568" y="4077072"/>
            <a:ext cx="6174432" cy="2031325"/>
          </a:xfrm>
          <a:prstGeom prst="rect">
            <a:avLst/>
          </a:prstGeom>
        </p:spPr>
        <p:txBody>
          <a:bodyPr wrap="square">
            <a:spAutoFit/>
          </a:bodyPr>
          <a:lstStyle/>
          <a:p>
            <a:r>
              <a:rPr lang="en-US" b="1" dirty="0">
                <a:solidFill>
                  <a:srgbClr val="FF0000"/>
                </a:solidFill>
              </a:rPr>
              <a:t>What is the baseline of the FHT?</a:t>
            </a:r>
          </a:p>
          <a:p>
            <a:endParaRPr lang="en-US" dirty="0"/>
          </a:p>
          <a:p>
            <a:r>
              <a:rPr lang="en-US" dirty="0"/>
              <a:t>140</a:t>
            </a:r>
          </a:p>
          <a:p>
            <a:endParaRPr lang="en-US" dirty="0"/>
          </a:p>
          <a:p>
            <a:r>
              <a:rPr lang="en-US" b="1" dirty="0">
                <a:solidFill>
                  <a:srgbClr val="FF0000"/>
                </a:solidFill>
              </a:rPr>
              <a:t>Describe the variability</a:t>
            </a:r>
            <a:endParaRPr lang="en-US" dirty="0">
              <a:solidFill>
                <a:srgbClr val="FF0000"/>
              </a:solidFill>
            </a:endParaRPr>
          </a:p>
          <a:p>
            <a:endParaRPr lang="en-US" dirty="0"/>
          </a:p>
          <a:p>
            <a:r>
              <a:rPr lang="en-US" dirty="0"/>
              <a:t>Minimal</a:t>
            </a:r>
          </a:p>
        </p:txBody>
      </p:sp>
    </p:spTree>
    <p:extLst>
      <p:ext uri="{BB962C8B-B14F-4D97-AF65-F5344CB8AC3E}">
        <p14:creationId xmlns:p14="http://schemas.microsoft.com/office/powerpoint/2010/main" val="283772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additive="base">
                                        <p:cTn id="2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calcmode="lin" valueType="num">
                                      <p:cBhvr additive="base">
                                        <p:cTn id="2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 calcmode="lin" valueType="num">
                                      <p:cBhvr additive="base">
                                        <p:cTn id="3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75892" y="476672"/>
            <a:ext cx="7888908" cy="3487214"/>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4293096"/>
            <a:ext cx="8229600" cy="2520280"/>
          </a:xfrm>
        </p:spPr>
        <p:txBody>
          <a:bodyPr>
            <a:normAutofit fontScale="85000" lnSpcReduction="20000"/>
          </a:bodyPr>
          <a:lstStyle/>
          <a:p>
            <a:r>
              <a:rPr lang="en-US" dirty="0">
                <a:solidFill>
                  <a:srgbClr val="0070C0"/>
                </a:solidFill>
              </a:rPr>
              <a:t>Are there accelerations present?</a:t>
            </a:r>
          </a:p>
          <a:p>
            <a:r>
              <a:rPr lang="en-US" dirty="0">
                <a:solidFill>
                  <a:srgbClr val="0070C0"/>
                </a:solidFill>
              </a:rPr>
              <a:t>NO</a:t>
            </a:r>
          </a:p>
          <a:p>
            <a:r>
              <a:rPr lang="en-US" dirty="0">
                <a:solidFill>
                  <a:srgbClr val="0070C0"/>
                </a:solidFill>
              </a:rPr>
              <a:t>Are there decelerations present?</a:t>
            </a:r>
          </a:p>
          <a:p>
            <a:r>
              <a:rPr lang="en-US" dirty="0">
                <a:solidFill>
                  <a:srgbClr val="0070C0"/>
                </a:solidFill>
              </a:rPr>
              <a:t>Prolonged</a:t>
            </a:r>
          </a:p>
          <a:p>
            <a:r>
              <a:rPr lang="en-US" dirty="0">
                <a:solidFill>
                  <a:srgbClr val="0070C0"/>
                </a:solidFill>
              </a:rPr>
              <a:t>Are contractions present?</a:t>
            </a:r>
          </a:p>
          <a:p>
            <a:r>
              <a:rPr lang="en-US" dirty="0">
                <a:solidFill>
                  <a:srgbClr val="0070C0"/>
                </a:solidFill>
              </a:rPr>
              <a:t>Increased tonus</a:t>
            </a:r>
          </a:p>
        </p:txBody>
      </p:sp>
    </p:spTree>
    <p:extLst>
      <p:ext uri="{BB962C8B-B14F-4D97-AF65-F5344CB8AC3E}">
        <p14:creationId xmlns:p14="http://schemas.microsoft.com/office/powerpoint/2010/main" val="271392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23528" y="4077072"/>
            <a:ext cx="8363272" cy="2049091"/>
          </a:xfrm>
        </p:spPr>
        <p:txBody>
          <a:bodyPr>
            <a:normAutofit fontScale="85000" lnSpcReduction="10000"/>
          </a:bodyPr>
          <a:lstStyle/>
          <a:p>
            <a:r>
              <a:rPr lang="en-US" dirty="0"/>
              <a:t>Is this FHT reassuring?</a:t>
            </a:r>
          </a:p>
          <a:p>
            <a:r>
              <a:rPr lang="en-US" dirty="0"/>
              <a:t>This tracing is </a:t>
            </a:r>
            <a:r>
              <a:rPr lang="en-US" dirty="0" err="1"/>
              <a:t>nonreassuring</a:t>
            </a:r>
            <a:r>
              <a:rPr lang="en-US" dirty="0"/>
              <a:t> and requires intervention</a:t>
            </a:r>
          </a:p>
          <a:p>
            <a:r>
              <a:rPr lang="en-US" dirty="0" err="1"/>
              <a:t>Cathegory</a:t>
            </a:r>
            <a:r>
              <a:rPr lang="en-US" dirty="0">
                <a:sym typeface="Wingdings" panose="05000000000000000000" pitchFamily="2" charset="2"/>
              </a:rPr>
              <a:t></a:t>
            </a:r>
          </a:p>
          <a:p>
            <a:r>
              <a:rPr lang="en-US" dirty="0">
                <a:sym typeface="Wingdings" panose="05000000000000000000" pitchFamily="2" charset="2"/>
              </a:rPr>
              <a:t>2</a:t>
            </a:r>
            <a:endParaRPr lang="en-US" dirty="0"/>
          </a:p>
        </p:txBody>
      </p:sp>
      <p:pic>
        <p:nvPicPr>
          <p:cNvPr id="4" name="Picture 3"/>
          <p:cNvPicPr>
            <a:picLocks noChangeAspect="1"/>
          </p:cNvPicPr>
          <p:nvPr/>
        </p:nvPicPr>
        <p:blipFill>
          <a:blip r:embed="rId2"/>
          <a:stretch>
            <a:fillRect/>
          </a:stretch>
        </p:blipFill>
        <p:spPr>
          <a:xfrm>
            <a:off x="323528" y="404664"/>
            <a:ext cx="7888908" cy="3487214"/>
          </a:xfrm>
          <a:prstGeom prst="rect">
            <a:avLst/>
          </a:prstGeom>
        </p:spPr>
      </p:pic>
    </p:spTree>
    <p:extLst>
      <p:ext uri="{BB962C8B-B14F-4D97-AF65-F5344CB8AC3E}">
        <p14:creationId xmlns:p14="http://schemas.microsoft.com/office/powerpoint/2010/main" val="255290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429705" y="846138"/>
            <a:ext cx="10537616" cy="5544616"/>
          </a:xfrm>
          <a:prstGeom prst="rect">
            <a:avLst/>
          </a:prstGeom>
        </p:spPr>
      </p:pic>
      <p:sp>
        <p:nvSpPr>
          <p:cNvPr id="5" name="Rounded Rectangle 4"/>
          <p:cNvSpPr/>
          <p:nvPr/>
        </p:nvSpPr>
        <p:spPr>
          <a:xfrm>
            <a:off x="1043608" y="1124744"/>
            <a:ext cx="648072" cy="21602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94136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rgbClr val="FF0000"/>
                </a:solidFill>
              </a:rPr>
              <a:t>Case </a:t>
            </a:r>
          </a:p>
        </p:txBody>
      </p:sp>
      <p:sp>
        <p:nvSpPr>
          <p:cNvPr id="3" name="Content Placeholder 2"/>
          <p:cNvSpPr>
            <a:spLocks noGrp="1"/>
          </p:cNvSpPr>
          <p:nvPr>
            <p:ph idx="1"/>
          </p:nvPr>
        </p:nvSpPr>
        <p:spPr/>
        <p:txBody>
          <a:bodyPr>
            <a:normAutofit lnSpcReduction="10000"/>
          </a:bodyPr>
          <a:lstStyle/>
          <a:p>
            <a:r>
              <a:rPr lang="en-US" dirty="0"/>
              <a:t>24 </a:t>
            </a:r>
            <a:r>
              <a:rPr lang="en-US" dirty="0" err="1"/>
              <a:t>yo</a:t>
            </a:r>
            <a:r>
              <a:rPr lang="en-US" dirty="0"/>
              <a:t> G2P0100 </a:t>
            </a:r>
          </a:p>
          <a:p>
            <a:r>
              <a:rPr lang="en-US" dirty="0"/>
              <a:t>32.4 weeks gestation admitted for HTN</a:t>
            </a:r>
          </a:p>
          <a:p>
            <a:r>
              <a:rPr lang="en-US" dirty="0"/>
              <a:t>At admission, her fetal tracing had a baseline of 135 with minimal variability, no accelerations, and no decelerations 4 hours ago.</a:t>
            </a:r>
          </a:p>
          <a:p>
            <a:r>
              <a:rPr lang="en-US" dirty="0"/>
              <a:t> She has received one dose of Betamethasone for fetal lung maturity approximately 3 hours ago.</a:t>
            </a:r>
          </a:p>
          <a:p>
            <a:pPr marL="0" indent="0">
              <a:buNone/>
            </a:pPr>
            <a:endParaRPr lang="en-US" dirty="0"/>
          </a:p>
        </p:txBody>
      </p:sp>
    </p:spTree>
    <p:extLst>
      <p:ext uri="{BB962C8B-B14F-4D97-AF65-F5344CB8AC3E}">
        <p14:creationId xmlns:p14="http://schemas.microsoft.com/office/powerpoint/2010/main" val="145997946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a:xfrm>
            <a:off x="354123" y="4437112"/>
            <a:ext cx="8291264" cy="2049091"/>
          </a:xfrm>
        </p:spPr>
        <p:txBody>
          <a:bodyPr>
            <a:normAutofit fontScale="70000" lnSpcReduction="20000"/>
          </a:bodyPr>
          <a:lstStyle/>
          <a:p>
            <a:r>
              <a:rPr lang="en-US" dirty="0"/>
              <a:t>Baseline</a:t>
            </a:r>
            <a:r>
              <a:rPr lang="en-US" dirty="0">
                <a:sym typeface="Wingdings" panose="05000000000000000000" pitchFamily="2" charset="2"/>
              </a:rPr>
              <a:t></a:t>
            </a:r>
          </a:p>
          <a:p>
            <a:r>
              <a:rPr lang="en-US" dirty="0">
                <a:sym typeface="Wingdings" panose="05000000000000000000" pitchFamily="2" charset="2"/>
              </a:rPr>
              <a:t>130</a:t>
            </a:r>
          </a:p>
          <a:p>
            <a:r>
              <a:rPr lang="en-US" dirty="0">
                <a:sym typeface="Wingdings" panose="05000000000000000000" pitchFamily="2" charset="2"/>
              </a:rPr>
              <a:t>Variability</a:t>
            </a:r>
          </a:p>
          <a:p>
            <a:r>
              <a:rPr lang="en-US" dirty="0">
                <a:sym typeface="Wingdings" panose="05000000000000000000" pitchFamily="2" charset="2"/>
              </a:rPr>
              <a:t>absent</a:t>
            </a:r>
          </a:p>
          <a:p>
            <a:r>
              <a:rPr lang="en-US" dirty="0">
                <a:sym typeface="Wingdings" panose="05000000000000000000" pitchFamily="2" charset="2"/>
              </a:rPr>
              <a:t>Acceleration</a:t>
            </a:r>
          </a:p>
          <a:p>
            <a:r>
              <a:rPr lang="en-US" dirty="0">
                <a:sym typeface="Wingdings" panose="05000000000000000000" pitchFamily="2" charset="2"/>
              </a:rPr>
              <a:t>NO</a:t>
            </a:r>
            <a:endParaRPr lang="en-US" dirty="0"/>
          </a:p>
        </p:txBody>
      </p:sp>
      <p:pic>
        <p:nvPicPr>
          <p:cNvPr id="6" name="Picture 5"/>
          <p:cNvPicPr>
            <a:picLocks noChangeAspect="1"/>
          </p:cNvPicPr>
          <p:nvPr/>
        </p:nvPicPr>
        <p:blipFill>
          <a:blip r:embed="rId2"/>
          <a:stretch>
            <a:fillRect/>
          </a:stretch>
        </p:blipFill>
        <p:spPr>
          <a:xfrm>
            <a:off x="421178" y="94465"/>
            <a:ext cx="8157155" cy="4072481"/>
          </a:xfrm>
          <a:prstGeom prst="rect">
            <a:avLst/>
          </a:prstGeom>
        </p:spPr>
      </p:pic>
    </p:spTree>
    <p:extLst>
      <p:ext uri="{BB962C8B-B14F-4D97-AF65-F5344CB8AC3E}">
        <p14:creationId xmlns:p14="http://schemas.microsoft.com/office/powerpoint/2010/main" val="426783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fade">
                                      <p:cBhvr>
                                        <p:cTn id="31" dur="1000"/>
                                        <p:tgtEl>
                                          <p:spTgt spid="5">
                                            <p:txEl>
                                              <p:pRg st="3" end="3"/>
                                            </p:txEl>
                                          </p:spTgt>
                                        </p:tgtEl>
                                      </p:cBhvr>
                                    </p:animEffect>
                                    <p:anim calcmode="lin" valueType="num">
                                      <p:cBhvr>
                                        <p:cTn id="32"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5">
                                            <p:txEl>
                                              <p:pRg st="4" end="4"/>
                                            </p:txEl>
                                          </p:spTgt>
                                        </p:tgtEl>
                                        <p:attrNameLst>
                                          <p:attrName>style.visibility</p:attrName>
                                        </p:attrNameLst>
                                      </p:cBhvr>
                                      <p:to>
                                        <p:strVal val="visible"/>
                                      </p:to>
                                    </p:set>
                                    <p:anim calcmode="lin" valueType="num">
                                      <p:cBhvr additive="base">
                                        <p:cTn id="38"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5">
                                            <p:txEl>
                                              <p:pRg st="5" end="5"/>
                                            </p:txEl>
                                          </p:spTgt>
                                        </p:tgtEl>
                                        <p:attrNameLst>
                                          <p:attrName>style.visibility</p:attrName>
                                        </p:attrNameLst>
                                      </p:cBhvr>
                                      <p:to>
                                        <p:strVal val="visible"/>
                                      </p:to>
                                    </p:set>
                                    <p:anim calcmode="lin" valueType="num">
                                      <p:cBhvr additive="base">
                                        <p:cTn id="44"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39552" y="4149079"/>
            <a:ext cx="7067128" cy="2702385"/>
          </a:xfrm>
        </p:spPr>
        <p:txBody>
          <a:bodyPr>
            <a:normAutofit fontScale="77500" lnSpcReduction="20000"/>
          </a:bodyPr>
          <a:lstStyle/>
          <a:p>
            <a:r>
              <a:rPr lang="en-US" dirty="0"/>
              <a:t>Deceleration</a:t>
            </a:r>
            <a:r>
              <a:rPr lang="en-US" dirty="0">
                <a:sym typeface="Wingdings" panose="05000000000000000000" pitchFamily="2" charset="2"/>
              </a:rPr>
              <a:t></a:t>
            </a:r>
          </a:p>
          <a:p>
            <a:r>
              <a:rPr lang="en-US" dirty="0">
                <a:sym typeface="Wingdings" panose="05000000000000000000" pitchFamily="2" charset="2"/>
              </a:rPr>
              <a:t>Late</a:t>
            </a:r>
          </a:p>
          <a:p>
            <a:r>
              <a:rPr lang="en-US" dirty="0">
                <a:sym typeface="Wingdings" panose="05000000000000000000" pitchFamily="2" charset="2"/>
              </a:rPr>
              <a:t>Contraction</a:t>
            </a:r>
          </a:p>
          <a:p>
            <a:r>
              <a:rPr lang="en-US" dirty="0">
                <a:sym typeface="Wingdings" panose="05000000000000000000" pitchFamily="2" charset="2"/>
              </a:rPr>
              <a:t>NO</a:t>
            </a:r>
          </a:p>
          <a:p>
            <a:r>
              <a:rPr lang="en-US" dirty="0">
                <a:sym typeface="Wingdings" panose="05000000000000000000" pitchFamily="2" charset="2"/>
              </a:rPr>
              <a:t>Category</a:t>
            </a:r>
          </a:p>
          <a:p>
            <a:r>
              <a:rPr lang="en-US" dirty="0">
                <a:sym typeface="Wingdings" panose="05000000000000000000" pitchFamily="2" charset="2"/>
              </a:rPr>
              <a:t>3</a:t>
            </a:r>
          </a:p>
          <a:p>
            <a:r>
              <a:rPr lang="en-US" dirty="0" err="1">
                <a:sym typeface="Wingdings" panose="05000000000000000000" pitchFamily="2" charset="2"/>
              </a:rPr>
              <a:t>nonreassuring</a:t>
            </a:r>
            <a:endParaRPr lang="en-US" dirty="0">
              <a:sym typeface="Wingdings" panose="05000000000000000000" pitchFamily="2" charset="2"/>
            </a:endParaRPr>
          </a:p>
          <a:p>
            <a:endParaRPr lang="en-US" dirty="0">
              <a:sym typeface="Wingdings" panose="05000000000000000000" pitchFamily="2" charset="2"/>
            </a:endParaRPr>
          </a:p>
        </p:txBody>
      </p:sp>
      <p:pic>
        <p:nvPicPr>
          <p:cNvPr id="4" name="Picture 3"/>
          <p:cNvPicPr>
            <a:picLocks noChangeAspect="1"/>
          </p:cNvPicPr>
          <p:nvPr/>
        </p:nvPicPr>
        <p:blipFill>
          <a:blip r:embed="rId2"/>
          <a:stretch>
            <a:fillRect/>
          </a:stretch>
        </p:blipFill>
        <p:spPr>
          <a:xfrm>
            <a:off x="323528" y="0"/>
            <a:ext cx="8157155" cy="4072481"/>
          </a:xfrm>
          <a:prstGeom prst="rect">
            <a:avLst/>
          </a:prstGeom>
        </p:spPr>
      </p:pic>
    </p:spTree>
    <p:extLst>
      <p:ext uri="{BB962C8B-B14F-4D97-AF65-F5344CB8AC3E}">
        <p14:creationId xmlns:p14="http://schemas.microsoft.com/office/powerpoint/2010/main" val="279110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additive="base">
                                        <p:cTn id="3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additive="base">
                                        <p:cTn id="3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additive="base">
                                        <p:cTn id="4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 calcmode="lin" valueType="num">
                                      <p:cBhvr additive="base">
                                        <p:cTn id="50"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rgbClr val="FF0000"/>
                </a:solidFill>
              </a:rPr>
              <a:t>Case 3</a:t>
            </a:r>
          </a:p>
        </p:txBody>
      </p:sp>
      <p:sp>
        <p:nvSpPr>
          <p:cNvPr id="3" name="Content Placeholder 2"/>
          <p:cNvSpPr>
            <a:spLocks noGrp="1"/>
          </p:cNvSpPr>
          <p:nvPr>
            <p:ph idx="1"/>
          </p:nvPr>
        </p:nvSpPr>
        <p:spPr>
          <a:xfrm>
            <a:off x="251520" y="1340768"/>
            <a:ext cx="8435280" cy="4785395"/>
          </a:xfrm>
        </p:spPr>
        <p:txBody>
          <a:bodyPr>
            <a:normAutofit fontScale="92500" lnSpcReduction="20000"/>
          </a:bodyPr>
          <a:lstStyle/>
          <a:p>
            <a:r>
              <a:rPr lang="en-US" dirty="0"/>
              <a:t>GA is a 31 year old G4P1203 with intrauterine pregnancy at 35.3 weeks presenting with regular uterine contractions and spontaneous rupture of membranes 8 hours ago. </a:t>
            </a:r>
          </a:p>
          <a:p>
            <a:endParaRPr lang="en-US" dirty="0"/>
          </a:p>
          <a:p>
            <a:r>
              <a:rPr lang="en-US" dirty="0"/>
              <a:t>Her medical history is significant for hypothyroidism and one previous cesarean section with two successful vaginal births after cesarean (VBAC). </a:t>
            </a:r>
          </a:p>
          <a:p>
            <a:r>
              <a:rPr lang="en-US" dirty="0"/>
              <a:t>She has desired a trial of labor in this pregnancy. </a:t>
            </a:r>
          </a:p>
          <a:p>
            <a:r>
              <a:rPr lang="en-US" dirty="0"/>
              <a:t>V/E</a:t>
            </a:r>
            <a:r>
              <a:rPr lang="en-US" dirty="0">
                <a:sym typeface="Wingdings" panose="05000000000000000000" pitchFamily="2" charset="2"/>
              </a:rPr>
              <a:t>5cm vertex MR -2</a:t>
            </a:r>
            <a:endParaRPr lang="en-US" dirty="0"/>
          </a:p>
        </p:txBody>
      </p:sp>
    </p:spTree>
    <p:extLst>
      <p:ext uri="{BB962C8B-B14F-4D97-AF65-F5344CB8AC3E}">
        <p14:creationId xmlns:p14="http://schemas.microsoft.com/office/powerpoint/2010/main" val="167070937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a:xfrm>
            <a:off x="395536" y="4365104"/>
            <a:ext cx="8291264" cy="1761059"/>
          </a:xfrm>
        </p:spPr>
        <p:txBody>
          <a:bodyPr>
            <a:normAutofit fontScale="85000" lnSpcReduction="20000"/>
          </a:bodyPr>
          <a:lstStyle/>
          <a:p>
            <a:r>
              <a:rPr lang="en-US" dirty="0"/>
              <a:t>Baseline:</a:t>
            </a:r>
          </a:p>
          <a:p>
            <a:r>
              <a:rPr lang="en-US" dirty="0"/>
              <a:t>140</a:t>
            </a:r>
          </a:p>
          <a:p>
            <a:r>
              <a:rPr lang="en-US" dirty="0" err="1"/>
              <a:t>Variabilty</a:t>
            </a:r>
            <a:r>
              <a:rPr lang="en-US" dirty="0">
                <a:sym typeface="Wingdings" panose="05000000000000000000" pitchFamily="2" charset="2"/>
              </a:rPr>
              <a:t></a:t>
            </a:r>
          </a:p>
          <a:p>
            <a:r>
              <a:rPr lang="en-US" dirty="0">
                <a:sym typeface="Wingdings" panose="05000000000000000000" pitchFamily="2" charset="2"/>
              </a:rPr>
              <a:t>Minimal</a:t>
            </a:r>
          </a:p>
          <a:p>
            <a:endParaRPr lang="en-US" dirty="0"/>
          </a:p>
        </p:txBody>
      </p:sp>
      <p:pic>
        <p:nvPicPr>
          <p:cNvPr id="6" name="Picture 5"/>
          <p:cNvPicPr>
            <a:picLocks noChangeAspect="1"/>
          </p:cNvPicPr>
          <p:nvPr/>
        </p:nvPicPr>
        <p:blipFill>
          <a:blip r:embed="rId2"/>
          <a:stretch>
            <a:fillRect/>
          </a:stretch>
        </p:blipFill>
        <p:spPr>
          <a:xfrm>
            <a:off x="539552" y="116632"/>
            <a:ext cx="7971024" cy="4074079"/>
          </a:xfrm>
          <a:prstGeom prst="rect">
            <a:avLst/>
          </a:prstGeom>
        </p:spPr>
      </p:pic>
    </p:spTree>
    <p:extLst>
      <p:ext uri="{BB962C8B-B14F-4D97-AF65-F5344CB8AC3E}">
        <p14:creationId xmlns:p14="http://schemas.microsoft.com/office/powerpoint/2010/main" val="57374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additive="base">
                                        <p:cTn id="2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 calcmode="lin" valueType="num">
                                      <p:cBhvr additive="base">
                                        <p:cTn id="2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anim calcmode="lin" valueType="num">
                                      <p:cBhvr additive="base">
                                        <p:cTn id="3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95536" y="4293096"/>
            <a:ext cx="8352928" cy="2232248"/>
          </a:xfrm>
        </p:spPr>
        <p:txBody>
          <a:bodyPr>
            <a:normAutofit fontScale="55000" lnSpcReduction="20000"/>
          </a:bodyPr>
          <a:lstStyle/>
          <a:p>
            <a:r>
              <a:rPr lang="en-US" dirty="0"/>
              <a:t>Acceleration</a:t>
            </a:r>
            <a:r>
              <a:rPr lang="en-US" dirty="0">
                <a:sym typeface="Wingdings" panose="05000000000000000000" pitchFamily="2" charset="2"/>
              </a:rPr>
              <a:t></a:t>
            </a:r>
          </a:p>
          <a:p>
            <a:r>
              <a:rPr lang="en-US" dirty="0">
                <a:sym typeface="Wingdings" panose="05000000000000000000" pitchFamily="2" charset="2"/>
              </a:rPr>
              <a:t>No</a:t>
            </a:r>
          </a:p>
          <a:p>
            <a:r>
              <a:rPr lang="en-US" dirty="0">
                <a:sym typeface="Wingdings" panose="05000000000000000000" pitchFamily="2" charset="2"/>
              </a:rPr>
              <a:t>Deceleration</a:t>
            </a:r>
          </a:p>
          <a:p>
            <a:r>
              <a:rPr lang="en-US" dirty="0">
                <a:sym typeface="Wingdings" panose="05000000000000000000" pitchFamily="2" charset="2"/>
              </a:rPr>
              <a:t>Early</a:t>
            </a:r>
          </a:p>
          <a:p>
            <a:r>
              <a:rPr lang="en-US" dirty="0">
                <a:sym typeface="Wingdings" panose="05000000000000000000" pitchFamily="2" charset="2"/>
              </a:rPr>
              <a:t>Contraction</a:t>
            </a:r>
          </a:p>
          <a:p>
            <a:r>
              <a:rPr lang="en-US" dirty="0" err="1">
                <a:sym typeface="Wingdings" panose="05000000000000000000" pitchFamily="2" charset="2"/>
              </a:rPr>
              <a:t>Regullar</a:t>
            </a:r>
            <a:endParaRPr lang="en-US" dirty="0">
              <a:sym typeface="Wingdings" panose="05000000000000000000" pitchFamily="2" charset="2"/>
            </a:endParaRPr>
          </a:p>
          <a:p>
            <a:r>
              <a:rPr lang="en-US" dirty="0" err="1">
                <a:sym typeface="Wingdings" panose="05000000000000000000" pitchFamily="2" charset="2"/>
              </a:rPr>
              <a:t>Categry</a:t>
            </a:r>
            <a:r>
              <a:rPr lang="en-US" dirty="0">
                <a:sym typeface="Wingdings" panose="05000000000000000000" pitchFamily="2" charset="2"/>
              </a:rPr>
              <a:t></a:t>
            </a:r>
          </a:p>
          <a:p>
            <a:r>
              <a:rPr lang="en-US" dirty="0">
                <a:sym typeface="Wingdings" panose="05000000000000000000" pitchFamily="2" charset="2"/>
              </a:rPr>
              <a:t>2</a:t>
            </a:r>
          </a:p>
          <a:p>
            <a:endParaRPr lang="en-US" dirty="0"/>
          </a:p>
        </p:txBody>
      </p:sp>
      <p:pic>
        <p:nvPicPr>
          <p:cNvPr id="4" name="Picture 3"/>
          <p:cNvPicPr>
            <a:picLocks noChangeAspect="1"/>
          </p:cNvPicPr>
          <p:nvPr/>
        </p:nvPicPr>
        <p:blipFill>
          <a:blip r:embed="rId2"/>
          <a:stretch>
            <a:fillRect/>
          </a:stretch>
        </p:blipFill>
        <p:spPr>
          <a:xfrm>
            <a:off x="251520" y="20960"/>
            <a:ext cx="8230313" cy="4206605"/>
          </a:xfrm>
          <a:prstGeom prst="rect">
            <a:avLst/>
          </a:prstGeom>
        </p:spPr>
      </p:pic>
    </p:spTree>
    <p:extLst>
      <p:ext uri="{BB962C8B-B14F-4D97-AF65-F5344CB8AC3E}">
        <p14:creationId xmlns:p14="http://schemas.microsoft.com/office/powerpoint/2010/main" val="196414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additive="base">
                                        <p:cTn id="3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additive="base">
                                        <p:cTn id="3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additive="base">
                                        <p:cTn id="4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 calcmode="lin" valueType="num">
                                      <p:cBhvr additive="base">
                                        <p:cTn id="50"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additive="base">
                                        <p:cTn id="56"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rgbClr val="FF0000"/>
                </a:solidFill>
              </a:rPr>
              <a:t>case</a:t>
            </a:r>
          </a:p>
        </p:txBody>
      </p:sp>
      <p:sp>
        <p:nvSpPr>
          <p:cNvPr id="3" name="Content Placeholder 2"/>
          <p:cNvSpPr>
            <a:spLocks noGrp="1"/>
          </p:cNvSpPr>
          <p:nvPr>
            <p:ph idx="1"/>
          </p:nvPr>
        </p:nvSpPr>
        <p:spPr/>
        <p:txBody>
          <a:bodyPr>
            <a:normAutofit lnSpcReduction="10000"/>
          </a:bodyPr>
          <a:lstStyle/>
          <a:p>
            <a:r>
              <a:rPr lang="en-US" dirty="0"/>
              <a:t>a 29 year old G1 at 40.5 who underwent induction of labor secondary to oligohydramnios.</a:t>
            </a:r>
          </a:p>
          <a:p>
            <a:r>
              <a:rPr lang="en-US" dirty="0"/>
              <a:t> At 4cm dilation, she underwent artificial rupture of membranes and the amniotic fluid was noted to have moderate meconium staining. Her obstetric history has been unremarkable. Currently she is on 12 mu/min of oxytocin. Below is her current fetal tracing:</a:t>
            </a:r>
          </a:p>
          <a:p>
            <a:endParaRPr lang="en-US" dirty="0"/>
          </a:p>
        </p:txBody>
      </p:sp>
    </p:spTree>
    <p:extLst>
      <p:ext uri="{BB962C8B-B14F-4D97-AF65-F5344CB8AC3E}">
        <p14:creationId xmlns:p14="http://schemas.microsoft.com/office/powerpoint/2010/main" val="150911634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95536" y="4005064"/>
            <a:ext cx="8229600" cy="3805883"/>
          </a:xfrm>
        </p:spPr>
        <p:txBody>
          <a:bodyPr/>
          <a:lstStyle/>
          <a:p>
            <a:r>
              <a:rPr lang="en-US" sz="2400" dirty="0"/>
              <a:t>Baseline</a:t>
            </a:r>
            <a:r>
              <a:rPr lang="en-US" sz="2400" dirty="0">
                <a:sym typeface="Wingdings" panose="05000000000000000000" pitchFamily="2" charset="2"/>
              </a:rPr>
              <a:t>--&gt;</a:t>
            </a:r>
          </a:p>
          <a:p>
            <a:r>
              <a:rPr lang="en-US" sz="2400" dirty="0">
                <a:sym typeface="Wingdings" panose="05000000000000000000" pitchFamily="2" charset="2"/>
              </a:rPr>
              <a:t>165</a:t>
            </a:r>
          </a:p>
          <a:p>
            <a:r>
              <a:rPr lang="en-US" sz="2400" dirty="0">
                <a:sym typeface="Wingdings" panose="05000000000000000000" pitchFamily="2" charset="2"/>
              </a:rPr>
              <a:t>Variability</a:t>
            </a:r>
          </a:p>
          <a:p>
            <a:r>
              <a:rPr lang="en-US" sz="2400" dirty="0">
                <a:sym typeface="Wingdings" panose="05000000000000000000" pitchFamily="2" charset="2"/>
              </a:rPr>
              <a:t>Minimal</a:t>
            </a:r>
          </a:p>
          <a:p>
            <a:r>
              <a:rPr lang="en-US" sz="2400" dirty="0">
                <a:sym typeface="Wingdings" panose="05000000000000000000" pitchFamily="2" charset="2"/>
              </a:rPr>
              <a:t>Acceleration</a:t>
            </a:r>
          </a:p>
          <a:p>
            <a:r>
              <a:rPr lang="en-US" sz="2400" dirty="0">
                <a:sym typeface="Wingdings" panose="05000000000000000000" pitchFamily="2" charset="2"/>
              </a:rPr>
              <a:t>No</a:t>
            </a:r>
          </a:p>
          <a:p>
            <a:endParaRPr lang="en-US" dirty="0"/>
          </a:p>
        </p:txBody>
      </p:sp>
      <p:pic>
        <p:nvPicPr>
          <p:cNvPr id="6" name="Picture 5"/>
          <p:cNvPicPr>
            <a:picLocks noChangeAspect="1"/>
          </p:cNvPicPr>
          <p:nvPr/>
        </p:nvPicPr>
        <p:blipFill>
          <a:blip r:embed="rId2"/>
          <a:stretch>
            <a:fillRect/>
          </a:stretch>
        </p:blipFill>
        <p:spPr>
          <a:xfrm>
            <a:off x="323528" y="332656"/>
            <a:ext cx="8496943" cy="3601709"/>
          </a:xfrm>
          <a:prstGeom prst="rect">
            <a:avLst/>
          </a:prstGeom>
        </p:spPr>
      </p:pic>
    </p:spTree>
    <p:extLst>
      <p:ext uri="{BB962C8B-B14F-4D97-AF65-F5344CB8AC3E}">
        <p14:creationId xmlns:p14="http://schemas.microsoft.com/office/powerpoint/2010/main" val="298180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95536" y="4149080"/>
            <a:ext cx="8291264" cy="2520280"/>
          </a:xfrm>
        </p:spPr>
        <p:txBody>
          <a:bodyPr>
            <a:normAutofit fontScale="85000" lnSpcReduction="20000"/>
          </a:bodyPr>
          <a:lstStyle/>
          <a:p>
            <a:r>
              <a:rPr lang="en-US" dirty="0"/>
              <a:t>Deceleration</a:t>
            </a:r>
            <a:r>
              <a:rPr lang="en-US" dirty="0">
                <a:sym typeface="Wingdings" panose="05000000000000000000" pitchFamily="2" charset="2"/>
              </a:rPr>
              <a:t></a:t>
            </a:r>
          </a:p>
          <a:p>
            <a:r>
              <a:rPr lang="en-US" dirty="0">
                <a:sym typeface="Wingdings" panose="05000000000000000000" pitchFamily="2" charset="2"/>
              </a:rPr>
              <a:t>Variable</a:t>
            </a:r>
          </a:p>
          <a:p>
            <a:r>
              <a:rPr lang="en-US" dirty="0">
                <a:sym typeface="Wingdings" panose="05000000000000000000" pitchFamily="2" charset="2"/>
              </a:rPr>
              <a:t>Contraction</a:t>
            </a:r>
          </a:p>
          <a:p>
            <a:r>
              <a:rPr lang="en-US" dirty="0" err="1">
                <a:sym typeface="Wingdings" panose="05000000000000000000" pitchFamily="2" charset="2"/>
              </a:rPr>
              <a:t>Hyperestimulate</a:t>
            </a:r>
            <a:endParaRPr lang="en-US" dirty="0">
              <a:sym typeface="Wingdings" panose="05000000000000000000" pitchFamily="2" charset="2"/>
            </a:endParaRPr>
          </a:p>
          <a:p>
            <a:r>
              <a:rPr lang="en-US" dirty="0">
                <a:sym typeface="Wingdings" panose="05000000000000000000" pitchFamily="2" charset="2"/>
              </a:rPr>
              <a:t>Category3</a:t>
            </a:r>
            <a:br>
              <a:rPr lang="en-US" dirty="0">
                <a:sym typeface="Wingdings" panose="05000000000000000000" pitchFamily="2" charset="2"/>
              </a:rPr>
            </a:br>
            <a:endParaRPr lang="en-US" dirty="0"/>
          </a:p>
        </p:txBody>
      </p:sp>
      <p:pic>
        <p:nvPicPr>
          <p:cNvPr id="4" name="Picture 3"/>
          <p:cNvPicPr>
            <a:picLocks noChangeAspect="1"/>
          </p:cNvPicPr>
          <p:nvPr/>
        </p:nvPicPr>
        <p:blipFill>
          <a:blip r:embed="rId2"/>
          <a:stretch>
            <a:fillRect/>
          </a:stretch>
        </p:blipFill>
        <p:spPr>
          <a:xfrm>
            <a:off x="323528" y="116632"/>
            <a:ext cx="8820472" cy="3675130"/>
          </a:xfrm>
          <a:prstGeom prst="rect">
            <a:avLst/>
          </a:prstGeom>
        </p:spPr>
      </p:pic>
    </p:spTree>
    <p:extLst>
      <p:ext uri="{BB962C8B-B14F-4D97-AF65-F5344CB8AC3E}">
        <p14:creationId xmlns:p14="http://schemas.microsoft.com/office/powerpoint/2010/main" val="133073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47664" y="-243408"/>
            <a:ext cx="4790454" cy="4790454"/>
          </a:xfrm>
          <a:prstGeom prst="rect">
            <a:avLst/>
          </a:prstGeom>
        </p:spPr>
      </p:pic>
      <p:pic>
        <p:nvPicPr>
          <p:cNvPr id="6" name="Picture 5"/>
          <p:cNvPicPr>
            <a:picLocks noChangeAspect="1"/>
          </p:cNvPicPr>
          <p:nvPr/>
        </p:nvPicPr>
        <p:blipFill>
          <a:blip r:embed="rId3"/>
          <a:stretch>
            <a:fillRect/>
          </a:stretch>
        </p:blipFill>
        <p:spPr>
          <a:xfrm>
            <a:off x="899592" y="4293096"/>
            <a:ext cx="7272808" cy="2362740"/>
          </a:xfrm>
          <a:prstGeom prst="rect">
            <a:avLst/>
          </a:prstGeom>
        </p:spPr>
      </p:pic>
    </p:spTree>
    <p:extLst>
      <p:ext uri="{BB962C8B-B14F-4D97-AF65-F5344CB8AC3E}">
        <p14:creationId xmlns:p14="http://schemas.microsoft.com/office/powerpoint/2010/main" val="4072174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i="1" dirty="0">
                <a:solidFill>
                  <a:srgbClr val="FF0000"/>
                </a:solidFill>
              </a:rPr>
              <a:t>FETUS OXYGENATION</a:t>
            </a:r>
          </a:p>
        </p:txBody>
      </p:sp>
      <p:sp>
        <p:nvSpPr>
          <p:cNvPr id="3" name="Content Placeholder 2"/>
          <p:cNvSpPr>
            <a:spLocks noGrp="1"/>
          </p:cNvSpPr>
          <p:nvPr>
            <p:ph idx="1"/>
          </p:nvPr>
        </p:nvSpPr>
        <p:spPr/>
        <p:txBody>
          <a:bodyPr>
            <a:normAutofit/>
          </a:bodyPr>
          <a:lstStyle/>
          <a:p>
            <a:r>
              <a:rPr lang="en-US" dirty="0"/>
              <a:t>Uterine contractions during </a:t>
            </a:r>
            <a:r>
              <a:rPr lang="en-US" dirty="0" err="1"/>
              <a:t>labour</a:t>
            </a:r>
            <a:r>
              <a:rPr lang="en-US" dirty="0"/>
              <a:t> normally decrease </a:t>
            </a:r>
            <a:r>
              <a:rPr lang="en-US" b="1" dirty="0" err="1">
                <a:solidFill>
                  <a:srgbClr val="FF0000"/>
                </a:solidFill>
              </a:rPr>
              <a:t>uteroplacental</a:t>
            </a:r>
            <a:r>
              <a:rPr lang="en-US" b="1" dirty="0">
                <a:solidFill>
                  <a:srgbClr val="FF0000"/>
                </a:solidFill>
              </a:rPr>
              <a:t> blood flow </a:t>
            </a:r>
            <a:r>
              <a:rPr lang="en-US" dirty="0"/>
              <a:t>which results in reduced oxygen delivery to the fetus. Most healthy fetuses tolerate this reduction in flow and have no adverse effects.</a:t>
            </a:r>
          </a:p>
          <a:p>
            <a:pPr marL="0" indent="0">
              <a:buNone/>
            </a:pPr>
            <a:r>
              <a:rPr lang="en-US" dirty="0"/>
              <a:t> </a:t>
            </a:r>
          </a:p>
        </p:txBody>
      </p:sp>
    </p:spTree>
    <p:extLst>
      <p:ext uri="{BB962C8B-B14F-4D97-AF65-F5344CB8AC3E}">
        <p14:creationId xmlns:p14="http://schemas.microsoft.com/office/powerpoint/2010/main" val="3732704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50144" y="137319"/>
            <a:ext cx="6843712" cy="6817411"/>
          </a:xfrm>
          <a:prstGeom prst="rect">
            <a:avLst/>
          </a:prstGeom>
          <a:solidFill>
            <a:schemeClr val="bg1"/>
          </a:solidFill>
        </p:spPr>
      </p:pic>
      <p:sp>
        <p:nvSpPr>
          <p:cNvPr id="6" name="Rounded Rectangle 5"/>
          <p:cNvSpPr/>
          <p:nvPr/>
        </p:nvSpPr>
        <p:spPr>
          <a:xfrm>
            <a:off x="971600" y="0"/>
            <a:ext cx="576064" cy="27463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73167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980728"/>
            <a:ext cx="8435280" cy="436910"/>
          </a:xfrm>
        </p:spPr>
        <p:txBody>
          <a:bodyPr>
            <a:normAutofit fontScale="90000"/>
          </a:bodyPr>
          <a:lstStyle/>
          <a:p>
            <a:pPr marL="571500" indent="-571500" algn="l">
              <a:buFont typeface="Arial" panose="020B0604020202020204" pitchFamily="34" charset="0"/>
              <a:buChar char="•"/>
            </a:pPr>
            <a:r>
              <a:rPr lang="en-US" sz="3600" b="1" dirty="0">
                <a:solidFill>
                  <a:srgbClr val="FF0000"/>
                </a:solidFill>
              </a:rPr>
              <a:t>Common indications/contraindications for intermittent auscultation</a:t>
            </a:r>
            <a:br>
              <a:rPr lang="en-US" sz="3600" dirty="0">
                <a:solidFill>
                  <a:srgbClr val="FF0000"/>
                </a:solidFill>
              </a:rPr>
            </a:br>
            <a:endParaRPr lang="en-US" dirty="0">
              <a:solidFill>
                <a:srgbClr val="FF0000"/>
              </a:solidFill>
            </a:endParaRPr>
          </a:p>
        </p:txBody>
      </p:sp>
      <p:sp>
        <p:nvSpPr>
          <p:cNvPr id="3" name="Content Placeholder 2"/>
          <p:cNvSpPr>
            <a:spLocks noGrp="1"/>
          </p:cNvSpPr>
          <p:nvPr>
            <p:ph idx="1"/>
          </p:nvPr>
        </p:nvSpPr>
        <p:spPr>
          <a:xfrm>
            <a:off x="539552" y="1916832"/>
            <a:ext cx="8147248" cy="4464496"/>
          </a:xfrm>
        </p:spPr>
        <p:txBody>
          <a:bodyPr>
            <a:normAutofit/>
          </a:bodyPr>
          <a:lstStyle/>
          <a:p>
            <a:r>
              <a:rPr lang="en-US" dirty="0"/>
              <a:t>The use of auscultation in pregnancies </a:t>
            </a:r>
            <a:r>
              <a:rPr lang="en-US" b="1" dirty="0">
                <a:solidFill>
                  <a:srgbClr val="FF0000"/>
                </a:solidFill>
              </a:rPr>
              <a:t>with risk</a:t>
            </a:r>
            <a:r>
              <a:rPr lang="en-US" dirty="0"/>
              <a:t> factors for adverse outcomes is more controversial</a:t>
            </a:r>
          </a:p>
          <a:p>
            <a:pPr marL="0" indent="0">
              <a:buNone/>
            </a:pPr>
            <a:endParaRPr lang="en-US" dirty="0"/>
          </a:p>
          <a:p>
            <a:r>
              <a:rPr lang="en-US" b="1" i="1" dirty="0">
                <a:solidFill>
                  <a:srgbClr val="FF0000"/>
                </a:solidFill>
              </a:rPr>
              <a:t>Preterm labor and intermittent auscultation</a:t>
            </a:r>
          </a:p>
          <a:p>
            <a:r>
              <a:rPr lang="en-US" dirty="0"/>
              <a:t>EFM is recommended in preterm fetuses below 36 weeks’ gestation.</a:t>
            </a:r>
          </a:p>
        </p:txBody>
      </p:sp>
    </p:spTree>
    <p:extLst>
      <p:ext uri="{BB962C8B-B14F-4D97-AF65-F5344CB8AC3E}">
        <p14:creationId xmlns:p14="http://schemas.microsoft.com/office/powerpoint/2010/main" val="33659630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b="1" i="1" dirty="0">
                <a:solidFill>
                  <a:srgbClr val="FF0000"/>
                </a:solidFill>
              </a:rPr>
              <a:t>Postdates </a:t>
            </a:r>
            <a:r>
              <a:rPr lang="en-US" b="1" i="1" dirty="0" err="1">
                <a:solidFill>
                  <a:srgbClr val="FF0000"/>
                </a:solidFill>
              </a:rPr>
              <a:t>labour</a:t>
            </a:r>
            <a:r>
              <a:rPr lang="en-US" b="1" i="1" dirty="0">
                <a:solidFill>
                  <a:srgbClr val="FF0000"/>
                </a:solidFill>
              </a:rPr>
              <a:t> and intermittent auscultation</a:t>
            </a:r>
          </a:p>
          <a:p>
            <a:r>
              <a:rPr lang="en-US" dirty="0"/>
              <a:t>Intermittent auscultation is the preferred method of fetal surveillance for spontaneous labor with no risk factors, </a:t>
            </a:r>
            <a:r>
              <a:rPr lang="en-US" b="1" dirty="0">
                <a:solidFill>
                  <a:srgbClr val="0070C0"/>
                </a:solidFill>
              </a:rPr>
              <a:t>up to 41+3 weeks</a:t>
            </a:r>
            <a:r>
              <a:rPr lang="en-US" dirty="0"/>
              <a:t>’ gestation. </a:t>
            </a:r>
          </a:p>
        </p:txBody>
      </p:sp>
    </p:spTree>
    <p:extLst>
      <p:ext uri="{BB962C8B-B14F-4D97-AF65-F5344CB8AC3E}">
        <p14:creationId xmlns:p14="http://schemas.microsoft.com/office/powerpoint/2010/main" val="38496410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692696"/>
            <a:ext cx="8229600" cy="5433467"/>
          </a:xfrm>
        </p:spPr>
        <p:txBody>
          <a:bodyPr>
            <a:normAutofit/>
          </a:bodyPr>
          <a:lstStyle/>
          <a:p>
            <a:r>
              <a:rPr lang="en-US" dirty="0"/>
              <a:t>From 41+3 weeks’ gestation, intermittent auscultation is the preferred method of fetal surveillance provided that </a:t>
            </a:r>
            <a:r>
              <a:rPr lang="en-US" b="1" dirty="0">
                <a:solidFill>
                  <a:srgbClr val="0070C0"/>
                </a:solidFill>
              </a:rPr>
              <a:t>NSTs and amniotic fluid volume have been normal</a:t>
            </a:r>
          </a:p>
          <a:p>
            <a:pPr marL="0" indent="0">
              <a:buNone/>
            </a:pPr>
            <a:endParaRPr lang="en-US" dirty="0"/>
          </a:p>
          <a:p>
            <a:r>
              <a:rPr lang="en-US" dirty="0"/>
              <a:t>Post-term pregnancy, </a:t>
            </a:r>
            <a:r>
              <a:rPr lang="en-US" b="1" dirty="0">
                <a:solidFill>
                  <a:srgbClr val="FF0000"/>
                </a:solidFill>
              </a:rPr>
              <a:t>(&gt; 42 weeks’ gestation),</a:t>
            </a:r>
            <a:r>
              <a:rPr lang="en-US" dirty="0"/>
              <a:t> is associated with an increased risk of adverse fetal outcome and </a:t>
            </a:r>
            <a:r>
              <a:rPr lang="en-US" b="1" dirty="0">
                <a:solidFill>
                  <a:srgbClr val="FF0000"/>
                </a:solidFill>
              </a:rPr>
              <a:t>EFM </a:t>
            </a:r>
            <a:r>
              <a:rPr lang="en-US" dirty="0"/>
              <a:t>is the preferred method of fetal surveillance.</a:t>
            </a:r>
          </a:p>
        </p:txBody>
      </p:sp>
    </p:spTree>
    <p:extLst>
      <p:ext uri="{BB962C8B-B14F-4D97-AF65-F5344CB8AC3E}">
        <p14:creationId xmlns:p14="http://schemas.microsoft.com/office/powerpoint/2010/main" val="16713172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39552" y="692696"/>
            <a:ext cx="8147248" cy="5433467"/>
          </a:xfrm>
        </p:spPr>
        <p:txBody>
          <a:bodyPr>
            <a:normAutofit fontScale="85000" lnSpcReduction="20000"/>
          </a:bodyPr>
          <a:lstStyle/>
          <a:p>
            <a:r>
              <a:rPr lang="en-US" sz="3400" b="1" i="1" dirty="0">
                <a:solidFill>
                  <a:srgbClr val="FF0000"/>
                </a:solidFill>
              </a:rPr>
              <a:t>Epidural analgesia and intermittent auscultation </a:t>
            </a:r>
          </a:p>
          <a:p>
            <a:pPr marL="0" indent="0">
              <a:buNone/>
            </a:pPr>
            <a:endParaRPr lang="en-US" sz="3400" b="1" i="1" dirty="0">
              <a:solidFill>
                <a:srgbClr val="FF0000"/>
              </a:solidFill>
            </a:endParaRPr>
          </a:p>
          <a:p>
            <a:r>
              <a:rPr lang="en-US" dirty="0"/>
              <a:t>The theoretical concern with epidural analgesia is the risk of </a:t>
            </a:r>
            <a:r>
              <a:rPr lang="en-US" b="1" dirty="0"/>
              <a:t>maternal hypotension </a:t>
            </a:r>
            <a:r>
              <a:rPr lang="en-US" dirty="0"/>
              <a:t>that can cause maternal and fetal circulation problems</a:t>
            </a:r>
          </a:p>
          <a:p>
            <a:pPr marL="0" indent="0">
              <a:buNone/>
            </a:pPr>
            <a:r>
              <a:rPr lang="en-US" dirty="0"/>
              <a:t> </a:t>
            </a:r>
          </a:p>
          <a:p>
            <a:r>
              <a:rPr lang="en-US" b="1" i="1" dirty="0">
                <a:solidFill>
                  <a:srgbClr val="0070C0"/>
                </a:solidFill>
              </a:rPr>
              <a:t>RCOG</a:t>
            </a:r>
            <a:r>
              <a:rPr lang="en-US" dirty="0"/>
              <a:t> includes epidural analgesia as an indication for </a:t>
            </a:r>
            <a:r>
              <a:rPr lang="en-US" b="1" i="1" dirty="0">
                <a:solidFill>
                  <a:srgbClr val="0070C0"/>
                </a:solidFill>
              </a:rPr>
              <a:t>continuous </a:t>
            </a:r>
            <a:r>
              <a:rPr lang="en-US" dirty="0"/>
              <a:t>EFM</a:t>
            </a:r>
          </a:p>
          <a:p>
            <a:endParaRPr lang="en-US" dirty="0"/>
          </a:p>
          <a:p>
            <a:pPr marL="0" indent="0">
              <a:buNone/>
            </a:pPr>
            <a:endParaRPr lang="en-US" dirty="0"/>
          </a:p>
          <a:p>
            <a:r>
              <a:rPr lang="en-US" dirty="0"/>
              <a:t>Grant and Halpern recommend using EFM for </a:t>
            </a:r>
            <a:r>
              <a:rPr lang="en-US" b="1" i="1" dirty="0">
                <a:solidFill>
                  <a:srgbClr val="0070C0"/>
                </a:solidFill>
              </a:rPr>
              <a:t>30 to 60 minutes following initiation of the epidural to facilitate prompt treatment should FHR decelerations occur</a:t>
            </a:r>
            <a:endParaRPr lang="en-US" dirty="0"/>
          </a:p>
          <a:p>
            <a:endParaRPr lang="en-US" dirty="0"/>
          </a:p>
          <a:p>
            <a:pPr marL="0" indent="0">
              <a:buNone/>
            </a:pPr>
            <a:endParaRPr lang="en-US" dirty="0"/>
          </a:p>
        </p:txBody>
      </p:sp>
    </p:spTree>
    <p:extLst>
      <p:ext uri="{BB962C8B-B14F-4D97-AF65-F5344CB8AC3E}">
        <p14:creationId xmlns:p14="http://schemas.microsoft.com/office/powerpoint/2010/main" val="9919614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i="1" dirty="0">
                <a:solidFill>
                  <a:srgbClr val="FF0000"/>
                </a:solidFill>
              </a:rPr>
              <a:t>Vaginal birth after Caesarean section and intermittent auscultation </a:t>
            </a:r>
          </a:p>
          <a:p>
            <a:pPr marL="0" indent="0">
              <a:buNone/>
            </a:pPr>
            <a:r>
              <a:rPr lang="en-US" dirty="0"/>
              <a:t>For women attempting VBAC, there is little controversy. All professional recommend continuous electronic fetal monitoring</a:t>
            </a:r>
          </a:p>
        </p:txBody>
      </p:sp>
    </p:spTree>
    <p:extLst>
      <p:ext uri="{BB962C8B-B14F-4D97-AF65-F5344CB8AC3E}">
        <p14:creationId xmlns:p14="http://schemas.microsoft.com/office/powerpoint/2010/main" val="30108745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i="1" dirty="0">
                <a:solidFill>
                  <a:srgbClr val="FF0000"/>
                </a:solidFill>
              </a:rPr>
              <a:t>Admission Fetal Heart Test?? </a:t>
            </a:r>
          </a:p>
        </p:txBody>
      </p:sp>
      <p:sp>
        <p:nvSpPr>
          <p:cNvPr id="3" name="Content Placeholder 2"/>
          <p:cNvSpPr>
            <a:spLocks noGrp="1"/>
          </p:cNvSpPr>
          <p:nvPr>
            <p:ph idx="1"/>
          </p:nvPr>
        </p:nvSpPr>
        <p:spPr/>
        <p:txBody>
          <a:bodyPr>
            <a:normAutofit lnSpcReduction="10000"/>
          </a:bodyPr>
          <a:lstStyle/>
          <a:p>
            <a:r>
              <a:rPr lang="en-US" dirty="0"/>
              <a:t>Admission fetal heart tracings are not recommended for healthy women at term in </a:t>
            </a:r>
            <a:r>
              <a:rPr lang="en-US" dirty="0" err="1"/>
              <a:t>labour</a:t>
            </a:r>
            <a:r>
              <a:rPr lang="en-US" dirty="0"/>
              <a:t> in the absence of risk factors for adverse perinatal outcome, as there is no evident benefit</a:t>
            </a:r>
          </a:p>
          <a:p>
            <a:endParaRPr lang="en-US" dirty="0"/>
          </a:p>
          <a:p>
            <a:r>
              <a:rPr lang="en-US" dirty="0"/>
              <a:t>Admission fetal heart tracings are recommended for women with </a:t>
            </a:r>
            <a:r>
              <a:rPr lang="en-US" b="1" dirty="0"/>
              <a:t>risk factors for adverse perinatal outcome. </a:t>
            </a:r>
          </a:p>
        </p:txBody>
      </p:sp>
    </p:spTree>
    <p:extLst>
      <p:ext uri="{BB962C8B-B14F-4D97-AF65-F5344CB8AC3E}">
        <p14:creationId xmlns:p14="http://schemas.microsoft.com/office/powerpoint/2010/main" val="17876309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rgbClr val="FF0000"/>
                </a:solidFill>
              </a:rPr>
              <a:t>Keep recording</a:t>
            </a:r>
          </a:p>
        </p:txBody>
      </p:sp>
      <p:sp>
        <p:nvSpPr>
          <p:cNvPr id="3" name="Content Placeholder 2"/>
          <p:cNvSpPr>
            <a:spLocks noGrp="1"/>
          </p:cNvSpPr>
          <p:nvPr>
            <p:ph idx="1"/>
          </p:nvPr>
        </p:nvSpPr>
        <p:spPr/>
        <p:txBody>
          <a:bodyPr>
            <a:normAutofit fontScale="77500" lnSpcReduction="20000"/>
          </a:bodyPr>
          <a:lstStyle/>
          <a:p>
            <a:r>
              <a:rPr lang="en-US" dirty="0"/>
              <a:t>make sure that </a:t>
            </a:r>
            <a:r>
              <a:rPr lang="en-US" b="1" i="1" dirty="0">
                <a:solidFill>
                  <a:srgbClr val="00B0F0"/>
                </a:solidFill>
              </a:rPr>
              <a:t>date and time clocks </a:t>
            </a:r>
            <a:r>
              <a:rPr lang="en-US" dirty="0"/>
              <a:t>on the </a:t>
            </a:r>
            <a:r>
              <a:rPr lang="en-US" dirty="0" err="1"/>
              <a:t>cardiotocograph</a:t>
            </a:r>
            <a:r>
              <a:rPr lang="en-US" dirty="0"/>
              <a:t> monitor are set correctly label traces with the </a:t>
            </a:r>
            <a:r>
              <a:rPr lang="en-US" b="1" i="1" dirty="0">
                <a:solidFill>
                  <a:srgbClr val="00B0F0"/>
                </a:solidFill>
              </a:rPr>
              <a:t>woman's name</a:t>
            </a:r>
            <a:r>
              <a:rPr lang="en-US" dirty="0"/>
              <a:t>, date of birth and </a:t>
            </a:r>
          </a:p>
          <a:p>
            <a:endParaRPr lang="en-US" dirty="0"/>
          </a:p>
          <a:p>
            <a:r>
              <a:rPr lang="en-US" dirty="0"/>
              <a:t>the date and the </a:t>
            </a:r>
            <a:r>
              <a:rPr lang="en-US" b="1" dirty="0">
                <a:solidFill>
                  <a:srgbClr val="00B0F0"/>
                </a:solidFill>
              </a:rPr>
              <a:t>woman's pulse </a:t>
            </a:r>
            <a:r>
              <a:rPr lang="en-US" dirty="0"/>
              <a:t>at the start of monitoring. </a:t>
            </a:r>
          </a:p>
          <a:p>
            <a:pPr marL="0" indent="0">
              <a:buNone/>
            </a:pPr>
            <a:endParaRPr lang="en-US" dirty="0"/>
          </a:p>
          <a:p>
            <a:r>
              <a:rPr lang="en-US" dirty="0"/>
              <a:t>develop a system for recording relevant </a:t>
            </a:r>
            <a:r>
              <a:rPr lang="en-US" b="1" dirty="0">
                <a:solidFill>
                  <a:srgbClr val="00B0F0"/>
                </a:solidFill>
              </a:rPr>
              <a:t>intrapartum events </a:t>
            </a:r>
            <a:r>
              <a:rPr lang="en-US" dirty="0"/>
              <a:t>(for example, </a:t>
            </a:r>
            <a:r>
              <a:rPr lang="en-US" b="1" dirty="0"/>
              <a:t>vaginal examination, fetal blood sampling and siting of an epidural)</a:t>
            </a:r>
            <a:r>
              <a:rPr lang="en-US" dirty="0"/>
              <a:t> in standard notes and/or on the </a:t>
            </a:r>
            <a:r>
              <a:rPr lang="en-US" dirty="0" err="1"/>
              <a:t>cardiotocograph</a:t>
            </a:r>
            <a:r>
              <a:rPr lang="en-US" dirty="0"/>
              <a:t> trace. </a:t>
            </a:r>
          </a:p>
          <a:p>
            <a:endParaRPr lang="en-US" dirty="0"/>
          </a:p>
          <a:p>
            <a:r>
              <a:rPr lang="en-US" dirty="0"/>
              <a:t>Keep </a:t>
            </a:r>
            <a:r>
              <a:rPr lang="en-US" dirty="0" err="1"/>
              <a:t>cardiotocograph</a:t>
            </a:r>
            <a:r>
              <a:rPr lang="en-US" dirty="0"/>
              <a:t> traces for </a:t>
            </a:r>
            <a:r>
              <a:rPr lang="en-US" b="1" dirty="0">
                <a:solidFill>
                  <a:srgbClr val="00B0F0"/>
                </a:solidFill>
              </a:rPr>
              <a:t>25 years </a:t>
            </a:r>
            <a:r>
              <a:rPr lang="en-US" dirty="0"/>
              <a:t>and, if possible, store them electronically</a:t>
            </a:r>
          </a:p>
        </p:txBody>
      </p:sp>
      <p:pic>
        <p:nvPicPr>
          <p:cNvPr id="4" name="Picture 3"/>
          <p:cNvPicPr>
            <a:picLocks noChangeAspect="1"/>
          </p:cNvPicPr>
          <p:nvPr/>
        </p:nvPicPr>
        <p:blipFill>
          <a:blip r:embed="rId2"/>
          <a:stretch>
            <a:fillRect/>
          </a:stretch>
        </p:blipFill>
        <p:spPr>
          <a:xfrm>
            <a:off x="4211960" y="5753968"/>
            <a:ext cx="554757" cy="554757"/>
          </a:xfrm>
          <a:prstGeom prst="rect">
            <a:avLst/>
          </a:prstGeom>
        </p:spPr>
      </p:pic>
    </p:spTree>
    <p:extLst>
      <p:ext uri="{BB962C8B-B14F-4D97-AF65-F5344CB8AC3E}">
        <p14:creationId xmlns:p14="http://schemas.microsoft.com/office/powerpoint/2010/main" val="4622595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i="1" dirty="0">
                <a:solidFill>
                  <a:srgbClr val="FF0000"/>
                </a:solidFill>
              </a:rPr>
              <a:t>External fetal monitoring</a:t>
            </a:r>
          </a:p>
        </p:txBody>
      </p:sp>
      <p:sp>
        <p:nvSpPr>
          <p:cNvPr id="3" name="Content Placeholder 2"/>
          <p:cNvSpPr>
            <a:spLocks noGrp="1"/>
          </p:cNvSpPr>
          <p:nvPr>
            <p:ph idx="1"/>
          </p:nvPr>
        </p:nvSpPr>
        <p:spPr>
          <a:xfrm>
            <a:off x="395536" y="1916832"/>
            <a:ext cx="8291264" cy="5184576"/>
          </a:xfrm>
        </p:spPr>
        <p:txBody>
          <a:bodyPr>
            <a:normAutofit/>
          </a:bodyPr>
          <a:lstStyle/>
          <a:p>
            <a:r>
              <a:rPr lang="en-US" b="1" dirty="0">
                <a:solidFill>
                  <a:srgbClr val="0070C0"/>
                </a:solidFill>
                <a:effectLst>
                  <a:outerShdw blurRad="38100" dist="38100" dir="2700000" algn="tl">
                    <a:srgbClr val="000000">
                      <a:alpha val="43137"/>
                    </a:srgbClr>
                  </a:outerShdw>
                </a:effectLst>
              </a:rPr>
              <a:t>What is the baseline rate?</a:t>
            </a:r>
          </a:p>
          <a:p>
            <a:r>
              <a:rPr lang="en-US" b="1" dirty="0">
                <a:solidFill>
                  <a:srgbClr val="0070C0"/>
                </a:solidFill>
                <a:effectLst>
                  <a:outerShdw blurRad="38100" dist="38100" dir="2700000" algn="tl">
                    <a:srgbClr val="000000">
                      <a:alpha val="43137"/>
                    </a:srgbClr>
                  </a:outerShdw>
                </a:effectLst>
              </a:rPr>
              <a:t>Describe the variability</a:t>
            </a:r>
          </a:p>
          <a:p>
            <a:r>
              <a:rPr lang="en-US" b="1" dirty="0">
                <a:solidFill>
                  <a:srgbClr val="0070C0"/>
                </a:solidFill>
                <a:effectLst>
                  <a:outerShdw blurRad="38100" dist="38100" dir="2700000" algn="tl">
                    <a:srgbClr val="000000">
                      <a:alpha val="43137"/>
                    </a:srgbClr>
                  </a:outerShdw>
                </a:effectLst>
              </a:rPr>
              <a:t>Are there accelerations present?</a:t>
            </a:r>
          </a:p>
          <a:p>
            <a:r>
              <a:rPr lang="en-US" b="1" dirty="0">
                <a:solidFill>
                  <a:srgbClr val="0070C0"/>
                </a:solidFill>
                <a:effectLst>
                  <a:outerShdw blurRad="38100" dist="38100" dir="2700000" algn="tl">
                    <a:srgbClr val="000000">
                      <a:alpha val="43137"/>
                    </a:srgbClr>
                  </a:outerShdw>
                </a:effectLst>
              </a:rPr>
              <a:t>Are there decelerations present?</a:t>
            </a:r>
          </a:p>
          <a:p>
            <a:r>
              <a:rPr lang="en-US" b="1" dirty="0">
                <a:solidFill>
                  <a:srgbClr val="0070C0"/>
                </a:solidFill>
                <a:effectLst>
                  <a:outerShdw blurRad="38100" dist="38100" dir="2700000" algn="tl">
                    <a:srgbClr val="000000">
                      <a:alpha val="43137"/>
                    </a:srgbClr>
                  </a:outerShdw>
                </a:effectLst>
              </a:rPr>
              <a:t>Are contractions present?</a:t>
            </a:r>
          </a:p>
          <a:p>
            <a:r>
              <a:rPr lang="en-US" b="1" dirty="0">
                <a:solidFill>
                  <a:srgbClr val="0070C0"/>
                </a:solidFill>
                <a:effectLst>
                  <a:outerShdw blurRad="38100" dist="38100" dir="2700000" algn="tl">
                    <a:srgbClr val="000000">
                      <a:alpha val="43137"/>
                    </a:srgbClr>
                  </a:outerShdw>
                </a:effectLst>
              </a:rPr>
              <a:t>What category is this tracing?</a:t>
            </a:r>
          </a:p>
          <a:p>
            <a:r>
              <a:rPr lang="en-US" b="1" dirty="0">
                <a:solidFill>
                  <a:srgbClr val="0070C0"/>
                </a:solidFill>
                <a:effectLst>
                  <a:outerShdw blurRad="38100" dist="38100" dir="2700000" algn="tl">
                    <a:srgbClr val="000000">
                      <a:alpha val="43137"/>
                    </a:srgbClr>
                  </a:outerShdw>
                </a:effectLst>
              </a:rPr>
              <a:t>Is this fetal tracing reassuring?</a:t>
            </a:r>
            <a:br>
              <a:rPr lang="en-US" b="1" dirty="0">
                <a:solidFill>
                  <a:srgbClr val="0070C0"/>
                </a:solidFill>
                <a:effectLst>
                  <a:outerShdw blurRad="38100" dist="38100" dir="2700000" algn="tl">
                    <a:srgbClr val="000000">
                      <a:alpha val="43137"/>
                    </a:srgbClr>
                  </a:outerShdw>
                </a:effectLst>
              </a:rPr>
            </a:br>
            <a:br>
              <a:rPr lang="en-US" b="1" dirty="0">
                <a:solidFill>
                  <a:srgbClr val="0070C0"/>
                </a:solidFill>
                <a:effectLst>
                  <a:outerShdw blurRad="38100" dist="38100" dir="2700000" algn="tl">
                    <a:srgbClr val="000000">
                      <a:alpha val="43137"/>
                    </a:srgbClr>
                  </a:outerShdw>
                </a:effectLst>
              </a:rPr>
            </a:br>
            <a:endParaRPr lang="en-US" dirty="0">
              <a:solidFill>
                <a:srgbClr val="0070C0"/>
              </a:solidFill>
              <a:effectLst>
                <a:outerShdw blurRad="38100" dist="38100" dir="2700000" algn="tl">
                  <a:srgbClr val="000000">
                    <a:alpha val="43137"/>
                  </a:srgbClr>
                </a:outerShdw>
              </a:effectLst>
            </a:endParaRPr>
          </a:p>
          <a:p>
            <a:endParaRPr lang="en-US" b="1" dirty="0"/>
          </a:p>
        </p:txBody>
      </p:sp>
    </p:spTree>
    <p:extLst>
      <p:ext uri="{BB962C8B-B14F-4D97-AF65-F5344CB8AC3E}">
        <p14:creationId xmlns:p14="http://schemas.microsoft.com/office/powerpoint/2010/main" val="32708359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77585" y="321425"/>
            <a:ext cx="8382847" cy="7716087"/>
          </a:xfrm>
        </p:spPr>
        <p:txBody>
          <a:bodyPr>
            <a:normAutofit/>
          </a:bodyPr>
          <a:lstStyle/>
          <a:p>
            <a:r>
              <a:rPr lang="en-US" b="1" dirty="0">
                <a:solidFill>
                  <a:srgbClr val="0070C0"/>
                </a:solidFill>
                <a:effectLst>
                  <a:outerShdw blurRad="38100" dist="38100" dir="2700000" algn="tl">
                    <a:srgbClr val="000000">
                      <a:alpha val="43137"/>
                    </a:srgbClr>
                  </a:outerShdw>
                </a:effectLst>
              </a:rPr>
              <a:t>the choice of vertical and horizontal scaling greatly affects the appearance of the fetal heart rate.</a:t>
            </a:r>
          </a:p>
          <a:p>
            <a:r>
              <a:rPr lang="en-US" dirty="0">
                <a:solidFill>
                  <a:srgbClr val="00B050"/>
                </a:solidFill>
                <a:effectLst>
                  <a:outerShdw blurRad="38100" dist="38100" dir="2700000" algn="tl">
                    <a:srgbClr val="000000">
                      <a:alpha val="43137"/>
                    </a:srgbClr>
                  </a:outerShdw>
                </a:effectLst>
              </a:rPr>
              <a:t>30 beats per minute (beats/min or bpm) per vertical cm</a:t>
            </a:r>
            <a:r>
              <a:rPr lang="en-US" dirty="0">
                <a:solidFill>
                  <a:srgbClr val="FF0000"/>
                </a:solidFill>
                <a:effectLst>
                  <a:outerShdw blurRad="38100" dist="38100" dir="2700000" algn="tl">
                    <a:srgbClr val="000000">
                      <a:alpha val="43137"/>
                    </a:srgbClr>
                  </a:outerShdw>
                </a:effectLst>
              </a:rPr>
              <a:t> </a:t>
            </a:r>
          </a:p>
          <a:p>
            <a:r>
              <a:rPr lang="en-US" b="1" dirty="0">
                <a:solidFill>
                  <a:srgbClr val="FF0000"/>
                </a:solidFill>
                <a:effectLst>
                  <a:outerShdw blurRad="38100" dist="38100" dir="2700000" algn="tl">
                    <a:srgbClr val="000000">
                      <a:alpha val="43137"/>
                    </a:srgbClr>
                  </a:outerShdw>
                </a:effectLst>
              </a:rPr>
              <a:t>3 cm/min chart recorder paper speed</a:t>
            </a:r>
          </a:p>
          <a:p>
            <a:endParaRPr lang="en-US" b="1" dirty="0">
              <a:solidFill>
                <a:srgbClr val="0070C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3573016"/>
            <a:ext cx="8003232" cy="3305053"/>
          </a:xfrm>
          <a:prstGeom prst="rect">
            <a:avLst/>
          </a:prstGeom>
        </p:spPr>
      </p:pic>
      <p:cxnSp>
        <p:nvCxnSpPr>
          <p:cNvPr id="7" name="Straight Arrow Connector 6"/>
          <p:cNvCxnSpPr/>
          <p:nvPr/>
        </p:nvCxnSpPr>
        <p:spPr>
          <a:xfrm>
            <a:off x="2915816" y="6381328"/>
            <a:ext cx="3384376"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915816" y="4725144"/>
            <a:ext cx="0" cy="36004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53746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4355976" y="1052736"/>
            <a:ext cx="4122840" cy="4525963"/>
          </a:xfrm>
          <a:prstGeom prst="rect">
            <a:avLst/>
          </a:prstGeom>
        </p:spPr>
      </p:pic>
      <p:sp>
        <p:nvSpPr>
          <p:cNvPr id="6" name="Rectangle 5"/>
          <p:cNvSpPr/>
          <p:nvPr/>
        </p:nvSpPr>
        <p:spPr>
          <a:xfrm>
            <a:off x="457200" y="1484784"/>
            <a:ext cx="3610744" cy="3970318"/>
          </a:xfrm>
          <a:prstGeom prst="rect">
            <a:avLst/>
          </a:prstGeom>
        </p:spPr>
        <p:txBody>
          <a:bodyPr wrap="square">
            <a:spAutoFit/>
          </a:bodyPr>
          <a:lstStyle/>
          <a:p>
            <a:r>
              <a:rPr lang="en-US" dirty="0"/>
              <a:t>The distribution of oxygen to the fetus depends on the delivery of oxygen from the </a:t>
            </a:r>
            <a:r>
              <a:rPr lang="en-US" b="1" dirty="0">
                <a:solidFill>
                  <a:srgbClr val="FF0000"/>
                </a:solidFill>
              </a:rPr>
              <a:t>maternal lungs </a:t>
            </a:r>
            <a:r>
              <a:rPr lang="en-US" dirty="0"/>
              <a:t>to the uterus and placenta, diffusion from the </a:t>
            </a:r>
            <a:r>
              <a:rPr lang="en-US" b="1" dirty="0">
                <a:solidFill>
                  <a:srgbClr val="FF0000"/>
                </a:solidFill>
              </a:rPr>
              <a:t>placenta to fetal blood</a:t>
            </a:r>
            <a:r>
              <a:rPr lang="en-US" dirty="0"/>
              <a:t>, and distribution of fetal oxygenated blood to various fetal tissues through </a:t>
            </a:r>
            <a:r>
              <a:rPr lang="en-US" b="1" dirty="0">
                <a:solidFill>
                  <a:srgbClr val="FF0000"/>
                </a:solidFill>
              </a:rPr>
              <a:t>fetal cardiovascular activities.</a:t>
            </a:r>
          </a:p>
          <a:p>
            <a:endParaRPr lang="en-US" dirty="0"/>
          </a:p>
          <a:p>
            <a:r>
              <a:rPr lang="en-US" dirty="0"/>
              <a:t>Disturbances in any of these three steps will reduce availability of oxygen to the fetus </a:t>
            </a:r>
          </a:p>
          <a:p>
            <a:endParaRPr lang="en-US" dirty="0"/>
          </a:p>
        </p:txBody>
      </p:sp>
    </p:spTree>
    <p:extLst>
      <p:ext uri="{BB962C8B-B14F-4D97-AF65-F5344CB8AC3E}">
        <p14:creationId xmlns:p14="http://schemas.microsoft.com/office/powerpoint/2010/main" val="38132554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478" y="0"/>
            <a:ext cx="8229600" cy="1143000"/>
          </a:xfrm>
        </p:spPr>
        <p:txBody>
          <a:bodyPr/>
          <a:lstStyle/>
          <a:p>
            <a:endParaRPr lang="en-US"/>
          </a:p>
        </p:txBody>
      </p:sp>
      <p:sp>
        <p:nvSpPr>
          <p:cNvPr id="3" name="Content Placeholder 2"/>
          <p:cNvSpPr>
            <a:spLocks noGrp="1"/>
          </p:cNvSpPr>
          <p:nvPr>
            <p:ph idx="1"/>
          </p:nvPr>
        </p:nvSpPr>
        <p:spPr>
          <a:xfrm>
            <a:off x="395536" y="-171399"/>
            <a:ext cx="8291264" cy="5832648"/>
          </a:xfrm>
        </p:spPr>
        <p:txBody>
          <a:bodyPr/>
          <a:lstStyle/>
          <a:p>
            <a:endParaRPr lang="en-US" dirty="0"/>
          </a:p>
        </p:txBody>
      </p:sp>
      <p:pic>
        <p:nvPicPr>
          <p:cNvPr id="1026" name="Picture 2" descr="C:\Users\vaio\Desktop\cardiotocography-ctg-warda-11-6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576" y="-516612"/>
            <a:ext cx="10432377" cy="7374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054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1376" y="0"/>
            <a:ext cx="8671528" cy="8280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40161"/>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8000" dirty="0">
                <a:solidFill>
                  <a:srgbClr val="FF0000"/>
                </a:solidFill>
                <a:effectLst>
                  <a:outerShdw blurRad="38100" dist="38100" dir="2700000" algn="tl">
                    <a:srgbClr val="000000">
                      <a:alpha val="43137"/>
                    </a:srgbClr>
                  </a:outerShdw>
                </a:effectLst>
              </a:rPr>
              <a:t>Baseline</a:t>
            </a:r>
            <a:r>
              <a:rPr lang="en-US" dirty="0"/>
              <a:t> </a:t>
            </a:r>
          </a:p>
        </p:txBody>
      </p:sp>
      <p:sp>
        <p:nvSpPr>
          <p:cNvPr id="3" name="Content Placeholder 2"/>
          <p:cNvSpPr>
            <a:spLocks noGrp="1"/>
          </p:cNvSpPr>
          <p:nvPr>
            <p:ph idx="1"/>
          </p:nvPr>
        </p:nvSpPr>
        <p:spPr>
          <a:xfrm>
            <a:off x="467544" y="1628800"/>
            <a:ext cx="8219256" cy="4497363"/>
          </a:xfrm>
        </p:spPr>
        <p:txBody>
          <a:bodyPr/>
          <a:lstStyle/>
          <a:p>
            <a:r>
              <a:rPr lang="en-US" dirty="0">
                <a:solidFill>
                  <a:srgbClr val="0070C0"/>
                </a:solidFill>
                <a:effectLst>
                  <a:outerShdw blurRad="38100" dist="38100" dir="2700000" algn="tl">
                    <a:srgbClr val="000000">
                      <a:alpha val="43137"/>
                    </a:srgbClr>
                  </a:outerShdw>
                </a:effectLst>
              </a:rPr>
              <a:t>In any 10-minute window, the minimum interpretable baseline duration must be at least 2 minutes.</a:t>
            </a:r>
          </a:p>
          <a:p>
            <a:pPr marL="0" indent="0">
              <a:buNone/>
            </a:pPr>
            <a:endParaRPr lang="en-US" dirty="0">
              <a:solidFill>
                <a:srgbClr val="0070C0"/>
              </a:solidFill>
              <a:effectLst>
                <a:outerShdw blurRad="38100" dist="38100" dir="2700000" algn="tl">
                  <a:srgbClr val="000000">
                    <a:alpha val="43137"/>
                  </a:srgbClr>
                </a:outerShdw>
              </a:effectLst>
            </a:endParaRPr>
          </a:p>
          <a:p>
            <a:r>
              <a:rPr lang="en-US" dirty="0">
                <a:solidFill>
                  <a:srgbClr val="0070C0"/>
                </a:solidFill>
                <a:effectLst>
                  <a:outerShdw blurRad="38100" dist="38100" dir="2700000" algn="tl">
                    <a:srgbClr val="000000">
                      <a:alpha val="43137"/>
                    </a:srgbClr>
                  </a:outerShdw>
                </a:effectLst>
              </a:rPr>
              <a:t>If the baseline fetal heart rate is less than 110 </a:t>
            </a:r>
            <a:r>
              <a:rPr lang="en-US" dirty="0" err="1">
                <a:solidFill>
                  <a:srgbClr val="0070C0"/>
                </a:solidFill>
                <a:effectLst>
                  <a:outerShdw blurRad="38100" dist="38100" dir="2700000" algn="tl">
                    <a:srgbClr val="000000">
                      <a:alpha val="43137"/>
                    </a:srgbClr>
                  </a:outerShdw>
                </a:effectLst>
              </a:rPr>
              <a:t>bpm</a:t>
            </a:r>
            <a:r>
              <a:rPr lang="en-US" dirty="0">
                <a:solidFill>
                  <a:srgbClr val="0070C0"/>
                </a:solidFill>
                <a:effectLst>
                  <a:outerShdw blurRad="38100" dist="38100" dir="2700000" algn="tl">
                    <a:srgbClr val="000000">
                      <a:alpha val="43137"/>
                    </a:srgbClr>
                  </a:outerShdw>
                </a:effectLst>
              </a:rPr>
              <a:t>, it is termed </a:t>
            </a:r>
            <a:r>
              <a:rPr lang="en-US" b="1" i="1" dirty="0" err="1">
                <a:solidFill>
                  <a:srgbClr val="FF0000"/>
                </a:solidFill>
                <a:effectLst>
                  <a:outerShdw blurRad="38100" dist="38100" dir="2700000" algn="tl">
                    <a:srgbClr val="000000">
                      <a:alpha val="43137"/>
                    </a:srgbClr>
                  </a:outerShdw>
                </a:effectLst>
              </a:rPr>
              <a:t>bradycardia</a:t>
            </a:r>
            <a:r>
              <a:rPr lang="en-US" i="1" dirty="0">
                <a:solidFill>
                  <a:srgbClr val="0070C0"/>
                </a:solidFill>
                <a:effectLst>
                  <a:outerShdw blurRad="38100" dist="38100" dir="2700000" algn="tl">
                    <a:srgbClr val="000000">
                      <a:alpha val="43137"/>
                    </a:srgbClr>
                  </a:outerShdw>
                </a:effectLst>
              </a:rPr>
              <a:t>. </a:t>
            </a:r>
            <a:r>
              <a:rPr lang="en-US" dirty="0">
                <a:solidFill>
                  <a:srgbClr val="0070C0"/>
                </a:solidFill>
                <a:effectLst>
                  <a:outerShdw blurRad="38100" dist="38100" dir="2700000" algn="tl">
                    <a:srgbClr val="000000">
                      <a:alpha val="43137"/>
                    </a:srgbClr>
                  </a:outerShdw>
                </a:effectLst>
              </a:rPr>
              <a:t>If the baseline rate is greater than 160 </a:t>
            </a:r>
            <a:r>
              <a:rPr lang="en-US" dirty="0" err="1">
                <a:solidFill>
                  <a:srgbClr val="0070C0"/>
                </a:solidFill>
                <a:effectLst>
                  <a:outerShdw blurRad="38100" dist="38100" dir="2700000" algn="tl">
                    <a:srgbClr val="000000">
                      <a:alpha val="43137"/>
                    </a:srgbClr>
                  </a:outerShdw>
                </a:effectLst>
              </a:rPr>
              <a:t>bpm</a:t>
            </a:r>
            <a:r>
              <a:rPr lang="en-US" dirty="0">
                <a:solidFill>
                  <a:srgbClr val="0070C0"/>
                </a:solidFill>
                <a:effectLst>
                  <a:outerShdw blurRad="38100" dist="38100" dir="2700000" algn="tl">
                    <a:srgbClr val="000000">
                      <a:alpha val="43137"/>
                    </a:srgbClr>
                  </a:outerShdw>
                </a:effectLst>
              </a:rPr>
              <a:t>, it is termed </a:t>
            </a:r>
            <a:r>
              <a:rPr lang="en-US" b="1" i="1" dirty="0">
                <a:solidFill>
                  <a:srgbClr val="FF0000"/>
                </a:solidFill>
                <a:effectLst>
                  <a:outerShdw blurRad="38100" dist="38100" dir="2700000" algn="tl">
                    <a:srgbClr val="000000">
                      <a:alpha val="43137"/>
                    </a:srgbClr>
                  </a:outerShdw>
                </a:effectLst>
              </a:rPr>
              <a:t>tachycardia</a:t>
            </a:r>
            <a:r>
              <a:rPr lang="en-US" i="1" dirty="0">
                <a:solidFill>
                  <a:srgbClr val="0070C0"/>
                </a:solidFill>
              </a:rPr>
              <a:t>.</a:t>
            </a:r>
          </a:p>
        </p:txBody>
      </p:sp>
    </p:spTree>
    <p:extLst>
      <p:ext uri="{BB962C8B-B14F-4D97-AF65-F5344CB8AC3E}">
        <p14:creationId xmlns:p14="http://schemas.microsoft.com/office/powerpoint/2010/main" val="3085100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4716016" y="1076554"/>
            <a:ext cx="4032448" cy="448886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34" y="1484784"/>
            <a:ext cx="4891432" cy="3672408"/>
          </a:xfrm>
          <a:prstGeom prst="rect">
            <a:avLst/>
          </a:prstGeom>
        </p:spPr>
      </p:pic>
      <p:sp>
        <p:nvSpPr>
          <p:cNvPr id="7" name="Rectangle 6"/>
          <p:cNvSpPr/>
          <p:nvPr/>
        </p:nvSpPr>
        <p:spPr>
          <a:xfrm>
            <a:off x="323528" y="1844824"/>
            <a:ext cx="4464496"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14612" y="1631231"/>
            <a:ext cx="4608512" cy="1224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07504" y="1556792"/>
            <a:ext cx="4824536" cy="122413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896940" y="1340768"/>
            <a:ext cx="3707508" cy="1152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49984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95536" y="404664"/>
            <a:ext cx="7272808" cy="5721499"/>
          </a:xfrm>
        </p:spPr>
        <p:txBody>
          <a:bodyPr>
            <a:normAutofit fontScale="70000" lnSpcReduction="20000"/>
          </a:bodyPr>
          <a:lstStyle/>
          <a:p>
            <a:r>
              <a:rPr lang="en-US" b="1" dirty="0">
                <a:solidFill>
                  <a:srgbClr val="0070C0"/>
                </a:solidFill>
              </a:rPr>
              <a:t>Use the following </a:t>
            </a:r>
            <a:r>
              <a:rPr lang="en-US" b="1" dirty="0" err="1">
                <a:solidFill>
                  <a:srgbClr val="0070C0"/>
                </a:solidFill>
              </a:rPr>
              <a:t>categorisations</a:t>
            </a:r>
            <a:r>
              <a:rPr lang="en-US" b="1" dirty="0">
                <a:solidFill>
                  <a:srgbClr val="0070C0"/>
                </a:solidFill>
              </a:rPr>
              <a:t> for baseline fetal heart rate:</a:t>
            </a:r>
          </a:p>
          <a:p>
            <a:endParaRPr lang="en-US" dirty="0"/>
          </a:p>
          <a:p>
            <a:endParaRPr lang="en-US" dirty="0"/>
          </a:p>
          <a:p>
            <a:r>
              <a:rPr lang="en-US" b="1" dirty="0">
                <a:solidFill>
                  <a:srgbClr val="FF0000"/>
                </a:solidFill>
              </a:rPr>
              <a:t>Reassuring</a:t>
            </a:r>
            <a:r>
              <a:rPr lang="en-US" b="1" dirty="0">
                <a:solidFill>
                  <a:srgbClr val="FF0000"/>
                </a:solidFill>
                <a:sym typeface="Wingdings" panose="05000000000000000000" pitchFamily="2" charset="2"/>
              </a:rPr>
              <a:t></a:t>
            </a:r>
            <a:r>
              <a:rPr lang="en-US" dirty="0"/>
              <a:t>110 to 160 beats/minute </a:t>
            </a:r>
          </a:p>
          <a:p>
            <a:endParaRPr lang="en-US" dirty="0"/>
          </a:p>
          <a:p>
            <a:r>
              <a:rPr lang="en-US" b="1" dirty="0">
                <a:solidFill>
                  <a:srgbClr val="FF0000"/>
                </a:solidFill>
              </a:rPr>
              <a:t>non-reassuring</a:t>
            </a:r>
            <a:r>
              <a:rPr lang="en-US" b="1" dirty="0">
                <a:solidFill>
                  <a:srgbClr val="FF0000"/>
                </a:solidFill>
                <a:sym typeface="Wingdings" panose="05000000000000000000" pitchFamily="2" charset="2"/>
              </a:rPr>
              <a:t></a:t>
            </a:r>
            <a:r>
              <a:rPr lang="en-US" b="1" dirty="0">
                <a:solidFill>
                  <a:srgbClr val="FF0000"/>
                </a:solidFill>
              </a:rPr>
              <a:t> </a:t>
            </a:r>
          </a:p>
          <a:p>
            <a:r>
              <a:rPr lang="en-US" dirty="0"/>
              <a:t>100 to 109 beats/minute</a:t>
            </a:r>
          </a:p>
          <a:p>
            <a:r>
              <a:rPr lang="en-US" dirty="0"/>
              <a:t>161 to 180 beats/minute </a:t>
            </a:r>
          </a:p>
          <a:p>
            <a:endParaRPr lang="en-US" dirty="0"/>
          </a:p>
          <a:p>
            <a:r>
              <a:rPr lang="en-US" b="1" dirty="0">
                <a:solidFill>
                  <a:srgbClr val="FF0000"/>
                </a:solidFill>
              </a:rPr>
              <a:t>Abnormal</a:t>
            </a:r>
            <a:r>
              <a:rPr lang="en-US" b="1" dirty="0">
                <a:solidFill>
                  <a:srgbClr val="FF0000"/>
                </a:solidFill>
                <a:sym typeface="Wingdings" panose="05000000000000000000" pitchFamily="2" charset="2"/>
              </a:rPr>
              <a:t></a:t>
            </a:r>
            <a:endParaRPr lang="en-US" b="1" dirty="0">
              <a:solidFill>
                <a:srgbClr val="FF0000"/>
              </a:solidFill>
            </a:endParaRPr>
          </a:p>
          <a:p>
            <a:r>
              <a:rPr lang="en-US" dirty="0"/>
              <a:t>below 100 beats/minute </a:t>
            </a:r>
          </a:p>
          <a:p>
            <a:r>
              <a:rPr lang="en-US" dirty="0"/>
              <a:t>above 180 beats/minute. </a:t>
            </a:r>
          </a:p>
          <a:p>
            <a:endParaRPr lang="en-US" dirty="0"/>
          </a:p>
          <a:p>
            <a:r>
              <a:rPr lang="en-US" dirty="0"/>
              <a:t>Take the following into account when assessing baseline fetal heart rate: </a:t>
            </a:r>
            <a:r>
              <a:rPr lang="en-US" b="1" i="1" dirty="0">
                <a:solidFill>
                  <a:srgbClr val="0070C0"/>
                </a:solidFill>
              </a:rPr>
              <a:t>differentiate between fetal and maternal heartbeats baseline fetal heart</a:t>
            </a:r>
          </a:p>
        </p:txBody>
      </p:sp>
    </p:spTree>
    <p:extLst>
      <p:ext uri="{BB962C8B-B14F-4D97-AF65-F5344CB8AC3E}">
        <p14:creationId xmlns:p14="http://schemas.microsoft.com/office/powerpoint/2010/main" val="40559955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descr="C:\Users\vaio\Desktop\Brad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324" y="404664"/>
            <a:ext cx="8279124" cy="5908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73157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23528" y="1412776"/>
            <a:ext cx="8436691" cy="5246043"/>
          </a:xfrm>
        </p:spPr>
        <p:txBody>
          <a:bodyPr/>
          <a:lstStyle/>
          <a:p>
            <a:endParaRPr lang="en-US" dirty="0"/>
          </a:p>
        </p:txBody>
      </p:sp>
      <p:pic>
        <p:nvPicPr>
          <p:cNvPr id="4098" name="Picture 2" descr="C:\Users\vaio\Desktop\ctg-for-the-anaesthetist-11-6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32656"/>
            <a:ext cx="8292675" cy="561662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11560" y="5301208"/>
            <a:ext cx="3816424"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13126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a:solidFill>
                  <a:srgbClr val="0070C0"/>
                </a:solidFill>
                <a:effectLst>
                  <a:outerShdw blurRad="38100" dist="38100" dir="2700000" algn="tl">
                    <a:srgbClr val="000000">
                      <a:alpha val="43137"/>
                    </a:srgbClr>
                  </a:outerShdw>
                </a:effectLst>
              </a:rPr>
              <a:t>Wandering Baseline. </a:t>
            </a:r>
            <a:r>
              <a:rPr lang="en-US" dirty="0">
                <a:solidFill>
                  <a:srgbClr val="0070C0"/>
                </a:solidFill>
                <a:effectLst>
                  <a:outerShdw blurRad="38100" dist="38100" dir="2700000" algn="tl">
                    <a:srgbClr val="000000">
                      <a:alpha val="43137"/>
                    </a:srgbClr>
                  </a:outerShdw>
                </a:effectLst>
              </a:rPr>
              <a:t>This baseline rate is unsteady and “wanders” between 120 and 160 </a:t>
            </a:r>
            <a:r>
              <a:rPr lang="en-US" dirty="0" err="1">
                <a:solidFill>
                  <a:srgbClr val="0070C0"/>
                </a:solidFill>
                <a:effectLst>
                  <a:outerShdw blurRad="38100" dist="38100" dir="2700000" algn="tl">
                    <a:srgbClr val="000000">
                      <a:alpha val="43137"/>
                    </a:srgbClr>
                  </a:outerShdw>
                </a:effectLst>
              </a:rPr>
              <a:t>bpm</a:t>
            </a:r>
            <a:r>
              <a:rPr lang="en-US" dirty="0">
                <a:solidFill>
                  <a:srgbClr val="0070C0"/>
                </a:solidFill>
                <a:effectLst>
                  <a:outerShdw blurRad="38100" dist="38100" dir="2700000" algn="tl">
                    <a:srgbClr val="000000">
                      <a:alpha val="43137"/>
                    </a:srgbClr>
                  </a:outerShdw>
                </a:effectLst>
              </a:rPr>
              <a:t>. This rare finding is suggestive of a neurologically abnormal fetus and may occur as a </a:t>
            </a:r>
            <a:r>
              <a:rPr lang="en-US" dirty="0" err="1">
                <a:solidFill>
                  <a:srgbClr val="0070C0"/>
                </a:solidFill>
                <a:effectLst>
                  <a:outerShdw blurRad="38100" dist="38100" dir="2700000" algn="tl">
                    <a:srgbClr val="000000">
                      <a:alpha val="43137"/>
                    </a:srgbClr>
                  </a:outerShdw>
                </a:effectLst>
              </a:rPr>
              <a:t>preterminal</a:t>
            </a:r>
            <a:r>
              <a:rPr lang="en-US" dirty="0">
                <a:solidFill>
                  <a:srgbClr val="0070C0"/>
                </a:solidFill>
                <a:effectLst>
                  <a:outerShdw blurRad="38100" dist="38100" dir="2700000" algn="tl">
                    <a:srgbClr val="000000">
                      <a:alpha val="43137"/>
                    </a:srgbClr>
                  </a:outerShdw>
                </a:effectLst>
              </a:rPr>
              <a:t> event.</a:t>
            </a:r>
          </a:p>
        </p:txBody>
      </p:sp>
    </p:spTree>
    <p:extLst>
      <p:ext uri="{BB962C8B-B14F-4D97-AF65-F5344CB8AC3E}">
        <p14:creationId xmlns:p14="http://schemas.microsoft.com/office/powerpoint/2010/main" val="15678758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descr="C:\Users\vaio\Desktop\681_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437" y="1340768"/>
            <a:ext cx="8815472" cy="4306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1527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90700" y="404664"/>
            <a:ext cx="3667125" cy="2400300"/>
          </a:xfrm>
          <a:prstGeom prst="rect">
            <a:avLst/>
          </a:prstGeom>
        </p:spPr>
      </p:pic>
      <p:sp>
        <p:nvSpPr>
          <p:cNvPr id="3" name="AutoShape 2" descr="Interpretation of the Electronic Fetal Heart Rate During Labor - American  Family Physician"/>
          <p:cNvSpPr>
            <a:spLocks noChangeAspect="1" noChangeArrowheads="1"/>
          </p:cNvSpPr>
          <p:nvPr/>
        </p:nvSpPr>
        <p:spPr bwMode="auto">
          <a:xfrm>
            <a:off x="155575" y="-776288"/>
            <a:ext cx="2819400" cy="16287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a:stretch>
            <a:fillRect/>
          </a:stretch>
        </p:blipFill>
        <p:spPr>
          <a:xfrm>
            <a:off x="296781" y="2996952"/>
            <a:ext cx="4248472" cy="248334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8014" y="404664"/>
            <a:ext cx="4563572" cy="2364209"/>
          </a:xfrm>
          <a:prstGeom prst="rect">
            <a:avLst/>
          </a:prstGeom>
        </p:spPr>
      </p:pic>
      <p:pic>
        <p:nvPicPr>
          <p:cNvPr id="7" name="Picture 6"/>
          <p:cNvPicPr>
            <a:picLocks noChangeAspect="1"/>
          </p:cNvPicPr>
          <p:nvPr/>
        </p:nvPicPr>
        <p:blipFill>
          <a:blip r:embed="rId5"/>
          <a:stretch>
            <a:fillRect/>
          </a:stretch>
        </p:blipFill>
        <p:spPr>
          <a:xfrm>
            <a:off x="4572000" y="2930408"/>
            <a:ext cx="4418434" cy="2651060"/>
          </a:xfrm>
          <a:prstGeom prst="rect">
            <a:avLst/>
          </a:prstGeom>
        </p:spPr>
      </p:pic>
    </p:spTree>
    <p:extLst>
      <p:ext uri="{BB962C8B-B14F-4D97-AF65-F5344CB8AC3E}">
        <p14:creationId xmlns:p14="http://schemas.microsoft.com/office/powerpoint/2010/main" val="3147409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259632" y="332656"/>
            <a:ext cx="7200190" cy="5803285"/>
          </a:xfrm>
          <a:prstGeom prst="rect">
            <a:avLst/>
          </a:prstGeom>
        </p:spPr>
      </p:pic>
      <p:sp>
        <p:nvSpPr>
          <p:cNvPr id="5" name="Rectangle 4"/>
          <p:cNvSpPr/>
          <p:nvPr/>
        </p:nvSpPr>
        <p:spPr>
          <a:xfrm>
            <a:off x="1835696" y="404664"/>
            <a:ext cx="504056"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82418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Arrhythmias</a:t>
            </a:r>
          </a:p>
        </p:txBody>
      </p:sp>
      <p:pic>
        <p:nvPicPr>
          <p:cNvPr id="4" name="Content Placeholder 3"/>
          <p:cNvPicPr>
            <a:picLocks noGrp="1" noChangeAspect="1"/>
          </p:cNvPicPr>
          <p:nvPr>
            <p:ph idx="1"/>
          </p:nvPr>
        </p:nvPicPr>
        <p:blipFill>
          <a:blip r:embed="rId2"/>
          <a:stretch>
            <a:fillRect/>
          </a:stretch>
        </p:blipFill>
        <p:spPr>
          <a:xfrm>
            <a:off x="971600" y="2060848"/>
            <a:ext cx="7315200" cy="3876675"/>
          </a:xfrm>
          <a:prstGeom prst="rect">
            <a:avLst/>
          </a:prstGeom>
        </p:spPr>
      </p:pic>
    </p:spTree>
    <p:extLst>
      <p:ext uri="{BB962C8B-B14F-4D97-AF65-F5344CB8AC3E}">
        <p14:creationId xmlns:p14="http://schemas.microsoft.com/office/powerpoint/2010/main" val="13067836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37462235"/>
              </p:ext>
            </p:extLst>
          </p:nvPr>
        </p:nvGraphicFramePr>
        <p:xfrm>
          <a:off x="457199" y="1484783"/>
          <a:ext cx="4186810" cy="3491879"/>
        </p:xfrm>
        <a:graphic>
          <a:graphicData uri="http://schemas.openxmlformats.org/drawingml/2006/table">
            <a:tbl>
              <a:tblPr/>
              <a:tblGrid>
                <a:gridCol w="2093405">
                  <a:extLst>
                    <a:ext uri="{9D8B030D-6E8A-4147-A177-3AD203B41FA5}">
                      <a16:colId xmlns:a16="http://schemas.microsoft.com/office/drawing/2014/main" val="1490578394"/>
                    </a:ext>
                  </a:extLst>
                </a:gridCol>
                <a:gridCol w="2093405">
                  <a:extLst>
                    <a:ext uri="{9D8B030D-6E8A-4147-A177-3AD203B41FA5}">
                      <a16:colId xmlns:a16="http://schemas.microsoft.com/office/drawing/2014/main" val="2275823917"/>
                    </a:ext>
                  </a:extLst>
                </a:gridCol>
              </a:tblGrid>
              <a:tr h="357029">
                <a:tc gridSpan="2">
                  <a:txBody>
                    <a:bodyPr/>
                    <a:lstStyle/>
                    <a:p>
                      <a:pPr algn="l"/>
                      <a:r>
                        <a:rPr lang="en-US" sz="1700" dirty="0"/>
                        <a:t>Fetal hypoxia</a:t>
                      </a:r>
                    </a:p>
                    <a:p>
                      <a:pPr algn="l"/>
                      <a:endParaRPr lang="en-US" sz="1700" dirty="0"/>
                    </a:p>
                  </a:txBody>
                  <a:tcPr marL="87038" marR="87038" marT="43519" marB="43519">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1031016170"/>
                  </a:ext>
                </a:extLst>
              </a:tr>
              <a:tr h="357029">
                <a:tc gridSpan="2">
                  <a:txBody>
                    <a:bodyPr/>
                    <a:lstStyle/>
                    <a:p>
                      <a:pPr algn="l"/>
                      <a:r>
                        <a:rPr lang="en-US" sz="1700" dirty="0"/>
                        <a:t>Maternal fever</a:t>
                      </a:r>
                    </a:p>
                    <a:p>
                      <a:pPr algn="l"/>
                      <a:endParaRPr lang="en-US" sz="1700" dirty="0"/>
                    </a:p>
                  </a:txBody>
                  <a:tcPr marL="87038" marR="87038" marT="43519" marB="43519">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4236623547"/>
                  </a:ext>
                </a:extLst>
              </a:tr>
              <a:tr h="357029">
                <a:tc gridSpan="2">
                  <a:txBody>
                    <a:bodyPr/>
                    <a:lstStyle/>
                    <a:p>
                      <a:pPr algn="l"/>
                      <a:r>
                        <a:rPr lang="en-US" sz="1700" dirty="0"/>
                        <a:t>Hyperthyroidism</a:t>
                      </a:r>
                    </a:p>
                    <a:p>
                      <a:pPr algn="l"/>
                      <a:endParaRPr lang="en-US" sz="1700" dirty="0"/>
                    </a:p>
                  </a:txBody>
                  <a:tcPr marL="87038" marR="87038" marT="43519" marB="43519">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2217681557"/>
                  </a:ext>
                </a:extLst>
              </a:tr>
              <a:tr h="357029">
                <a:tc gridSpan="2">
                  <a:txBody>
                    <a:bodyPr/>
                    <a:lstStyle/>
                    <a:p>
                      <a:pPr algn="l"/>
                      <a:r>
                        <a:rPr lang="en-US" sz="1700" dirty="0"/>
                        <a:t>Maternal or fetal anemia</a:t>
                      </a:r>
                    </a:p>
                    <a:p>
                      <a:pPr algn="l"/>
                      <a:endParaRPr lang="en-US" sz="1700" dirty="0"/>
                    </a:p>
                  </a:txBody>
                  <a:tcPr marL="87038" marR="87038" marT="43519" marB="43519">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548386734"/>
                  </a:ext>
                </a:extLst>
              </a:tr>
              <a:tr h="357029">
                <a:tc gridSpan="2">
                  <a:txBody>
                    <a:bodyPr/>
                    <a:lstStyle/>
                    <a:p>
                      <a:pPr algn="l"/>
                      <a:r>
                        <a:rPr lang="en-US" sz="1700" dirty="0" err="1"/>
                        <a:t>Parasympatholytic</a:t>
                      </a:r>
                      <a:r>
                        <a:rPr lang="en-US" sz="1700" dirty="0"/>
                        <a:t> drugs</a:t>
                      </a:r>
                    </a:p>
                  </a:txBody>
                  <a:tcPr marL="87038" marR="87038" marT="43519" marB="43519">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2493327438"/>
                  </a:ext>
                </a:extLst>
              </a:tr>
              <a:tr h="357029">
                <a:tc>
                  <a:txBody>
                    <a:bodyPr/>
                    <a:lstStyle/>
                    <a:p>
                      <a:pPr algn="l"/>
                      <a:endParaRPr lang="en-US" sz="1700"/>
                    </a:p>
                  </a:txBody>
                  <a:tcPr marL="87038" marR="87038" marT="43519" marB="43519">
                    <a:lnL>
                      <a:noFill/>
                    </a:lnL>
                    <a:lnR>
                      <a:noFill/>
                    </a:lnR>
                    <a:lnT>
                      <a:noFill/>
                    </a:lnT>
                    <a:lnB>
                      <a:noFill/>
                    </a:lnB>
                  </a:tcPr>
                </a:tc>
                <a:tc>
                  <a:txBody>
                    <a:bodyPr/>
                    <a:lstStyle/>
                    <a:p>
                      <a:pPr algn="l"/>
                      <a:r>
                        <a:rPr lang="en-US" sz="1700" dirty="0"/>
                        <a:t>Atropine</a:t>
                      </a:r>
                    </a:p>
                  </a:txBody>
                  <a:tcPr marL="87038" marR="87038" marT="43519" marB="43519">
                    <a:lnL>
                      <a:noFill/>
                    </a:lnL>
                    <a:lnR>
                      <a:noFill/>
                    </a:lnR>
                    <a:lnT>
                      <a:noFill/>
                    </a:lnT>
                    <a:lnB>
                      <a:noFill/>
                    </a:lnB>
                  </a:tcPr>
                </a:tc>
                <a:extLst>
                  <a:ext uri="{0D108BD9-81ED-4DB2-BD59-A6C34878D82A}">
                    <a16:rowId xmlns:a16="http://schemas.microsoft.com/office/drawing/2014/main" val="1182221691"/>
                  </a:ext>
                </a:extLst>
              </a:tr>
              <a:tr h="357029">
                <a:tc>
                  <a:txBody>
                    <a:bodyPr/>
                    <a:lstStyle/>
                    <a:p>
                      <a:pPr algn="l"/>
                      <a:endParaRPr lang="en-US" sz="1700"/>
                    </a:p>
                  </a:txBody>
                  <a:tcPr marL="87038" marR="87038" marT="43519" marB="43519">
                    <a:lnL>
                      <a:noFill/>
                    </a:lnL>
                    <a:lnR>
                      <a:noFill/>
                    </a:lnR>
                    <a:lnT>
                      <a:noFill/>
                    </a:lnT>
                    <a:lnB>
                      <a:noFill/>
                    </a:lnB>
                  </a:tcPr>
                </a:tc>
                <a:tc>
                  <a:txBody>
                    <a:bodyPr/>
                    <a:lstStyle/>
                    <a:p>
                      <a:pPr algn="l"/>
                      <a:r>
                        <a:rPr lang="en-US" sz="1700" dirty="0"/>
                        <a:t>Hydroxyzine (</a:t>
                      </a:r>
                      <a:r>
                        <a:rPr lang="en-US" sz="1700" dirty="0" err="1"/>
                        <a:t>Atarax</a:t>
                      </a:r>
                      <a:r>
                        <a:rPr lang="en-US" sz="1700" dirty="0"/>
                        <a:t>)</a:t>
                      </a:r>
                    </a:p>
                  </a:txBody>
                  <a:tcPr marL="87038" marR="87038" marT="43519" marB="43519">
                    <a:lnL>
                      <a:noFill/>
                    </a:lnL>
                    <a:lnR>
                      <a:noFill/>
                    </a:lnR>
                    <a:lnT>
                      <a:noFill/>
                    </a:lnT>
                    <a:lnB>
                      <a:noFill/>
                    </a:lnB>
                  </a:tcPr>
                </a:tc>
                <a:extLst>
                  <a:ext uri="{0D108BD9-81ED-4DB2-BD59-A6C34878D82A}">
                    <a16:rowId xmlns:a16="http://schemas.microsoft.com/office/drawing/2014/main" val="2810885785"/>
                  </a:ext>
                </a:extLst>
              </a:tr>
            </a:tbl>
          </a:graphicData>
        </a:graphic>
      </p:graphicFrame>
      <p:sp>
        <p:nvSpPr>
          <p:cNvPr id="5" name="Rectangle 1"/>
          <p:cNvSpPr>
            <a:spLocks noChangeArrowheads="1"/>
          </p:cNvSpPr>
          <p:nvPr/>
        </p:nvSpPr>
        <p:spPr bwMode="auto">
          <a:xfrm>
            <a:off x="323528" y="399867"/>
            <a:ext cx="6624736"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FF0000"/>
                </a:solidFill>
                <a:effectLst/>
                <a:latin typeface="Arial" panose="020B0604020202020204" pitchFamily="34" charset="0"/>
              </a:rPr>
              <a:t>Causes of Fetal Tachycardia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176426953"/>
              </p:ext>
            </p:extLst>
          </p:nvPr>
        </p:nvGraphicFramePr>
        <p:xfrm>
          <a:off x="5364088" y="1542868"/>
          <a:ext cx="3124612" cy="2944548"/>
        </p:xfrm>
        <a:graphic>
          <a:graphicData uri="http://schemas.openxmlformats.org/drawingml/2006/table">
            <a:tbl>
              <a:tblPr/>
              <a:tblGrid>
                <a:gridCol w="1562306">
                  <a:extLst>
                    <a:ext uri="{9D8B030D-6E8A-4147-A177-3AD203B41FA5}">
                      <a16:colId xmlns:a16="http://schemas.microsoft.com/office/drawing/2014/main" val="1287295786"/>
                    </a:ext>
                  </a:extLst>
                </a:gridCol>
                <a:gridCol w="1562306">
                  <a:extLst>
                    <a:ext uri="{9D8B030D-6E8A-4147-A177-3AD203B41FA5}">
                      <a16:colId xmlns:a16="http://schemas.microsoft.com/office/drawing/2014/main" val="3612395211"/>
                    </a:ext>
                  </a:extLst>
                </a:gridCol>
              </a:tblGrid>
              <a:tr h="366546">
                <a:tc gridSpan="2">
                  <a:txBody>
                    <a:bodyPr/>
                    <a:lstStyle/>
                    <a:p>
                      <a:pPr algn="l"/>
                      <a:r>
                        <a:rPr lang="en-US" sz="1700" dirty="0"/>
                        <a:t>Sympathomimetic drugs</a:t>
                      </a:r>
                    </a:p>
                  </a:txBody>
                  <a:tcPr marL="87038" marR="87038" marT="43519" marB="43519">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3433130992"/>
                  </a:ext>
                </a:extLst>
              </a:tr>
              <a:tr h="370990">
                <a:tc>
                  <a:txBody>
                    <a:bodyPr/>
                    <a:lstStyle/>
                    <a:p>
                      <a:pPr algn="l"/>
                      <a:endParaRPr lang="en-US" sz="1700" dirty="0"/>
                    </a:p>
                  </a:txBody>
                  <a:tcPr marL="87038" marR="87038" marT="43519" marB="43519">
                    <a:lnL>
                      <a:noFill/>
                    </a:lnL>
                    <a:lnR>
                      <a:noFill/>
                    </a:lnR>
                    <a:lnT>
                      <a:noFill/>
                    </a:lnT>
                    <a:lnB>
                      <a:noFill/>
                    </a:lnB>
                  </a:tcPr>
                </a:tc>
                <a:tc>
                  <a:txBody>
                    <a:bodyPr/>
                    <a:lstStyle/>
                    <a:p>
                      <a:endParaRPr lang="en-US"/>
                    </a:p>
                  </a:txBody>
                  <a:tcPr marL="87038" marR="87038" marT="43519" marB="43519">
                    <a:lnL>
                      <a:noFill/>
                    </a:lnL>
                    <a:lnR>
                      <a:noFill/>
                    </a:lnR>
                    <a:lnT>
                      <a:noFill/>
                    </a:lnT>
                    <a:lnB>
                      <a:noFill/>
                    </a:lnB>
                  </a:tcPr>
                </a:tc>
                <a:extLst>
                  <a:ext uri="{0D108BD9-81ED-4DB2-BD59-A6C34878D82A}">
                    <a16:rowId xmlns:a16="http://schemas.microsoft.com/office/drawing/2014/main" val="1892115064"/>
                  </a:ext>
                </a:extLst>
              </a:tr>
              <a:tr h="370990">
                <a:tc>
                  <a:txBody>
                    <a:bodyPr/>
                    <a:lstStyle/>
                    <a:p>
                      <a:pPr algn="l"/>
                      <a:endParaRPr lang="en-US" sz="1700" dirty="0"/>
                    </a:p>
                  </a:txBody>
                  <a:tcPr marL="87038" marR="87038" marT="43519" marB="43519">
                    <a:lnL>
                      <a:noFill/>
                    </a:lnL>
                    <a:lnR>
                      <a:noFill/>
                    </a:lnR>
                    <a:lnT>
                      <a:noFill/>
                    </a:lnT>
                    <a:lnB>
                      <a:noFill/>
                    </a:lnB>
                  </a:tcPr>
                </a:tc>
                <a:tc>
                  <a:txBody>
                    <a:bodyPr/>
                    <a:lstStyle/>
                    <a:p>
                      <a:endParaRPr lang="en-US"/>
                    </a:p>
                  </a:txBody>
                  <a:tcPr marL="87038" marR="87038" marT="43519" marB="43519">
                    <a:lnL>
                      <a:noFill/>
                    </a:lnL>
                    <a:lnR>
                      <a:noFill/>
                    </a:lnR>
                    <a:lnT>
                      <a:noFill/>
                    </a:lnT>
                    <a:lnB>
                      <a:noFill/>
                    </a:lnB>
                  </a:tcPr>
                </a:tc>
                <a:extLst>
                  <a:ext uri="{0D108BD9-81ED-4DB2-BD59-A6C34878D82A}">
                    <a16:rowId xmlns:a16="http://schemas.microsoft.com/office/drawing/2014/main" val="60906994"/>
                  </a:ext>
                </a:extLst>
              </a:tr>
              <a:tr h="366546">
                <a:tc gridSpan="2">
                  <a:txBody>
                    <a:bodyPr/>
                    <a:lstStyle/>
                    <a:p>
                      <a:pPr algn="l"/>
                      <a:r>
                        <a:rPr lang="en-US" sz="1700" dirty="0" err="1"/>
                        <a:t>Chorioamnionitis</a:t>
                      </a:r>
                      <a:endParaRPr lang="en-US" sz="1700" dirty="0"/>
                    </a:p>
                    <a:p>
                      <a:pPr algn="l"/>
                      <a:endParaRPr lang="en-US" sz="1700" dirty="0"/>
                    </a:p>
                  </a:txBody>
                  <a:tcPr marL="87038" marR="87038" marT="43519" marB="43519">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1129719698"/>
                  </a:ext>
                </a:extLst>
              </a:tr>
              <a:tr h="366546">
                <a:tc gridSpan="2">
                  <a:txBody>
                    <a:bodyPr/>
                    <a:lstStyle/>
                    <a:p>
                      <a:pPr algn="l"/>
                      <a:r>
                        <a:rPr lang="en-US" sz="1700" dirty="0"/>
                        <a:t>Fetal tachyarrhythmia</a:t>
                      </a:r>
                    </a:p>
                    <a:p>
                      <a:pPr algn="l"/>
                      <a:endParaRPr lang="en-US" sz="1700" dirty="0"/>
                    </a:p>
                    <a:p>
                      <a:pPr algn="l"/>
                      <a:endParaRPr lang="en-US" sz="1700" dirty="0"/>
                    </a:p>
                  </a:txBody>
                  <a:tcPr marL="87038" marR="87038" marT="43519" marB="43519">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2293852376"/>
                  </a:ext>
                </a:extLst>
              </a:tr>
              <a:tr h="366546">
                <a:tc gridSpan="2">
                  <a:txBody>
                    <a:bodyPr/>
                    <a:lstStyle/>
                    <a:p>
                      <a:pPr algn="l"/>
                      <a:r>
                        <a:rPr lang="en-US" sz="1700" dirty="0"/>
                        <a:t>Prematurity</a:t>
                      </a:r>
                    </a:p>
                  </a:txBody>
                  <a:tcPr marL="87038" marR="87038" marT="43519" marB="43519">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4270589701"/>
                  </a:ext>
                </a:extLst>
              </a:tr>
            </a:tbl>
          </a:graphicData>
        </a:graphic>
      </p:graphicFrame>
    </p:spTree>
    <p:extLst>
      <p:ext uri="{BB962C8B-B14F-4D97-AF65-F5344CB8AC3E}">
        <p14:creationId xmlns:p14="http://schemas.microsoft.com/office/powerpoint/2010/main" val="21926871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a:solidFill>
                  <a:srgbClr val="FF0000"/>
                </a:solidFill>
              </a:rPr>
              <a:t>Causes of Severe Fetal Bradycardia</a:t>
            </a:r>
            <a:br>
              <a:rPr lang="en-US" dirty="0"/>
            </a:br>
            <a:endParaRPr lang="en-US" dirty="0"/>
          </a:p>
        </p:txBody>
      </p:sp>
      <p:sp>
        <p:nvSpPr>
          <p:cNvPr id="3" name="Content Placeholder 2"/>
          <p:cNvSpPr>
            <a:spLocks noGrp="1"/>
          </p:cNvSpPr>
          <p:nvPr>
            <p:ph idx="1"/>
          </p:nvPr>
        </p:nvSpPr>
        <p:spPr>
          <a:xfrm>
            <a:off x="611560" y="1268760"/>
            <a:ext cx="8075240" cy="4857403"/>
          </a:xfrm>
        </p:spPr>
        <p:txBody>
          <a:bodyPr>
            <a:normAutofit fontScale="55000" lnSpcReduction="20000"/>
          </a:bodyPr>
          <a:lstStyle/>
          <a:p>
            <a:endParaRPr lang="en-US" dirty="0"/>
          </a:p>
          <a:p>
            <a:r>
              <a:rPr lang="en-US" dirty="0"/>
              <a:t>Prolonged cord compression</a:t>
            </a:r>
          </a:p>
          <a:p>
            <a:endParaRPr lang="en-US" dirty="0"/>
          </a:p>
          <a:p>
            <a:r>
              <a:rPr lang="en-US" dirty="0"/>
              <a:t>Cord prolapse</a:t>
            </a:r>
          </a:p>
          <a:p>
            <a:endParaRPr lang="en-US" dirty="0"/>
          </a:p>
          <a:p>
            <a:r>
              <a:rPr lang="en-US" dirty="0"/>
              <a:t>Tetanic uterine contractions</a:t>
            </a:r>
          </a:p>
          <a:p>
            <a:endParaRPr lang="en-US" dirty="0"/>
          </a:p>
          <a:p>
            <a:r>
              <a:rPr lang="en-US" dirty="0" err="1"/>
              <a:t>Paracervical</a:t>
            </a:r>
            <a:r>
              <a:rPr lang="en-US" dirty="0"/>
              <a:t> block</a:t>
            </a:r>
          </a:p>
          <a:p>
            <a:endParaRPr lang="en-US" dirty="0"/>
          </a:p>
          <a:p>
            <a:r>
              <a:rPr lang="en-US" dirty="0"/>
              <a:t>Epidural and spinal anesthesia</a:t>
            </a:r>
          </a:p>
          <a:p>
            <a:endParaRPr lang="en-US" dirty="0"/>
          </a:p>
          <a:p>
            <a:r>
              <a:rPr lang="en-US" dirty="0"/>
              <a:t>Maternal seizures</a:t>
            </a:r>
          </a:p>
          <a:p>
            <a:endParaRPr lang="en-US" dirty="0"/>
          </a:p>
          <a:p>
            <a:r>
              <a:rPr lang="en-US" dirty="0"/>
              <a:t>Rapid descent</a:t>
            </a:r>
          </a:p>
          <a:p>
            <a:endParaRPr lang="en-US" dirty="0"/>
          </a:p>
          <a:p>
            <a:r>
              <a:rPr lang="en-US" dirty="0"/>
              <a:t>Vigorous vaginal examination</a:t>
            </a:r>
          </a:p>
        </p:txBody>
      </p:sp>
    </p:spTree>
    <p:extLst>
      <p:ext uri="{BB962C8B-B14F-4D97-AF65-F5344CB8AC3E}">
        <p14:creationId xmlns:p14="http://schemas.microsoft.com/office/powerpoint/2010/main" val="17792336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FF0000"/>
                </a:solidFill>
              </a:rPr>
              <a:t>Beat to beat variability</a:t>
            </a:r>
          </a:p>
        </p:txBody>
      </p:sp>
      <p:sp>
        <p:nvSpPr>
          <p:cNvPr id="3" name="Content Placeholder 2"/>
          <p:cNvSpPr>
            <a:spLocks noGrp="1"/>
          </p:cNvSpPr>
          <p:nvPr>
            <p:ph idx="1"/>
          </p:nvPr>
        </p:nvSpPr>
        <p:spPr/>
        <p:txBody>
          <a:bodyPr/>
          <a:lstStyle/>
          <a:p>
            <a:r>
              <a:rPr lang="en-US" sz="3600" b="1" dirty="0"/>
              <a:t>Measured in 10 min</a:t>
            </a:r>
          </a:p>
          <a:p>
            <a:r>
              <a:rPr lang="en-US" sz="3600" b="1" dirty="0"/>
              <a:t>The amplitude is measured peak to trough</a:t>
            </a:r>
          </a:p>
          <a:p>
            <a:endParaRPr lang="en-US" sz="3600" b="1" dirty="0"/>
          </a:p>
          <a:p>
            <a:endParaRPr lang="en-US" dirty="0"/>
          </a:p>
        </p:txBody>
      </p:sp>
      <p:pic>
        <p:nvPicPr>
          <p:cNvPr id="4" name="Picture 3"/>
          <p:cNvPicPr>
            <a:picLocks noChangeAspect="1"/>
          </p:cNvPicPr>
          <p:nvPr/>
        </p:nvPicPr>
        <p:blipFill>
          <a:blip r:embed="rId2"/>
          <a:stretch>
            <a:fillRect/>
          </a:stretch>
        </p:blipFill>
        <p:spPr>
          <a:xfrm>
            <a:off x="4644008" y="3068960"/>
            <a:ext cx="4514850" cy="3381375"/>
          </a:xfrm>
          <a:prstGeom prst="rect">
            <a:avLst/>
          </a:prstGeom>
        </p:spPr>
      </p:pic>
      <p:pic>
        <p:nvPicPr>
          <p:cNvPr id="5" name="Picture 4"/>
          <p:cNvPicPr>
            <a:picLocks noChangeAspect="1"/>
          </p:cNvPicPr>
          <p:nvPr/>
        </p:nvPicPr>
        <p:blipFill>
          <a:blip r:embed="rId3"/>
          <a:stretch>
            <a:fillRect/>
          </a:stretch>
        </p:blipFill>
        <p:spPr>
          <a:xfrm>
            <a:off x="107504" y="3573016"/>
            <a:ext cx="4248150" cy="3381375"/>
          </a:xfrm>
          <a:prstGeom prst="rect">
            <a:avLst/>
          </a:prstGeom>
        </p:spPr>
      </p:pic>
    </p:spTree>
    <p:extLst>
      <p:ext uri="{BB962C8B-B14F-4D97-AF65-F5344CB8AC3E}">
        <p14:creationId xmlns:p14="http://schemas.microsoft.com/office/powerpoint/2010/main" val="1852988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descr="C:\Users\vaio\Desktop\2407wch_strip2l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77791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Base line variability</a:t>
            </a:r>
          </a:p>
        </p:txBody>
      </p:sp>
      <p:sp>
        <p:nvSpPr>
          <p:cNvPr id="3" name="Content Placeholder 2"/>
          <p:cNvSpPr>
            <a:spLocks noGrp="1"/>
          </p:cNvSpPr>
          <p:nvPr>
            <p:ph idx="1"/>
          </p:nvPr>
        </p:nvSpPr>
        <p:spPr/>
        <p:txBody>
          <a:bodyPr>
            <a:normAutofit fontScale="70000" lnSpcReduction="20000"/>
          </a:bodyPr>
          <a:lstStyle/>
          <a:p>
            <a:r>
              <a:rPr lang="en-US" dirty="0"/>
              <a:t>Use the following </a:t>
            </a:r>
            <a:r>
              <a:rPr lang="en-US" dirty="0" err="1"/>
              <a:t>categorisations</a:t>
            </a:r>
            <a:r>
              <a:rPr lang="en-US" dirty="0"/>
              <a:t> for fetal heart rate baseline variability: </a:t>
            </a:r>
          </a:p>
          <a:p>
            <a:pPr marL="0" indent="0">
              <a:buNone/>
            </a:pPr>
            <a:endParaRPr lang="en-US" dirty="0"/>
          </a:p>
          <a:p>
            <a:r>
              <a:rPr lang="en-US" b="1" dirty="0">
                <a:solidFill>
                  <a:srgbClr val="FF0000"/>
                </a:solidFill>
              </a:rPr>
              <a:t>reassuring: </a:t>
            </a:r>
            <a:r>
              <a:rPr lang="en-US" dirty="0"/>
              <a:t>6 to 25 beats/minute</a:t>
            </a:r>
          </a:p>
          <a:p>
            <a:pPr marL="0" indent="0">
              <a:buNone/>
            </a:pPr>
            <a:r>
              <a:rPr lang="en-US" dirty="0"/>
              <a:t> </a:t>
            </a:r>
          </a:p>
          <a:p>
            <a:r>
              <a:rPr lang="en-US" b="1" dirty="0">
                <a:solidFill>
                  <a:srgbClr val="FF0000"/>
                </a:solidFill>
              </a:rPr>
              <a:t>non-reassuring:</a:t>
            </a:r>
          </a:p>
          <a:p>
            <a:r>
              <a:rPr lang="en-US" dirty="0"/>
              <a:t> less than 5 beats/minute for 30 to 50 minutes </a:t>
            </a:r>
          </a:p>
          <a:p>
            <a:r>
              <a:rPr lang="en-US" dirty="0"/>
              <a:t>more than 25 beats/minute for 15 to 25 minutes</a:t>
            </a:r>
          </a:p>
          <a:p>
            <a:pPr marL="0" indent="0">
              <a:buNone/>
            </a:pPr>
            <a:r>
              <a:rPr lang="en-US" dirty="0"/>
              <a:t> </a:t>
            </a:r>
          </a:p>
          <a:p>
            <a:r>
              <a:rPr lang="en-US" b="1" dirty="0">
                <a:solidFill>
                  <a:srgbClr val="FF0000"/>
                </a:solidFill>
              </a:rPr>
              <a:t>abnormal:</a:t>
            </a:r>
          </a:p>
          <a:p>
            <a:r>
              <a:rPr lang="en-US" dirty="0"/>
              <a:t> less than 5 beats/minute for more than 50 minutes</a:t>
            </a:r>
          </a:p>
          <a:p>
            <a:r>
              <a:rPr lang="en-US" dirty="0"/>
              <a:t> more than 25 beats/minute for more than 25 minutes</a:t>
            </a:r>
          </a:p>
          <a:p>
            <a:r>
              <a:rPr lang="en-US" dirty="0"/>
              <a:t> sinusoidal</a:t>
            </a:r>
          </a:p>
        </p:txBody>
      </p:sp>
    </p:spTree>
    <p:extLst>
      <p:ext uri="{BB962C8B-B14F-4D97-AF65-F5344CB8AC3E}">
        <p14:creationId xmlns:p14="http://schemas.microsoft.com/office/powerpoint/2010/main" val="11151265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27584" y="274638"/>
            <a:ext cx="8054719" cy="6047352"/>
          </a:xfrm>
          <a:prstGeom prst="rect">
            <a:avLst/>
          </a:prstGeom>
        </p:spPr>
      </p:pic>
      <p:sp>
        <p:nvSpPr>
          <p:cNvPr id="5" name="Rounded Rectangle 4"/>
          <p:cNvSpPr/>
          <p:nvPr/>
        </p:nvSpPr>
        <p:spPr>
          <a:xfrm>
            <a:off x="971600" y="5733256"/>
            <a:ext cx="3456384" cy="43204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01324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6000" b="1" dirty="0">
                <a:solidFill>
                  <a:srgbClr val="FF0000"/>
                </a:solidFill>
              </a:rPr>
              <a:t>Decelerations:</a:t>
            </a:r>
          </a:p>
        </p:txBody>
      </p:sp>
      <p:sp>
        <p:nvSpPr>
          <p:cNvPr id="3" name="Content Placeholder 2"/>
          <p:cNvSpPr>
            <a:spLocks noGrp="1"/>
          </p:cNvSpPr>
          <p:nvPr>
            <p:ph idx="1"/>
          </p:nvPr>
        </p:nvSpPr>
        <p:spPr>
          <a:xfrm>
            <a:off x="395536" y="1556793"/>
            <a:ext cx="8291264" cy="4951578"/>
          </a:xfrm>
        </p:spPr>
        <p:txBody>
          <a:bodyPr>
            <a:normAutofit lnSpcReduction="10000"/>
          </a:bodyPr>
          <a:lstStyle/>
          <a:p>
            <a:r>
              <a:rPr lang="en-US" sz="4000" b="1" dirty="0">
                <a:effectLst>
                  <a:outerShdw blurRad="38100" dist="38100" dir="2700000" algn="tl">
                    <a:srgbClr val="000000">
                      <a:alpha val="43137"/>
                    </a:srgbClr>
                  </a:outerShdw>
                </a:effectLst>
              </a:rPr>
              <a:t>Describe decelerations as 'early', 'variable' or 'late'. Do not use the terms 'typical' and 'atypical' because they can cause confusion</a:t>
            </a:r>
          </a:p>
          <a:p>
            <a:r>
              <a:rPr lang="en-US" sz="4000" b="1" dirty="0">
                <a:solidFill>
                  <a:srgbClr val="00B050"/>
                </a:solidFill>
                <a:effectLst>
                  <a:outerShdw blurRad="38100" dist="38100" dir="2700000" algn="tl">
                    <a:srgbClr val="000000">
                      <a:alpha val="43137"/>
                    </a:srgbClr>
                  </a:outerShdw>
                </a:effectLst>
              </a:rPr>
              <a:t>Early decelerations:</a:t>
            </a:r>
          </a:p>
          <a:p>
            <a:r>
              <a:rPr lang="en-US" b="1" dirty="0">
                <a:solidFill>
                  <a:srgbClr val="0070C0"/>
                </a:solidFill>
                <a:effectLst>
                  <a:outerShdw blurRad="38100" dist="38100" dir="2700000" algn="tl">
                    <a:srgbClr val="000000">
                      <a:alpha val="43137"/>
                    </a:srgbClr>
                  </a:outerShdw>
                </a:effectLst>
              </a:rPr>
              <a:t>In early and late decelerations, the slope of fetal heart rate change is gradual, resulting in a curvilinear and uniform or symmetrical waveform</a:t>
            </a:r>
          </a:p>
        </p:txBody>
      </p:sp>
    </p:spTree>
    <p:extLst>
      <p:ext uri="{BB962C8B-B14F-4D97-AF65-F5344CB8AC3E}">
        <p14:creationId xmlns:p14="http://schemas.microsoft.com/office/powerpoint/2010/main" val="31614859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C:\Users\vaio\Desktop\images7BIOIXOV.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92940" y="692695"/>
            <a:ext cx="6863436" cy="5377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19289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122" name="Picture 2" descr="C:\Users\vaio\Desktop\cat%20I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7853"/>
            <a:ext cx="9144000" cy="4302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1164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51520" y="404664"/>
            <a:ext cx="8517632" cy="6336704"/>
          </a:xfrm>
        </p:spPr>
        <p:txBody>
          <a:bodyPr/>
          <a:lstStyle/>
          <a:p>
            <a:r>
              <a:rPr lang="en-US" b="1" dirty="0">
                <a:solidFill>
                  <a:srgbClr val="0070C0"/>
                </a:solidFill>
                <a:effectLst>
                  <a:outerShdw blurRad="38100" dist="38100" dir="2700000" algn="tl">
                    <a:srgbClr val="000000">
                      <a:alpha val="43137"/>
                    </a:srgbClr>
                  </a:outerShdw>
                </a:effectLst>
              </a:rPr>
              <a:t>The fetal heart rate (FHR) pattern helps to distinguish the former from the latter as it is an indirect marker of </a:t>
            </a:r>
            <a:r>
              <a:rPr lang="en-US" b="1" dirty="0">
                <a:solidFill>
                  <a:srgbClr val="FF0000"/>
                </a:solidFill>
                <a:effectLst>
                  <a:outerShdw blurRad="38100" dist="38100" dir="2700000" algn="tl">
                    <a:srgbClr val="000000">
                      <a:alpha val="43137"/>
                    </a:srgbClr>
                  </a:outerShdw>
                </a:effectLst>
              </a:rPr>
              <a:t>fetal cardiac and central nervous system responses to changes in blood pressure, blood gases, and acid-base status</a:t>
            </a:r>
          </a:p>
          <a:p>
            <a:pPr marL="0" indent="0">
              <a:buNone/>
            </a:pPr>
            <a:endParaRPr lang="en-US" b="1" dirty="0">
              <a:solidFill>
                <a:srgbClr val="FF0000"/>
              </a:solidFill>
              <a:effectLst>
                <a:outerShdw blurRad="38100" dist="38100" dir="2700000" algn="tl">
                  <a:srgbClr val="000000">
                    <a:alpha val="43137"/>
                  </a:srgbClr>
                </a:outerShdw>
              </a:effectLst>
            </a:endParaRPr>
          </a:p>
          <a:p>
            <a:r>
              <a:rPr lang="en-US" b="1" dirty="0">
                <a:solidFill>
                  <a:srgbClr val="0070C0"/>
                </a:solidFill>
                <a:effectLst>
                  <a:outerShdw blurRad="38100" dist="38100" dir="2700000" algn="tl">
                    <a:srgbClr val="000000">
                      <a:alpha val="43137"/>
                    </a:srgbClr>
                  </a:outerShdw>
                </a:effectLst>
              </a:rPr>
              <a:t>The rationale for </a:t>
            </a:r>
            <a:r>
              <a:rPr lang="en-US" b="1" dirty="0" err="1">
                <a:solidFill>
                  <a:srgbClr val="0070C0"/>
                </a:solidFill>
                <a:effectLst>
                  <a:outerShdw blurRad="38100" dist="38100" dir="2700000" algn="tl">
                    <a:srgbClr val="000000">
                      <a:alpha val="43137"/>
                    </a:srgbClr>
                  </a:outerShdw>
                </a:effectLst>
              </a:rPr>
              <a:t>intrapartum</a:t>
            </a:r>
            <a:r>
              <a:rPr lang="en-US" b="1" dirty="0">
                <a:solidFill>
                  <a:srgbClr val="0070C0"/>
                </a:solidFill>
                <a:effectLst>
                  <a:outerShdw blurRad="38100" dist="38100" dir="2700000" algn="tl">
                    <a:srgbClr val="000000">
                      <a:alpha val="43137"/>
                    </a:srgbClr>
                  </a:outerShdw>
                </a:effectLst>
              </a:rPr>
              <a:t> FHR monitoring is that </a:t>
            </a:r>
            <a:r>
              <a:rPr lang="en-US" b="1" dirty="0">
                <a:solidFill>
                  <a:srgbClr val="FF0000"/>
                </a:solidFill>
                <a:effectLst>
                  <a:outerShdw blurRad="38100" dist="38100" dir="2700000" algn="tl">
                    <a:srgbClr val="000000">
                      <a:alpha val="43137"/>
                    </a:srgbClr>
                  </a:outerShdw>
                </a:effectLst>
              </a:rPr>
              <a:t>identification of FHR changes potentially associated with inadequate fetal oxygenation may enable timely intervention to reduce the likelihood of hypoxic injury or death</a:t>
            </a:r>
          </a:p>
          <a:p>
            <a:endParaRPr lang="en-US" b="1" dirty="0">
              <a:solidFill>
                <a:srgbClr val="FF0000"/>
              </a:solidFill>
              <a:effectLst>
                <a:outerShdw blurRad="38100" dist="38100" dir="2700000" algn="tl">
                  <a:srgbClr val="000000">
                    <a:alpha val="43137"/>
                  </a:srgbClr>
                </a:outerShdw>
              </a:effectLst>
            </a:endParaRPr>
          </a:p>
          <a:p>
            <a:endParaRPr lang="en-US" dirty="0">
              <a:solidFill>
                <a:srgbClr val="FF0000"/>
              </a:solidFill>
            </a:endParaRPr>
          </a:p>
          <a:p>
            <a:endParaRPr lang="en-US" dirty="0">
              <a:solidFill>
                <a:srgbClr val="FF0000"/>
              </a:solidFill>
            </a:endParaRPr>
          </a:p>
        </p:txBody>
      </p:sp>
    </p:spTree>
    <p:extLst>
      <p:ext uri="{BB962C8B-B14F-4D97-AF65-F5344CB8AC3E}">
        <p14:creationId xmlns:p14="http://schemas.microsoft.com/office/powerpoint/2010/main" val="2822637360"/>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b="1" i="1" dirty="0"/>
              <a:t>REASONS:</a:t>
            </a:r>
          </a:p>
        </p:txBody>
      </p:sp>
      <p:sp>
        <p:nvSpPr>
          <p:cNvPr id="3" name="Content Placeholder 2"/>
          <p:cNvSpPr>
            <a:spLocks noGrp="1"/>
          </p:cNvSpPr>
          <p:nvPr>
            <p:ph idx="1"/>
          </p:nvPr>
        </p:nvSpPr>
        <p:spPr/>
        <p:txBody>
          <a:bodyPr>
            <a:normAutofit/>
          </a:bodyPr>
          <a:lstStyle/>
          <a:p>
            <a:pPr marL="0" indent="0">
              <a:buNone/>
            </a:pPr>
            <a:endParaRPr lang="en-US" b="1" dirty="0">
              <a:solidFill>
                <a:srgbClr val="0070C0"/>
              </a:solidFill>
              <a:effectLst>
                <a:outerShdw blurRad="38100" dist="38100" dir="2700000" algn="tl">
                  <a:srgbClr val="000000">
                    <a:alpha val="43137"/>
                  </a:srgbClr>
                </a:outerShdw>
              </a:effectLst>
            </a:endParaRPr>
          </a:p>
          <a:p>
            <a:r>
              <a:rPr lang="en-US" b="1" dirty="0">
                <a:solidFill>
                  <a:srgbClr val="0070C0"/>
                </a:solidFill>
                <a:effectLst>
                  <a:outerShdw blurRad="38100" dist="38100" dir="2700000" algn="tl">
                    <a:srgbClr val="000000">
                      <a:alpha val="43137"/>
                    </a:srgbClr>
                  </a:outerShdw>
                </a:effectLst>
              </a:rPr>
              <a:t>early decelerations are uncommon, benign and usually associated with </a:t>
            </a:r>
            <a:r>
              <a:rPr lang="en-US" i="1" dirty="0">
                <a:solidFill>
                  <a:srgbClr val="FF0000"/>
                </a:solidFill>
                <a:effectLst>
                  <a:outerShdw blurRad="38100" dist="38100" dir="2700000" algn="tl">
                    <a:srgbClr val="000000">
                      <a:alpha val="43137"/>
                    </a:srgbClr>
                  </a:outerShdw>
                </a:effectLst>
              </a:rPr>
              <a:t>head compression(</a:t>
            </a:r>
            <a:r>
              <a:rPr lang="en-US" i="1" dirty="0" err="1">
                <a:solidFill>
                  <a:srgbClr val="FF0000"/>
                </a:solidFill>
                <a:effectLst>
                  <a:outerShdw blurRad="38100" dist="38100" dir="2700000" algn="tl">
                    <a:srgbClr val="000000">
                      <a:alpha val="43137"/>
                    </a:srgbClr>
                  </a:outerShdw>
                </a:effectLst>
              </a:rPr>
              <a:t>dural</a:t>
            </a:r>
            <a:r>
              <a:rPr lang="en-US" i="1" dirty="0">
                <a:solidFill>
                  <a:srgbClr val="FF0000"/>
                </a:solidFill>
                <a:effectLst>
                  <a:outerShdw blurRad="38100" dist="38100" dir="2700000" algn="tl">
                    <a:srgbClr val="000000">
                      <a:alpha val="43137"/>
                    </a:srgbClr>
                  </a:outerShdw>
                </a:effectLst>
              </a:rPr>
              <a:t> stimulation)</a:t>
            </a:r>
            <a:r>
              <a:rPr lang="en-US" b="1" dirty="0">
                <a:solidFill>
                  <a:srgbClr val="0070C0"/>
                </a:solidFill>
                <a:effectLst>
                  <a:outerShdw blurRad="38100" dist="38100" dir="2700000" algn="tl">
                    <a:srgbClr val="000000">
                      <a:alpha val="43137"/>
                    </a:srgbClr>
                  </a:outerShdw>
                </a:effectLst>
              </a:rPr>
              <a:t> </a:t>
            </a:r>
            <a:r>
              <a:rPr lang="en-US" b="1" dirty="0">
                <a:solidFill>
                  <a:srgbClr val="0070C0"/>
                </a:solidFill>
                <a:effectLst>
                  <a:outerShdw blurRad="38100" dist="38100" dir="2700000" algn="tl">
                    <a:srgbClr val="000000">
                      <a:alpha val="43137"/>
                    </a:srgbClr>
                  </a:outerShdw>
                </a:effectLst>
                <a:sym typeface="Wingdings" panose="05000000000000000000" pitchFamily="2" charset="2"/>
              </a:rPr>
              <a:t>vagal stimulation</a:t>
            </a:r>
            <a:endParaRPr lang="en-US" b="1" dirty="0">
              <a:solidFill>
                <a:srgbClr val="0070C0"/>
              </a:solidFill>
              <a:effectLst>
                <a:outerShdw blurRad="38100" dist="38100" dir="2700000" algn="tl">
                  <a:srgbClr val="000000">
                    <a:alpha val="43137"/>
                  </a:srgbClr>
                </a:outerShdw>
              </a:effectLst>
            </a:endParaRPr>
          </a:p>
          <a:p>
            <a:r>
              <a:rPr lang="en-US" b="1" dirty="0">
                <a:solidFill>
                  <a:srgbClr val="0070C0"/>
                </a:solidFill>
                <a:effectLst>
                  <a:outerShdw blurRad="38100" dist="38100" dir="2700000" algn="tl">
                    <a:srgbClr val="000000">
                      <a:alpha val="43137"/>
                    </a:srgbClr>
                  </a:outerShdw>
                </a:effectLst>
              </a:rPr>
              <a:t>early decelerations with no non-reassuring or abnormal features on the </a:t>
            </a:r>
            <a:r>
              <a:rPr lang="en-US" b="1" dirty="0" err="1">
                <a:solidFill>
                  <a:srgbClr val="0070C0"/>
                </a:solidFill>
                <a:effectLst>
                  <a:outerShdw blurRad="38100" dist="38100" dir="2700000" algn="tl">
                    <a:srgbClr val="000000">
                      <a:alpha val="43137"/>
                    </a:srgbClr>
                  </a:outerShdw>
                </a:effectLst>
              </a:rPr>
              <a:t>cardiotocograph</a:t>
            </a:r>
            <a:r>
              <a:rPr lang="en-US" b="1" dirty="0">
                <a:solidFill>
                  <a:srgbClr val="0070C0"/>
                </a:solidFill>
                <a:effectLst>
                  <a:outerShdw blurRad="38100" dist="38100" dir="2700000" algn="tl">
                    <a:srgbClr val="000000">
                      <a:alpha val="43137"/>
                    </a:srgbClr>
                  </a:outerShdw>
                </a:effectLst>
              </a:rPr>
              <a:t> trace should not prompt further action</a:t>
            </a:r>
          </a:p>
        </p:txBody>
      </p:sp>
    </p:spTree>
    <p:extLst>
      <p:ext uri="{BB962C8B-B14F-4D97-AF65-F5344CB8AC3E}">
        <p14:creationId xmlns:p14="http://schemas.microsoft.com/office/powerpoint/2010/main" val="5986596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95536" y="260648"/>
            <a:ext cx="8291264" cy="5865515"/>
          </a:xfrm>
        </p:spPr>
        <p:txBody>
          <a:bodyPr>
            <a:normAutofit fontScale="85000" lnSpcReduction="10000"/>
          </a:bodyPr>
          <a:lstStyle/>
          <a:p>
            <a:r>
              <a:rPr lang="en-US" b="1" dirty="0">
                <a:solidFill>
                  <a:srgbClr val="0070C0"/>
                </a:solidFill>
                <a:effectLst>
                  <a:outerShdw blurRad="38100" dist="38100" dir="2700000" algn="tl">
                    <a:srgbClr val="000000">
                      <a:alpha val="43137"/>
                    </a:srgbClr>
                  </a:outerShdw>
                </a:effectLst>
              </a:rPr>
              <a:t>early decelerations as those generally seen in active labor </a:t>
            </a:r>
            <a:r>
              <a:rPr lang="en-US" b="1" dirty="0">
                <a:solidFill>
                  <a:srgbClr val="FF0000"/>
                </a:solidFill>
                <a:effectLst>
                  <a:outerShdw blurRad="38100" dist="38100" dir="2700000" algn="tl">
                    <a:srgbClr val="000000">
                      <a:alpha val="43137"/>
                    </a:srgbClr>
                  </a:outerShdw>
                </a:effectLst>
              </a:rPr>
              <a:t>between 4 and 7 cm </a:t>
            </a:r>
            <a:r>
              <a:rPr lang="en-US" b="1" dirty="0">
                <a:solidFill>
                  <a:srgbClr val="0070C0"/>
                </a:solidFill>
                <a:effectLst>
                  <a:outerShdw blurRad="38100" dist="38100" dir="2700000" algn="tl">
                    <a:srgbClr val="000000">
                      <a:alpha val="43137"/>
                    </a:srgbClr>
                  </a:outerShdw>
                </a:effectLst>
              </a:rPr>
              <a:t>dilatation</a:t>
            </a:r>
          </a:p>
          <a:p>
            <a:pPr marL="0" indent="0">
              <a:buNone/>
            </a:pPr>
            <a:endParaRPr lang="en-US" b="1" dirty="0">
              <a:solidFill>
                <a:srgbClr val="0070C0"/>
              </a:solidFill>
              <a:effectLst>
                <a:outerShdw blurRad="38100" dist="38100" dir="2700000" algn="tl">
                  <a:srgbClr val="000000">
                    <a:alpha val="43137"/>
                  </a:srgbClr>
                </a:outerShdw>
              </a:effectLst>
            </a:endParaRPr>
          </a:p>
          <a:p>
            <a:r>
              <a:rPr lang="en-US" b="1" dirty="0">
                <a:solidFill>
                  <a:srgbClr val="0070C0"/>
                </a:solidFill>
                <a:effectLst>
                  <a:outerShdw blurRad="38100" dist="38100" dir="2700000" algn="tl">
                    <a:srgbClr val="000000">
                      <a:alpha val="43137"/>
                    </a:srgbClr>
                  </a:outerShdw>
                </a:effectLst>
              </a:rPr>
              <a:t> the degree of deceleration is generally proportional to the contraction strength and </a:t>
            </a:r>
            <a:r>
              <a:rPr lang="en-US" dirty="0">
                <a:solidFill>
                  <a:srgbClr val="FF0000"/>
                </a:solidFill>
                <a:effectLst>
                  <a:outerShdw blurRad="38100" dist="38100" dir="2700000" algn="tl">
                    <a:srgbClr val="000000">
                      <a:alpha val="43137"/>
                    </a:srgbClr>
                  </a:outerShdw>
                </a:effectLst>
              </a:rPr>
              <a:t>rarely falls below 100 to 110 bpm or 20 to 30 bpm below baseline</a:t>
            </a:r>
          </a:p>
          <a:p>
            <a:endParaRPr lang="en-US" dirty="0">
              <a:solidFill>
                <a:srgbClr val="FF0000"/>
              </a:solidFill>
              <a:effectLst>
                <a:outerShdw blurRad="38100" dist="38100" dir="2700000" algn="tl">
                  <a:srgbClr val="000000">
                    <a:alpha val="43137"/>
                  </a:srgbClr>
                </a:outerShdw>
              </a:effectLst>
            </a:endParaRPr>
          </a:p>
          <a:p>
            <a:r>
              <a:rPr lang="en-US" b="1" dirty="0">
                <a:solidFill>
                  <a:srgbClr val="0070C0"/>
                </a:solidFill>
                <a:effectLst>
                  <a:outerShdw blurRad="38100" dist="38100" dir="2700000" algn="tl">
                    <a:srgbClr val="000000">
                      <a:alpha val="43137"/>
                    </a:srgbClr>
                  </a:outerShdw>
                </a:effectLst>
              </a:rPr>
              <a:t> Such decelerations are common during active labor and </a:t>
            </a:r>
            <a:r>
              <a:rPr lang="en-US" b="1" dirty="0">
                <a:solidFill>
                  <a:srgbClr val="FF0000"/>
                </a:solidFill>
                <a:effectLst>
                  <a:outerShdw blurRad="38100" dist="38100" dir="2700000" algn="tl">
                    <a:srgbClr val="000000">
                      <a:alpha val="43137"/>
                    </a:srgbClr>
                  </a:outerShdw>
                </a:effectLst>
              </a:rPr>
              <a:t>not </a:t>
            </a:r>
            <a:r>
              <a:rPr lang="en-US" b="1" dirty="0">
                <a:solidFill>
                  <a:srgbClr val="0070C0"/>
                </a:solidFill>
                <a:effectLst>
                  <a:outerShdw blurRad="38100" dist="38100" dir="2700000" algn="tl">
                    <a:srgbClr val="000000">
                      <a:alpha val="43137"/>
                    </a:srgbClr>
                  </a:outerShdw>
                </a:effectLst>
              </a:rPr>
              <a:t>associated with tachycardia, loss of variability, or other fetal heart rate changes</a:t>
            </a:r>
          </a:p>
          <a:p>
            <a:pPr marL="0" indent="0">
              <a:buNone/>
            </a:pPr>
            <a:endParaRPr lang="en-US" b="1" dirty="0">
              <a:solidFill>
                <a:srgbClr val="0070C0"/>
              </a:solidFill>
              <a:effectLst>
                <a:outerShdw blurRad="38100" dist="38100" dir="2700000" algn="tl">
                  <a:srgbClr val="000000">
                    <a:alpha val="43137"/>
                  </a:srgbClr>
                </a:outerShdw>
              </a:effectLst>
            </a:endParaRPr>
          </a:p>
          <a:p>
            <a:r>
              <a:rPr lang="en-US" b="1" dirty="0">
                <a:solidFill>
                  <a:srgbClr val="0070C0"/>
                </a:solidFill>
                <a:effectLst>
                  <a:outerShdw blurRad="38100" dist="38100" dir="2700000" algn="tl">
                    <a:srgbClr val="000000">
                      <a:alpha val="43137"/>
                    </a:srgbClr>
                  </a:outerShdw>
                </a:effectLst>
              </a:rPr>
              <a:t>Importantly, early decelerations are </a:t>
            </a:r>
            <a:r>
              <a:rPr lang="en-US" b="1" dirty="0">
                <a:solidFill>
                  <a:srgbClr val="FF0000"/>
                </a:solidFill>
                <a:effectLst>
                  <a:outerShdw blurRad="38100" dist="38100" dir="2700000" algn="tl">
                    <a:srgbClr val="000000">
                      <a:alpha val="43137"/>
                    </a:srgbClr>
                  </a:outerShdw>
                </a:effectLst>
              </a:rPr>
              <a:t>not</a:t>
            </a:r>
            <a:r>
              <a:rPr lang="en-US" b="1" dirty="0">
                <a:solidFill>
                  <a:srgbClr val="0070C0"/>
                </a:solidFill>
                <a:effectLst>
                  <a:outerShdw blurRad="38100" dist="38100" dir="2700000" algn="tl">
                    <a:srgbClr val="000000">
                      <a:alpha val="43137"/>
                    </a:srgbClr>
                  </a:outerShdw>
                </a:effectLst>
              </a:rPr>
              <a:t> associated with fetal hypoxia, </a:t>
            </a:r>
            <a:r>
              <a:rPr lang="en-US" b="1" dirty="0" err="1">
                <a:solidFill>
                  <a:srgbClr val="0070C0"/>
                </a:solidFill>
                <a:effectLst>
                  <a:outerShdw blurRad="38100" dist="38100" dir="2700000" algn="tl">
                    <a:srgbClr val="000000">
                      <a:alpha val="43137"/>
                    </a:srgbClr>
                  </a:outerShdw>
                </a:effectLst>
              </a:rPr>
              <a:t>acidemia</a:t>
            </a:r>
            <a:r>
              <a:rPr lang="en-US" b="1" dirty="0">
                <a:solidFill>
                  <a:srgbClr val="0070C0"/>
                </a:solidFill>
                <a:effectLst>
                  <a:outerShdw blurRad="38100" dist="38100" dir="2700000" algn="tl">
                    <a:srgbClr val="000000">
                      <a:alpha val="43137"/>
                    </a:srgbClr>
                  </a:outerShdw>
                </a:effectLst>
              </a:rPr>
              <a:t>, or low Apgar scores</a:t>
            </a:r>
            <a:r>
              <a:rPr lang="en-US" dirty="0"/>
              <a:t>.</a:t>
            </a:r>
          </a:p>
        </p:txBody>
      </p:sp>
    </p:spTree>
    <p:extLst>
      <p:ext uri="{BB962C8B-B14F-4D97-AF65-F5344CB8AC3E}">
        <p14:creationId xmlns:p14="http://schemas.microsoft.com/office/powerpoint/2010/main" val="373650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763688" y="1628800"/>
            <a:ext cx="6124897" cy="3435539"/>
          </a:xfrm>
          <a:prstGeom prst="rect">
            <a:avLst/>
          </a:prstGeom>
        </p:spPr>
      </p:pic>
    </p:spTree>
    <p:extLst>
      <p:ext uri="{BB962C8B-B14F-4D97-AF65-F5344CB8AC3E}">
        <p14:creationId xmlns:p14="http://schemas.microsoft.com/office/powerpoint/2010/main" val="29188438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14400" y="1934369"/>
            <a:ext cx="7315200" cy="3857625"/>
          </a:xfrm>
          <a:prstGeom prst="rect">
            <a:avLst/>
          </a:prstGeom>
        </p:spPr>
      </p:pic>
    </p:spTree>
    <p:extLst>
      <p:ext uri="{BB962C8B-B14F-4D97-AF65-F5344CB8AC3E}">
        <p14:creationId xmlns:p14="http://schemas.microsoft.com/office/powerpoint/2010/main" val="26072089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718827" y="1600200"/>
            <a:ext cx="5706345" cy="4525963"/>
          </a:xfrm>
          <a:prstGeom prst="rect">
            <a:avLst/>
          </a:prstGeom>
        </p:spPr>
      </p:pic>
    </p:spTree>
    <p:extLst>
      <p:ext uri="{BB962C8B-B14F-4D97-AF65-F5344CB8AC3E}">
        <p14:creationId xmlns:p14="http://schemas.microsoft.com/office/powerpoint/2010/main" val="21072883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14400" y="1929606"/>
            <a:ext cx="7315200" cy="3867150"/>
          </a:xfrm>
          <a:prstGeom prst="rect">
            <a:avLst/>
          </a:prstGeom>
        </p:spPr>
      </p:pic>
    </p:spTree>
    <p:extLst>
      <p:ext uri="{BB962C8B-B14F-4D97-AF65-F5344CB8AC3E}">
        <p14:creationId xmlns:p14="http://schemas.microsoft.com/office/powerpoint/2010/main" val="31763362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Although these decelerations are not associated with fetal distress and thus are reassuring, they must be carefully differentiated from the other, </a:t>
            </a:r>
            <a:r>
              <a:rPr lang="en-US" dirty="0" err="1"/>
              <a:t>nonreassuring</a:t>
            </a:r>
            <a:r>
              <a:rPr lang="en-US" dirty="0"/>
              <a:t> decelerations.</a:t>
            </a:r>
          </a:p>
        </p:txBody>
      </p:sp>
    </p:spTree>
    <p:extLst>
      <p:ext uri="{BB962C8B-B14F-4D97-AF65-F5344CB8AC3E}">
        <p14:creationId xmlns:p14="http://schemas.microsoft.com/office/powerpoint/2010/main" val="40828261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vaio\Desktop\ctg-28-7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900" y="828675"/>
            <a:ext cx="6934200" cy="5200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3932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FF0000"/>
                </a:solidFill>
                <a:effectLst>
                  <a:outerShdw blurRad="38100" dist="38100" dir="2700000" algn="tl">
                    <a:srgbClr val="000000">
                      <a:alpha val="43137"/>
                    </a:srgbClr>
                  </a:outerShdw>
                </a:effectLst>
              </a:rPr>
              <a:t>Late Deceleration</a:t>
            </a:r>
            <a:br>
              <a:rPr lang="en-US" dirty="0"/>
            </a:br>
            <a:endParaRPr lang="en-US" dirty="0"/>
          </a:p>
        </p:txBody>
      </p:sp>
      <p:sp>
        <p:nvSpPr>
          <p:cNvPr id="3" name="Content Placeholder 2"/>
          <p:cNvSpPr>
            <a:spLocks noGrp="1"/>
          </p:cNvSpPr>
          <p:nvPr>
            <p:ph idx="1"/>
          </p:nvPr>
        </p:nvSpPr>
        <p:spPr>
          <a:xfrm>
            <a:off x="467544" y="980728"/>
            <a:ext cx="8219256" cy="5877272"/>
          </a:xfrm>
        </p:spPr>
        <p:txBody>
          <a:bodyPr>
            <a:normAutofit fontScale="92500" lnSpcReduction="10000"/>
          </a:bodyPr>
          <a:lstStyle/>
          <a:p>
            <a:r>
              <a:rPr lang="en-US" b="1" i="1" dirty="0">
                <a:solidFill>
                  <a:srgbClr val="0070C0"/>
                </a:solidFill>
                <a:effectLst>
                  <a:outerShdw blurRad="38100" dist="38100" dir="2700000" algn="tl">
                    <a:srgbClr val="000000">
                      <a:alpha val="43137"/>
                    </a:srgbClr>
                  </a:outerShdw>
                </a:effectLst>
              </a:rPr>
              <a:t>A late deceleration is a </a:t>
            </a:r>
            <a:r>
              <a:rPr lang="en-US" b="1" i="1" dirty="0">
                <a:solidFill>
                  <a:srgbClr val="FF0000"/>
                </a:solidFill>
                <a:effectLst>
                  <a:outerShdw blurRad="38100" dist="38100" dir="2700000" algn="tl">
                    <a:srgbClr val="000000">
                      <a:alpha val="43137"/>
                    </a:srgbClr>
                  </a:outerShdw>
                </a:effectLst>
              </a:rPr>
              <a:t>smooth, gradual, symmetrical decrease </a:t>
            </a:r>
            <a:r>
              <a:rPr lang="en-US" b="1" i="1" dirty="0">
                <a:solidFill>
                  <a:srgbClr val="0070C0"/>
                </a:solidFill>
                <a:effectLst>
                  <a:outerShdw blurRad="38100" dist="38100" dir="2700000" algn="tl">
                    <a:srgbClr val="000000">
                      <a:alpha val="43137"/>
                    </a:srgbClr>
                  </a:outerShdw>
                </a:effectLst>
              </a:rPr>
              <a:t>in fetal heart rate beginning at or after the contraction peak and returning to baseline only after the contraction has ended</a:t>
            </a:r>
          </a:p>
          <a:p>
            <a:endParaRPr lang="en-US" b="1" i="1" dirty="0">
              <a:solidFill>
                <a:srgbClr val="0070C0"/>
              </a:solidFill>
              <a:effectLst>
                <a:outerShdw blurRad="38100" dist="38100" dir="2700000" algn="tl">
                  <a:srgbClr val="000000">
                    <a:alpha val="43137"/>
                  </a:srgbClr>
                </a:outerShdw>
              </a:effectLst>
            </a:endParaRPr>
          </a:p>
          <a:p>
            <a:r>
              <a:rPr lang="en-US" b="1" i="1" dirty="0">
                <a:solidFill>
                  <a:srgbClr val="FF0000"/>
                </a:solidFill>
                <a:effectLst>
                  <a:outerShdw blurRad="38100" dist="38100" dir="2700000" algn="tl">
                    <a:srgbClr val="000000">
                      <a:alpha val="43137"/>
                    </a:srgbClr>
                  </a:outerShdw>
                </a:effectLst>
              </a:rPr>
              <a:t>A gradual decrease is defined as 30 seconds or more from the onset of the deceleration to the nadir</a:t>
            </a:r>
            <a:endParaRPr lang="en-US" b="1" i="1" dirty="0">
              <a:solidFill>
                <a:srgbClr val="0070C0"/>
              </a:solidFill>
              <a:effectLst>
                <a:outerShdw blurRad="38100" dist="38100" dir="2700000" algn="tl">
                  <a:srgbClr val="000000">
                    <a:alpha val="43137"/>
                  </a:srgbClr>
                </a:outerShdw>
              </a:effectLst>
            </a:endParaRPr>
          </a:p>
          <a:p>
            <a:r>
              <a:rPr lang="en-US" b="1" i="1" dirty="0">
                <a:solidFill>
                  <a:srgbClr val="0070C0"/>
                </a:solidFill>
                <a:effectLst>
                  <a:outerShdw blurRad="38100" dist="38100" dir="2700000" algn="tl">
                    <a:srgbClr val="000000">
                      <a:alpha val="43137"/>
                    </a:srgbClr>
                  </a:outerShdw>
                </a:effectLst>
              </a:rPr>
              <a:t>In most cases, the onset, nadir, and recovery of the deceleration occur after the beginning, peak, and ending of the contraction, respectively. </a:t>
            </a:r>
            <a:endParaRPr lang="en-US" b="1" dirty="0">
              <a:solidFill>
                <a:srgbClr val="0070C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753542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79512" y="188640"/>
            <a:ext cx="8507288" cy="5937523"/>
          </a:xfrm>
        </p:spPr>
        <p:txBody>
          <a:bodyPr/>
          <a:lstStyle/>
          <a:p>
            <a:endParaRPr lang="en-US" b="1" dirty="0">
              <a:solidFill>
                <a:srgbClr val="0070C0"/>
              </a:solidFill>
              <a:effectLst>
                <a:outerShdw blurRad="38100" dist="38100" dir="2700000" algn="tl">
                  <a:srgbClr val="000000">
                    <a:alpha val="43137"/>
                  </a:srgbClr>
                </a:outerShdw>
              </a:effectLst>
            </a:endParaRPr>
          </a:p>
          <a:p>
            <a:r>
              <a:rPr lang="en-US" b="1" i="1" dirty="0">
                <a:solidFill>
                  <a:srgbClr val="0070C0"/>
                </a:solidFill>
                <a:effectLst>
                  <a:outerShdw blurRad="38100" dist="38100" dir="2700000" algn="tl">
                    <a:srgbClr val="000000">
                      <a:alpha val="43137"/>
                    </a:srgbClr>
                  </a:outerShdw>
                </a:effectLst>
              </a:rPr>
              <a:t>The magnitude of late decelerations is seldom more than 30 to 40 bpm below baseline </a:t>
            </a:r>
            <a:r>
              <a:rPr lang="en-US" b="1" dirty="0">
                <a:solidFill>
                  <a:srgbClr val="0070C0"/>
                </a:solidFill>
                <a:effectLst>
                  <a:outerShdw blurRad="38100" dist="38100" dir="2700000" algn="tl">
                    <a:srgbClr val="000000">
                      <a:alpha val="43137"/>
                    </a:srgbClr>
                  </a:outerShdw>
                </a:effectLst>
              </a:rPr>
              <a:t>and typically not more than 10 to 20 bpm. Late decelerations usually are not accompanied by accelerations</a:t>
            </a:r>
          </a:p>
          <a:p>
            <a:endParaRPr lang="en-US" b="1" dirty="0">
              <a:solidFill>
                <a:srgbClr val="0070C0"/>
              </a:solidFill>
              <a:effectLst>
                <a:outerShdw blurRad="38100" dist="38100" dir="2700000" algn="tl">
                  <a:srgbClr val="000000">
                    <a:alpha val="43137"/>
                  </a:srgbClr>
                </a:outerShdw>
              </a:effectLst>
            </a:endParaRPr>
          </a:p>
          <a:p>
            <a:endParaRPr lang="en-US" dirty="0"/>
          </a:p>
        </p:txBody>
      </p:sp>
      <p:pic>
        <p:nvPicPr>
          <p:cNvPr id="2050" name="Picture 2" descr="C:\Users\vaio\Desktop\untitl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2760274"/>
            <a:ext cx="3744416" cy="3837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691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23528" y="1124744"/>
            <a:ext cx="7992888" cy="5001419"/>
          </a:xfrm>
        </p:spPr>
        <p:txBody>
          <a:bodyPr>
            <a:normAutofit fontScale="77500" lnSpcReduction="20000"/>
          </a:bodyPr>
          <a:lstStyle/>
          <a:p>
            <a:r>
              <a:rPr lang="en-US" dirty="0"/>
              <a:t>Asphyxia (hypoxic </a:t>
            </a:r>
            <a:r>
              <a:rPr lang="en-US" dirty="0" err="1"/>
              <a:t>acidemia</a:t>
            </a:r>
            <a:r>
              <a:rPr lang="en-US" dirty="0"/>
              <a:t>) is a condition of impaired gas exchange, which when persistent, leads to progressive hypoxemia, hypercapnia, and metabolic acidosis</a:t>
            </a:r>
          </a:p>
          <a:p>
            <a:endParaRPr lang="en-US" dirty="0"/>
          </a:p>
          <a:p>
            <a:endParaRPr lang="en-US" dirty="0"/>
          </a:p>
          <a:p>
            <a:r>
              <a:rPr lang="en-US" dirty="0"/>
              <a:t>These minor changes carry no prognostic significance. Respiratory acidosis, characterized by lowered pH and elevated pCO2 with </a:t>
            </a:r>
            <a:r>
              <a:rPr lang="en-US" dirty="0">
                <a:solidFill>
                  <a:srgbClr val="FF0000"/>
                </a:solidFill>
              </a:rPr>
              <a:t>a normal base deficit</a:t>
            </a:r>
            <a:r>
              <a:rPr lang="en-US" dirty="0"/>
              <a:t>, reflects impaired gas exchange for a short duration.</a:t>
            </a:r>
          </a:p>
          <a:p>
            <a:endParaRPr lang="en-US" dirty="0"/>
          </a:p>
          <a:p>
            <a:r>
              <a:rPr lang="en-US" dirty="0"/>
              <a:t> When this occurs, secondary postnatal complications are uncommon, and prognosis is excellent. </a:t>
            </a:r>
          </a:p>
        </p:txBody>
      </p:sp>
    </p:spTree>
    <p:extLst>
      <p:ext uri="{BB962C8B-B14F-4D97-AF65-F5344CB8AC3E}">
        <p14:creationId xmlns:p14="http://schemas.microsoft.com/office/powerpoint/2010/main" val="14453927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249" y="116632"/>
            <a:ext cx="4905895" cy="3674686"/>
          </a:xfrm>
          <a:prstGeom prst="rect">
            <a:avLst/>
          </a:prstGeom>
        </p:spPr>
      </p:pic>
      <p:pic>
        <p:nvPicPr>
          <p:cNvPr id="7" name="Picture 6"/>
          <p:cNvPicPr>
            <a:picLocks noChangeAspect="1"/>
          </p:cNvPicPr>
          <p:nvPr/>
        </p:nvPicPr>
        <p:blipFill>
          <a:blip r:embed="rId3"/>
          <a:stretch>
            <a:fillRect/>
          </a:stretch>
        </p:blipFill>
        <p:spPr>
          <a:xfrm>
            <a:off x="0" y="3061534"/>
            <a:ext cx="5052053" cy="3789040"/>
          </a:xfrm>
          <a:prstGeom prst="rect">
            <a:avLst/>
          </a:prstGeom>
        </p:spPr>
      </p:pic>
    </p:spTree>
    <p:extLst>
      <p:ext uri="{BB962C8B-B14F-4D97-AF65-F5344CB8AC3E}">
        <p14:creationId xmlns:p14="http://schemas.microsoft.com/office/powerpoint/2010/main" val="5781519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Regardless of the depth of the deceleration, all late decelerations are considered potentially ominous. </a:t>
            </a:r>
          </a:p>
          <a:p>
            <a:endParaRPr lang="en-US" dirty="0"/>
          </a:p>
          <a:p>
            <a:r>
              <a:rPr lang="en-US" dirty="0"/>
              <a:t>A pattern of persistent late decelerations is </a:t>
            </a:r>
            <a:r>
              <a:rPr lang="en-US" dirty="0" err="1"/>
              <a:t>nonreassuring</a:t>
            </a:r>
            <a:endParaRPr lang="en-US" dirty="0"/>
          </a:p>
        </p:txBody>
      </p:sp>
    </p:spTree>
    <p:extLst>
      <p:ext uri="{BB962C8B-B14F-4D97-AF65-F5344CB8AC3E}">
        <p14:creationId xmlns:p14="http://schemas.microsoft.com/office/powerpoint/2010/main" val="12225700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8229600" cy="1143000"/>
          </a:xfrm>
        </p:spPr>
        <p:txBody>
          <a:bodyPr/>
          <a:lstStyle/>
          <a:p>
            <a:endParaRPr lang="en-US"/>
          </a:p>
        </p:txBody>
      </p:sp>
      <p:sp>
        <p:nvSpPr>
          <p:cNvPr id="3" name="Content Placeholder 2"/>
          <p:cNvSpPr>
            <a:spLocks noGrp="1"/>
          </p:cNvSpPr>
          <p:nvPr>
            <p:ph idx="1"/>
          </p:nvPr>
        </p:nvSpPr>
        <p:spPr>
          <a:xfrm>
            <a:off x="251520" y="188640"/>
            <a:ext cx="8435280" cy="6480720"/>
          </a:xfrm>
        </p:spPr>
        <p:txBody>
          <a:bodyPr>
            <a:normAutofit fontScale="92500" lnSpcReduction="20000"/>
          </a:bodyPr>
          <a:lstStyle/>
          <a:p>
            <a:r>
              <a:rPr lang="en-US" b="1" dirty="0">
                <a:solidFill>
                  <a:srgbClr val="0070C0"/>
                </a:solidFill>
                <a:effectLst>
                  <a:outerShdw blurRad="38100" dist="38100" dir="2700000" algn="tl">
                    <a:srgbClr val="000000">
                      <a:alpha val="43137"/>
                    </a:srgbClr>
                  </a:outerShdw>
                </a:effectLst>
              </a:rPr>
              <a:t>Generally, any process that causes </a:t>
            </a:r>
            <a:r>
              <a:rPr lang="en-US" b="1" dirty="0">
                <a:solidFill>
                  <a:srgbClr val="00B050"/>
                </a:solidFill>
                <a:effectLst>
                  <a:outerShdw blurRad="38100" dist="38100" dir="2700000" algn="tl">
                    <a:srgbClr val="000000">
                      <a:alpha val="43137"/>
                    </a:srgbClr>
                  </a:outerShdw>
                </a:effectLst>
              </a:rPr>
              <a:t>maternal hypotension</a:t>
            </a:r>
            <a:r>
              <a:rPr lang="en-US" b="1" dirty="0">
                <a:solidFill>
                  <a:srgbClr val="0070C0"/>
                </a:solidFill>
                <a:effectLst>
                  <a:outerShdw blurRad="38100" dist="38100" dir="2700000" algn="tl">
                    <a:srgbClr val="000000">
                      <a:alpha val="43137"/>
                    </a:srgbClr>
                  </a:outerShdw>
                </a:effectLst>
              </a:rPr>
              <a:t>, excessive uterine activity, or placental dysfunction can induce late decelerations.</a:t>
            </a:r>
          </a:p>
          <a:p>
            <a:pPr marL="0" indent="0">
              <a:buNone/>
            </a:pPr>
            <a:endParaRPr lang="en-US" b="1" dirty="0">
              <a:solidFill>
                <a:srgbClr val="0070C0"/>
              </a:solidFill>
              <a:effectLst>
                <a:outerShdw blurRad="38100" dist="38100" dir="2700000" algn="tl">
                  <a:srgbClr val="000000">
                    <a:alpha val="43137"/>
                  </a:srgbClr>
                </a:outerShdw>
              </a:effectLst>
            </a:endParaRPr>
          </a:p>
          <a:p>
            <a:r>
              <a:rPr lang="en-US" b="1" dirty="0">
                <a:solidFill>
                  <a:srgbClr val="0070C0"/>
                </a:solidFill>
                <a:effectLst>
                  <a:outerShdw blurRad="38100" dist="38100" dir="2700000" algn="tl">
                    <a:srgbClr val="000000">
                      <a:alpha val="43137"/>
                    </a:srgbClr>
                  </a:outerShdw>
                </a:effectLst>
              </a:rPr>
              <a:t> The two most common causes are hypotension from </a:t>
            </a:r>
            <a:r>
              <a:rPr lang="en-US" b="1" dirty="0">
                <a:solidFill>
                  <a:srgbClr val="FF0000"/>
                </a:solidFill>
                <a:effectLst>
                  <a:outerShdw blurRad="38100" dist="38100" dir="2700000" algn="tl">
                    <a:srgbClr val="000000">
                      <a:alpha val="43137"/>
                    </a:srgbClr>
                  </a:outerShdw>
                </a:effectLst>
              </a:rPr>
              <a:t>epidural analgesia and uterine hyperactivity caused by oxytocin </a:t>
            </a:r>
            <a:r>
              <a:rPr lang="en-US" b="1" dirty="0">
                <a:solidFill>
                  <a:srgbClr val="0070C0"/>
                </a:solidFill>
                <a:effectLst>
                  <a:outerShdw blurRad="38100" dist="38100" dir="2700000" algn="tl">
                    <a:srgbClr val="000000">
                      <a:alpha val="43137"/>
                    </a:srgbClr>
                  </a:outerShdw>
                </a:effectLst>
              </a:rPr>
              <a:t>stimulation</a:t>
            </a:r>
          </a:p>
          <a:p>
            <a:pPr marL="0" indent="0">
              <a:buNone/>
            </a:pPr>
            <a:endParaRPr lang="en-US" b="1" dirty="0">
              <a:solidFill>
                <a:srgbClr val="0070C0"/>
              </a:solidFill>
              <a:effectLst>
                <a:outerShdw blurRad="38100" dist="38100" dir="2700000" algn="tl">
                  <a:srgbClr val="000000">
                    <a:alpha val="43137"/>
                  </a:srgbClr>
                </a:outerShdw>
              </a:effectLst>
            </a:endParaRPr>
          </a:p>
          <a:p>
            <a:r>
              <a:rPr lang="en-US" b="1" dirty="0">
                <a:solidFill>
                  <a:srgbClr val="0070C0"/>
                </a:solidFill>
                <a:effectLst>
                  <a:outerShdw blurRad="38100" dist="38100" dir="2700000" algn="tl">
                    <a:srgbClr val="000000">
                      <a:alpha val="43137"/>
                    </a:srgbClr>
                  </a:outerShdw>
                </a:effectLst>
              </a:rPr>
              <a:t> </a:t>
            </a:r>
            <a:r>
              <a:rPr lang="en-US" b="1" dirty="0">
                <a:solidFill>
                  <a:srgbClr val="FF0000"/>
                </a:solidFill>
                <a:effectLst>
                  <a:outerShdw blurRad="38100" dist="38100" dir="2700000" algn="tl">
                    <a:srgbClr val="000000">
                      <a:alpha val="43137"/>
                    </a:srgbClr>
                  </a:outerShdw>
                </a:effectLst>
              </a:rPr>
              <a:t>Maternal diseases such as hypertension, diabetes, and collagen-vascular disorders can cause chronic placental dysfunction</a:t>
            </a:r>
          </a:p>
          <a:p>
            <a:pPr marL="0" indent="0">
              <a:buNone/>
            </a:pPr>
            <a:endParaRPr lang="en-US" b="1" dirty="0">
              <a:solidFill>
                <a:srgbClr val="FF0000"/>
              </a:solidFill>
              <a:effectLst>
                <a:outerShdw blurRad="38100" dist="38100" dir="2700000" algn="tl">
                  <a:srgbClr val="000000">
                    <a:alpha val="43137"/>
                  </a:srgbClr>
                </a:outerShdw>
              </a:effectLst>
            </a:endParaRPr>
          </a:p>
          <a:p>
            <a:r>
              <a:rPr lang="en-US" b="1" dirty="0">
                <a:solidFill>
                  <a:srgbClr val="0070C0"/>
                </a:solidFill>
                <a:effectLst>
                  <a:outerShdw blurRad="38100" dist="38100" dir="2700000" algn="tl">
                    <a:srgbClr val="000000">
                      <a:alpha val="43137"/>
                    </a:srgbClr>
                  </a:outerShdw>
                </a:effectLst>
              </a:rPr>
              <a:t> </a:t>
            </a:r>
            <a:r>
              <a:rPr lang="en-US" b="1" dirty="0">
                <a:solidFill>
                  <a:srgbClr val="FF0000"/>
                </a:solidFill>
                <a:effectLst>
                  <a:outerShdw blurRad="38100" dist="38100" dir="2700000" algn="tl">
                    <a:srgbClr val="000000">
                      <a:alpha val="43137"/>
                    </a:srgbClr>
                  </a:outerShdw>
                </a:effectLst>
              </a:rPr>
              <a:t>Placental abruption </a:t>
            </a:r>
            <a:r>
              <a:rPr lang="en-US" b="1" dirty="0">
                <a:solidFill>
                  <a:srgbClr val="0070C0"/>
                </a:solidFill>
                <a:effectLst>
                  <a:outerShdw blurRad="38100" dist="38100" dir="2700000" algn="tl">
                    <a:srgbClr val="000000">
                      <a:alpha val="43137"/>
                    </a:srgbClr>
                  </a:outerShdw>
                </a:effectLst>
              </a:rPr>
              <a:t>can cause acute late decelerations</a:t>
            </a:r>
          </a:p>
        </p:txBody>
      </p:sp>
    </p:spTree>
    <p:extLst>
      <p:ext uri="{BB962C8B-B14F-4D97-AF65-F5344CB8AC3E}">
        <p14:creationId xmlns:p14="http://schemas.microsoft.com/office/powerpoint/2010/main" val="9774506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FF0000"/>
                </a:solidFill>
                <a:effectLst>
                  <a:outerShdw blurRad="38100" dist="38100" dir="2700000" algn="tl">
                    <a:srgbClr val="000000">
                      <a:alpha val="43137"/>
                    </a:srgbClr>
                  </a:outerShdw>
                </a:effectLst>
              </a:rPr>
              <a:t>Variable Deceleration</a:t>
            </a:r>
            <a:br>
              <a:rPr lang="en-US" dirty="0"/>
            </a:br>
            <a:endParaRPr lang="en-US" dirty="0"/>
          </a:p>
        </p:txBody>
      </p:sp>
      <p:sp>
        <p:nvSpPr>
          <p:cNvPr id="3" name="Content Placeholder 2"/>
          <p:cNvSpPr>
            <a:spLocks noGrp="1"/>
          </p:cNvSpPr>
          <p:nvPr>
            <p:ph idx="1"/>
          </p:nvPr>
        </p:nvSpPr>
        <p:spPr>
          <a:xfrm>
            <a:off x="323528" y="836712"/>
            <a:ext cx="8363272" cy="5289451"/>
          </a:xfrm>
        </p:spPr>
        <p:txBody>
          <a:bodyPr>
            <a:normAutofit fontScale="85000" lnSpcReduction="10000"/>
          </a:bodyPr>
          <a:lstStyle/>
          <a:p>
            <a:r>
              <a:rPr lang="en-US" b="1" dirty="0">
                <a:solidFill>
                  <a:srgbClr val="0070C0"/>
                </a:solidFill>
                <a:effectLst>
                  <a:outerShdw blurRad="38100" dist="38100" dir="2700000" algn="tl">
                    <a:srgbClr val="000000">
                      <a:alpha val="43137"/>
                    </a:srgbClr>
                  </a:outerShdw>
                </a:effectLst>
              </a:rPr>
              <a:t>Visually apparent </a:t>
            </a:r>
            <a:r>
              <a:rPr lang="en-US" b="1" dirty="0">
                <a:solidFill>
                  <a:srgbClr val="FF0000"/>
                </a:solidFill>
                <a:effectLst>
                  <a:outerShdw blurRad="38100" dist="38100" dir="2700000" algn="tl">
                    <a:srgbClr val="000000">
                      <a:alpha val="43137"/>
                    </a:srgbClr>
                  </a:outerShdw>
                </a:effectLst>
              </a:rPr>
              <a:t>abrupt </a:t>
            </a:r>
            <a:r>
              <a:rPr lang="en-US" b="1" dirty="0">
                <a:solidFill>
                  <a:srgbClr val="0070C0"/>
                </a:solidFill>
                <a:effectLst>
                  <a:outerShdw blurRad="38100" dist="38100" dir="2700000" algn="tl">
                    <a:srgbClr val="000000">
                      <a:alpha val="43137"/>
                    </a:srgbClr>
                  </a:outerShdw>
                </a:effectLst>
              </a:rPr>
              <a:t>decrease in FHR</a:t>
            </a:r>
          </a:p>
          <a:p>
            <a:r>
              <a:rPr lang="en-US" b="1" dirty="0">
                <a:solidFill>
                  <a:srgbClr val="0070C0"/>
                </a:solidFill>
                <a:effectLst>
                  <a:outerShdw blurRad="38100" dist="38100" dir="2700000" algn="tl">
                    <a:srgbClr val="000000">
                      <a:alpha val="43137"/>
                    </a:srgbClr>
                  </a:outerShdw>
                </a:effectLst>
              </a:rPr>
              <a:t> An abrupt FHR decrease is defined as from the onset to the FHR </a:t>
            </a:r>
            <a:r>
              <a:rPr lang="en-US" b="1" dirty="0">
                <a:solidFill>
                  <a:srgbClr val="FF0000"/>
                </a:solidFill>
                <a:effectLst>
                  <a:outerShdw blurRad="38100" dist="38100" dir="2700000" algn="tl">
                    <a:srgbClr val="000000">
                      <a:alpha val="43137"/>
                    </a:srgbClr>
                  </a:outerShdw>
                </a:effectLst>
              </a:rPr>
              <a:t>nadir of &lt; 30 sec</a:t>
            </a:r>
          </a:p>
          <a:p>
            <a:r>
              <a:rPr lang="en-US" b="1" dirty="0">
                <a:solidFill>
                  <a:srgbClr val="0070C0"/>
                </a:solidFill>
                <a:effectLst>
                  <a:outerShdw blurRad="38100" dist="38100" dir="2700000" algn="tl">
                    <a:srgbClr val="000000">
                      <a:alpha val="43137"/>
                    </a:srgbClr>
                  </a:outerShdw>
                </a:effectLst>
              </a:rPr>
              <a:t>The decrease in FHR is ≥ 15 </a:t>
            </a:r>
            <a:r>
              <a:rPr lang="en-US" b="1" dirty="0" err="1">
                <a:solidFill>
                  <a:srgbClr val="0070C0"/>
                </a:solidFill>
                <a:effectLst>
                  <a:outerShdw blurRad="38100" dist="38100" dir="2700000" algn="tl">
                    <a:srgbClr val="000000">
                      <a:alpha val="43137"/>
                    </a:srgbClr>
                  </a:outerShdw>
                </a:effectLst>
              </a:rPr>
              <a:t>bpm</a:t>
            </a:r>
            <a:r>
              <a:rPr lang="en-US" b="1" dirty="0">
                <a:solidFill>
                  <a:srgbClr val="0070C0"/>
                </a:solidFill>
                <a:effectLst>
                  <a:outerShdw blurRad="38100" dist="38100" dir="2700000" algn="tl">
                    <a:srgbClr val="000000">
                      <a:alpha val="43137"/>
                    </a:srgbClr>
                  </a:outerShdw>
                </a:effectLst>
              </a:rPr>
              <a:t>, lasting ≥ 15 sec, and &lt; 2 min in duration</a:t>
            </a:r>
          </a:p>
          <a:p>
            <a:r>
              <a:rPr lang="en-US" b="1" dirty="0">
                <a:solidFill>
                  <a:srgbClr val="0070C0"/>
                </a:solidFill>
                <a:effectLst>
                  <a:outerShdw blurRad="38100" dist="38100" dir="2700000" algn="tl">
                    <a:srgbClr val="000000">
                      <a:alpha val="43137"/>
                    </a:srgbClr>
                  </a:outerShdw>
                </a:effectLst>
              </a:rPr>
              <a:t>When variable decelerations are associated with uterine contraction, their onset, depth, and duration commonly </a:t>
            </a:r>
            <a:r>
              <a:rPr lang="en-US" b="1" dirty="0">
                <a:solidFill>
                  <a:srgbClr val="FF0000"/>
                </a:solidFill>
                <a:effectLst>
                  <a:outerShdw blurRad="38100" dist="38100" dir="2700000" algn="tl">
                    <a:srgbClr val="000000">
                      <a:alpha val="43137"/>
                    </a:srgbClr>
                  </a:outerShdw>
                </a:effectLst>
              </a:rPr>
              <a:t>vary</a:t>
            </a:r>
            <a:r>
              <a:rPr lang="en-US" b="1" dirty="0">
                <a:solidFill>
                  <a:srgbClr val="0070C0"/>
                </a:solidFill>
                <a:effectLst>
                  <a:outerShdw blurRad="38100" dist="38100" dir="2700000" algn="tl">
                    <a:srgbClr val="000000">
                      <a:alpha val="43137"/>
                    </a:srgbClr>
                  </a:outerShdw>
                </a:effectLst>
              </a:rPr>
              <a:t> with successive uterine contractions</a:t>
            </a:r>
          </a:p>
          <a:p>
            <a:pPr marL="0" indent="0">
              <a:buNone/>
            </a:pPr>
            <a:endParaRPr lang="en-US" b="1" dirty="0">
              <a:solidFill>
                <a:srgbClr val="0070C0"/>
              </a:solidFill>
              <a:effectLst>
                <a:outerShdw blurRad="38100" dist="38100" dir="2700000" algn="tl">
                  <a:srgbClr val="000000">
                    <a:alpha val="43137"/>
                  </a:srgbClr>
                </a:outerShdw>
              </a:effectLst>
            </a:endParaRPr>
          </a:p>
          <a:p>
            <a:r>
              <a:rPr lang="en-US" dirty="0"/>
              <a:t>They resemble the letter “U,” “V” or “W” and may not bear a constant relationship to uterine contractions. </a:t>
            </a:r>
            <a:endParaRPr lang="en-US" b="1" dirty="0">
              <a:solidFill>
                <a:srgbClr val="0070C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347991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23528" y="476672"/>
            <a:ext cx="5328592" cy="6768752"/>
          </a:xfrm>
        </p:spPr>
        <p:txBody>
          <a:bodyPr>
            <a:normAutofit fontScale="85000" lnSpcReduction="20000"/>
          </a:bodyPr>
          <a:lstStyle/>
          <a:p>
            <a:r>
              <a:rPr lang="en-US" dirty="0"/>
              <a:t>Variable decelerations are caused by compression of the umbilical cord. </a:t>
            </a:r>
          </a:p>
          <a:p>
            <a:r>
              <a:rPr lang="en-US" dirty="0"/>
              <a:t>Pressure on the cord initially occludes the </a:t>
            </a:r>
            <a:r>
              <a:rPr lang="en-US" b="1" dirty="0">
                <a:solidFill>
                  <a:srgbClr val="FF0000"/>
                </a:solidFill>
              </a:rPr>
              <a:t>umbilical vein</a:t>
            </a:r>
            <a:r>
              <a:rPr lang="en-US" dirty="0"/>
              <a:t>, which results in an </a:t>
            </a:r>
            <a:r>
              <a:rPr lang="en-US" b="1" dirty="0">
                <a:solidFill>
                  <a:srgbClr val="FF0000"/>
                </a:solidFill>
              </a:rPr>
              <a:t>acceleration </a:t>
            </a:r>
            <a:r>
              <a:rPr lang="en-US" dirty="0"/>
              <a:t>(the shoulder of the deceleration) and indicates a healthy response This is followed by occlusion of the </a:t>
            </a:r>
            <a:r>
              <a:rPr lang="en-US" b="1" dirty="0">
                <a:solidFill>
                  <a:srgbClr val="0070C0"/>
                </a:solidFill>
              </a:rPr>
              <a:t>umbilical artery</a:t>
            </a:r>
            <a:r>
              <a:rPr lang="en-US" dirty="0"/>
              <a:t>, which results in the sharp </a:t>
            </a:r>
            <a:r>
              <a:rPr lang="en-US" b="1" dirty="0">
                <a:solidFill>
                  <a:srgbClr val="0070C0"/>
                </a:solidFill>
              </a:rPr>
              <a:t>downslope</a:t>
            </a:r>
            <a:r>
              <a:rPr lang="en-US" dirty="0"/>
              <a:t>.</a:t>
            </a:r>
          </a:p>
          <a:p>
            <a:endParaRPr lang="en-US" dirty="0"/>
          </a:p>
          <a:p>
            <a:r>
              <a:rPr lang="en-US" dirty="0"/>
              <a:t> Finally, the recovery phase is due to the relief of the compression and the sharp return to the baseline, which may be followed by another healthy brief acceleration or shoulder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6935" y="764704"/>
            <a:ext cx="2661529" cy="6120680"/>
          </a:xfrm>
          <a:prstGeom prst="rect">
            <a:avLst/>
          </a:prstGeom>
        </p:spPr>
      </p:pic>
    </p:spTree>
    <p:extLst>
      <p:ext uri="{BB962C8B-B14F-4D97-AF65-F5344CB8AC3E}">
        <p14:creationId xmlns:p14="http://schemas.microsoft.com/office/powerpoint/2010/main" val="39174607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C:\Users\user\Downloads\Desktop\desktop doc\مقالات\Strips.00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6707" y="836712"/>
            <a:ext cx="7776864" cy="5832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43871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a:solidFill>
                  <a:srgbClr val="FF0000"/>
                </a:solidFill>
              </a:rPr>
              <a:t>concerning characteristics of variable decelerations</a:t>
            </a:r>
            <a:endParaRPr lang="fa-IR" dirty="0"/>
          </a:p>
        </p:txBody>
      </p:sp>
      <p:sp>
        <p:nvSpPr>
          <p:cNvPr id="3" name="Content Placeholder 2"/>
          <p:cNvSpPr>
            <a:spLocks noGrp="1"/>
          </p:cNvSpPr>
          <p:nvPr>
            <p:ph idx="1"/>
          </p:nvPr>
        </p:nvSpPr>
        <p:spPr/>
        <p:txBody>
          <a:bodyPr>
            <a:normAutofit fontScale="62500" lnSpcReduction="20000"/>
          </a:bodyPr>
          <a:lstStyle/>
          <a:p>
            <a:pPr algn="l" rtl="0"/>
            <a:r>
              <a:rPr lang="en-US" sz="4600" dirty="0">
                <a:solidFill>
                  <a:srgbClr val="7030A0"/>
                </a:solidFill>
              </a:rPr>
              <a:t>They last more than 60 seconds</a:t>
            </a:r>
          </a:p>
          <a:p>
            <a:pPr algn="l" rtl="0"/>
            <a:r>
              <a:rPr lang="en-US" sz="4600" dirty="0">
                <a:solidFill>
                  <a:srgbClr val="7030A0"/>
                </a:solidFill>
              </a:rPr>
              <a:t>Fall below 70 beats/min</a:t>
            </a:r>
          </a:p>
          <a:p>
            <a:pPr algn="l" rtl="0"/>
            <a:r>
              <a:rPr lang="en-US" sz="4600" dirty="0">
                <a:solidFill>
                  <a:srgbClr val="7030A0"/>
                </a:solidFill>
              </a:rPr>
              <a:t>Have a drop of 60 beats/min below the baseline rate.</a:t>
            </a:r>
          </a:p>
          <a:p>
            <a:r>
              <a:rPr lang="en-US" sz="4600" dirty="0">
                <a:solidFill>
                  <a:srgbClr val="7030A0"/>
                </a:solidFill>
              </a:rPr>
              <a:t>reduced baseline variability within the deceleration; </a:t>
            </a:r>
          </a:p>
          <a:p>
            <a:r>
              <a:rPr lang="en-US" sz="4600" dirty="0">
                <a:solidFill>
                  <a:srgbClr val="7030A0"/>
                </a:solidFill>
              </a:rPr>
              <a:t>failure to return to baseline</a:t>
            </a:r>
          </a:p>
          <a:p>
            <a:r>
              <a:rPr lang="en-US" sz="4600" dirty="0">
                <a:solidFill>
                  <a:srgbClr val="7030A0"/>
                </a:solidFill>
              </a:rPr>
              <a:t>biphasic (W) shape </a:t>
            </a:r>
          </a:p>
          <a:p>
            <a:r>
              <a:rPr lang="en-US" sz="4600" dirty="0">
                <a:solidFill>
                  <a:srgbClr val="7030A0"/>
                </a:solidFill>
              </a:rPr>
              <a:t>No shouldering. </a:t>
            </a:r>
          </a:p>
          <a:p>
            <a:pPr marL="0" indent="0" algn="l" rtl="0">
              <a:buNone/>
            </a:pPr>
            <a:br>
              <a:rPr lang="en-US" dirty="0">
                <a:solidFill>
                  <a:srgbClr val="7030A0"/>
                </a:solidFill>
              </a:rPr>
            </a:br>
            <a:endParaRPr lang="fa-IR" dirty="0">
              <a:solidFill>
                <a:srgbClr val="7030A0"/>
              </a:solidFill>
            </a:endParaRPr>
          </a:p>
        </p:txBody>
      </p:sp>
    </p:spTree>
    <p:extLst>
      <p:ext uri="{BB962C8B-B14F-4D97-AF65-F5344CB8AC3E}">
        <p14:creationId xmlns:p14="http://schemas.microsoft.com/office/powerpoint/2010/main" val="41752309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47664" y="332656"/>
            <a:ext cx="5541703" cy="5704071"/>
          </a:xfrm>
          <a:prstGeom prst="rect">
            <a:avLst/>
          </a:prstGeom>
        </p:spPr>
      </p:pic>
      <p:sp>
        <p:nvSpPr>
          <p:cNvPr id="5" name="Rounded Rectangle 4"/>
          <p:cNvSpPr/>
          <p:nvPr/>
        </p:nvSpPr>
        <p:spPr>
          <a:xfrm>
            <a:off x="1619672" y="5013176"/>
            <a:ext cx="1080120" cy="21602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a:off x="1174865" y="3140968"/>
            <a:ext cx="12759" cy="289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54414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a:solidFill>
                  <a:srgbClr val="0070C0"/>
                </a:solidFill>
                <a:effectLst>
                  <a:outerShdw blurRad="38100" dist="38100" dir="2700000" algn="tl">
                    <a:srgbClr val="000000">
                      <a:alpha val="43137"/>
                    </a:srgbClr>
                  </a:outerShdw>
                </a:effectLst>
              </a:rPr>
              <a:t>According to the American College of Obstetricians and Gynecologists (2013a), recurrent variable decelerations with minimal to moderate variability are </a:t>
            </a:r>
            <a:r>
              <a:rPr lang="en-US" b="1" i="1" dirty="0">
                <a:solidFill>
                  <a:srgbClr val="0070C0"/>
                </a:solidFill>
                <a:effectLst>
                  <a:outerShdw blurRad="38100" dist="38100" dir="2700000" algn="tl">
                    <a:srgbClr val="000000">
                      <a:alpha val="43137"/>
                    </a:srgbClr>
                  </a:outerShdw>
                </a:effectLst>
              </a:rPr>
              <a:t>indeterminate, </a:t>
            </a:r>
            <a:r>
              <a:rPr lang="en-US" b="1" dirty="0">
                <a:solidFill>
                  <a:srgbClr val="0070C0"/>
                </a:solidFill>
                <a:effectLst>
                  <a:outerShdw blurRad="38100" dist="38100" dir="2700000" algn="tl">
                    <a:srgbClr val="000000">
                      <a:alpha val="43137"/>
                    </a:srgbClr>
                  </a:outerShdw>
                </a:effectLst>
              </a:rPr>
              <a:t>whereas those with</a:t>
            </a:r>
            <a:r>
              <a:rPr lang="en-US" b="1" dirty="0">
                <a:solidFill>
                  <a:srgbClr val="FF0000"/>
                </a:solidFill>
                <a:effectLst>
                  <a:outerShdw blurRad="38100" dist="38100" dir="2700000" algn="tl">
                    <a:srgbClr val="000000">
                      <a:alpha val="43137"/>
                    </a:srgbClr>
                  </a:outerShdw>
                </a:effectLst>
              </a:rPr>
              <a:t> absent </a:t>
            </a:r>
            <a:r>
              <a:rPr lang="en-US" b="1" dirty="0">
                <a:solidFill>
                  <a:srgbClr val="0070C0"/>
                </a:solidFill>
                <a:effectLst>
                  <a:outerShdw blurRad="38100" dist="38100" dir="2700000" algn="tl">
                    <a:srgbClr val="000000">
                      <a:alpha val="43137"/>
                    </a:srgbClr>
                  </a:outerShdw>
                </a:effectLst>
              </a:rPr>
              <a:t>variability are </a:t>
            </a:r>
            <a:r>
              <a:rPr lang="en-US" b="1" i="1" dirty="0">
                <a:solidFill>
                  <a:srgbClr val="0070C0"/>
                </a:solidFill>
                <a:effectLst>
                  <a:outerShdw blurRad="38100" dist="38100" dir="2700000" algn="tl">
                    <a:srgbClr val="000000">
                      <a:alpha val="43137"/>
                    </a:srgbClr>
                  </a:outerShdw>
                </a:effectLst>
              </a:rPr>
              <a:t>abnormal</a:t>
            </a:r>
            <a:r>
              <a:rPr lang="en-US" dirty="0"/>
              <a:t>.</a:t>
            </a:r>
          </a:p>
        </p:txBody>
      </p:sp>
    </p:spTree>
    <p:extLst>
      <p:ext uri="{BB962C8B-B14F-4D97-AF65-F5344CB8AC3E}">
        <p14:creationId xmlns:p14="http://schemas.microsoft.com/office/powerpoint/2010/main" val="38356721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95536" y="1124744"/>
            <a:ext cx="8291264" cy="5001419"/>
          </a:xfrm>
        </p:spPr>
        <p:txBody>
          <a:bodyPr>
            <a:normAutofit fontScale="85000" lnSpcReduction="20000"/>
          </a:bodyPr>
          <a:lstStyle/>
          <a:p>
            <a:r>
              <a:rPr lang="en-US" dirty="0"/>
              <a:t>if variable decelerations with no concerning characteristics are observed:</a:t>
            </a:r>
          </a:p>
          <a:p>
            <a:r>
              <a:rPr lang="en-US" dirty="0"/>
              <a:t> be aware that these </a:t>
            </a:r>
            <a:r>
              <a:rPr lang="en-US" b="1" dirty="0">
                <a:solidFill>
                  <a:srgbClr val="FF0000"/>
                </a:solidFill>
              </a:rPr>
              <a:t>are very common</a:t>
            </a:r>
            <a:r>
              <a:rPr lang="en-US" dirty="0"/>
              <a:t>, </a:t>
            </a:r>
          </a:p>
          <a:p>
            <a:r>
              <a:rPr lang="en-US" dirty="0"/>
              <a:t>can be a </a:t>
            </a:r>
            <a:r>
              <a:rPr lang="en-US" b="1" dirty="0">
                <a:solidFill>
                  <a:srgbClr val="FF0000"/>
                </a:solidFill>
              </a:rPr>
              <a:t>normal feature </a:t>
            </a:r>
            <a:r>
              <a:rPr lang="en-US" dirty="0"/>
              <a:t>in an otherwise uncomplicated </a:t>
            </a:r>
            <a:r>
              <a:rPr lang="en-US" dirty="0" err="1"/>
              <a:t>labour</a:t>
            </a:r>
            <a:r>
              <a:rPr lang="en-US" dirty="0"/>
              <a:t> and birth, </a:t>
            </a:r>
          </a:p>
          <a:p>
            <a:r>
              <a:rPr lang="en-US" dirty="0"/>
              <a:t>and are usually a result of </a:t>
            </a:r>
            <a:r>
              <a:rPr lang="en-US" b="1" dirty="0">
                <a:solidFill>
                  <a:srgbClr val="FF0000"/>
                </a:solidFill>
              </a:rPr>
              <a:t>cord compression </a:t>
            </a:r>
          </a:p>
          <a:p>
            <a:r>
              <a:rPr lang="en-US" dirty="0"/>
              <a:t>ask the woman to change position or </a:t>
            </a:r>
            <a:r>
              <a:rPr lang="en-US" dirty="0" err="1"/>
              <a:t>mobilise</a:t>
            </a:r>
            <a:r>
              <a:rPr lang="en-US" dirty="0"/>
              <a:t>.</a:t>
            </a:r>
          </a:p>
          <a:p>
            <a:endParaRPr lang="en-US" dirty="0"/>
          </a:p>
          <a:p>
            <a:r>
              <a:rPr lang="en-US" b="1" dirty="0">
                <a:solidFill>
                  <a:srgbClr val="0070C0"/>
                </a:solidFill>
              </a:rPr>
              <a:t>Take into account that the longer and later the individual decelerations, the higher the risk of fetal acidosis (particularly if the decelerations are accompanied by tachycardia or reduced baseline variability).</a:t>
            </a:r>
          </a:p>
        </p:txBody>
      </p:sp>
    </p:spTree>
    <p:extLst>
      <p:ext uri="{BB962C8B-B14F-4D97-AF65-F5344CB8AC3E}">
        <p14:creationId xmlns:p14="http://schemas.microsoft.com/office/powerpoint/2010/main" val="12118406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04665"/>
            <a:ext cx="6897724" cy="1891784"/>
          </a:xfrm>
        </p:spPr>
        <p:txBody>
          <a:bodyPr>
            <a:normAutofit/>
          </a:bodyPr>
          <a:lstStyle/>
          <a:p>
            <a:r>
              <a:rPr lang="en-US" b="1" i="1" dirty="0">
                <a:solidFill>
                  <a:srgbClr val="FF0000"/>
                </a:solidFill>
              </a:rPr>
              <a:t>Fetal Acid-Base Physiology :</a:t>
            </a:r>
            <a:br>
              <a:rPr lang="en-US" dirty="0"/>
            </a:br>
            <a:endParaRPr lang="en-US" dirty="0"/>
          </a:p>
        </p:txBody>
      </p:sp>
      <p:sp>
        <p:nvSpPr>
          <p:cNvPr id="3" name="Text Placeholder 2"/>
          <p:cNvSpPr>
            <a:spLocks noGrp="1"/>
          </p:cNvSpPr>
          <p:nvPr>
            <p:ph type="body" idx="1"/>
          </p:nvPr>
        </p:nvSpPr>
        <p:spPr>
          <a:xfrm>
            <a:off x="862456" y="2207679"/>
            <a:ext cx="4040188" cy="639762"/>
          </a:xfrm>
        </p:spPr>
        <p:txBody>
          <a:bodyPr/>
          <a:lstStyle/>
          <a:p>
            <a:r>
              <a:rPr lang="en-US" b="1" dirty="0">
                <a:solidFill>
                  <a:srgbClr val="00B050"/>
                </a:solidFill>
              </a:rPr>
              <a:t>Carbonic acid</a:t>
            </a:r>
            <a:endParaRPr lang="en-US" b="0" dirty="0">
              <a:solidFill>
                <a:srgbClr val="00B050"/>
              </a:solidFill>
            </a:endParaRPr>
          </a:p>
        </p:txBody>
      </p:sp>
      <p:sp>
        <p:nvSpPr>
          <p:cNvPr id="4" name="Content Placeholder 3"/>
          <p:cNvSpPr>
            <a:spLocks noGrp="1"/>
          </p:cNvSpPr>
          <p:nvPr>
            <p:ph sz="half" idx="2"/>
          </p:nvPr>
        </p:nvSpPr>
        <p:spPr>
          <a:xfrm>
            <a:off x="799206" y="2636912"/>
            <a:ext cx="3627690" cy="4248472"/>
          </a:xfrm>
        </p:spPr>
        <p:txBody>
          <a:bodyPr>
            <a:normAutofit fontScale="92500" lnSpcReduction="10000"/>
          </a:bodyPr>
          <a:lstStyle/>
          <a:p>
            <a:endParaRPr lang="en-US" dirty="0"/>
          </a:p>
          <a:p>
            <a:r>
              <a:rPr lang="en-US" b="1" dirty="0">
                <a:solidFill>
                  <a:srgbClr val="00B050"/>
                </a:solidFill>
              </a:rPr>
              <a:t>Carbonic acid (H2CO3)</a:t>
            </a:r>
            <a:r>
              <a:rPr lang="en-US" dirty="0"/>
              <a:t> is formed by oxidative metabolism of </a:t>
            </a:r>
            <a:r>
              <a:rPr lang="en-US" b="1" dirty="0"/>
              <a:t>CO2</a:t>
            </a:r>
          </a:p>
          <a:p>
            <a:r>
              <a:rPr lang="en-US" dirty="0"/>
              <a:t> The fetus usually rapidly </a:t>
            </a:r>
            <a:r>
              <a:rPr lang="en-US" b="1" dirty="0"/>
              <a:t>clears </a:t>
            </a:r>
            <a:r>
              <a:rPr lang="en-US" dirty="0"/>
              <a:t>CO2 through the    </a:t>
            </a:r>
            <a:r>
              <a:rPr lang="en-US" b="1" dirty="0"/>
              <a:t>placental circulation</a:t>
            </a:r>
          </a:p>
          <a:p>
            <a:r>
              <a:rPr lang="en-US" dirty="0"/>
              <a:t>When H2CO3 accumulates in fetal blood with no increase in organic acids, results as </a:t>
            </a:r>
            <a:r>
              <a:rPr lang="en-US" b="1" dirty="0">
                <a:solidFill>
                  <a:srgbClr val="00B050"/>
                </a:solidFill>
              </a:rPr>
              <a:t>respiratory </a:t>
            </a:r>
            <a:r>
              <a:rPr lang="en-US" b="1" dirty="0" err="1">
                <a:solidFill>
                  <a:srgbClr val="00B050"/>
                </a:solidFill>
              </a:rPr>
              <a:t>acidemia</a:t>
            </a:r>
            <a:r>
              <a:rPr lang="en-US" b="1" dirty="0">
                <a:solidFill>
                  <a:srgbClr val="00B050"/>
                </a:solidFill>
              </a:rPr>
              <a:t> </a:t>
            </a:r>
          </a:p>
          <a:p>
            <a:endParaRPr lang="en-US" dirty="0"/>
          </a:p>
        </p:txBody>
      </p:sp>
      <p:sp>
        <p:nvSpPr>
          <p:cNvPr id="5" name="Text Placeholder 4"/>
          <p:cNvSpPr>
            <a:spLocks noGrp="1"/>
          </p:cNvSpPr>
          <p:nvPr>
            <p:ph type="body" sz="quarter" idx="3"/>
          </p:nvPr>
        </p:nvSpPr>
        <p:spPr>
          <a:xfrm>
            <a:off x="4860032" y="2367619"/>
            <a:ext cx="3959423" cy="479822"/>
          </a:xfrm>
        </p:spPr>
        <p:txBody>
          <a:bodyPr>
            <a:normAutofit/>
          </a:bodyPr>
          <a:lstStyle/>
          <a:p>
            <a:r>
              <a:rPr lang="en-US" b="1" dirty="0"/>
              <a:t>organic acids</a:t>
            </a:r>
          </a:p>
        </p:txBody>
      </p:sp>
      <p:sp>
        <p:nvSpPr>
          <p:cNvPr id="6" name="Content Placeholder 5"/>
          <p:cNvSpPr>
            <a:spLocks noGrp="1"/>
          </p:cNvSpPr>
          <p:nvPr>
            <p:ph sz="quarter" idx="4"/>
          </p:nvPr>
        </p:nvSpPr>
        <p:spPr>
          <a:xfrm>
            <a:off x="4716016" y="2996952"/>
            <a:ext cx="3559388" cy="3744416"/>
          </a:xfrm>
        </p:spPr>
        <p:txBody>
          <a:bodyPr>
            <a:normAutofit fontScale="77500" lnSpcReduction="20000"/>
          </a:bodyPr>
          <a:lstStyle/>
          <a:p>
            <a:r>
              <a:rPr lang="en-US" b="1" dirty="0">
                <a:solidFill>
                  <a:schemeClr val="accent2">
                    <a:lumMod val="75000"/>
                  </a:schemeClr>
                </a:solidFill>
              </a:rPr>
              <a:t>lactic and </a:t>
            </a:r>
            <a:r>
              <a:rPr lang="el-GR" b="1" dirty="0">
                <a:solidFill>
                  <a:schemeClr val="accent2">
                    <a:lumMod val="75000"/>
                  </a:schemeClr>
                </a:solidFill>
              </a:rPr>
              <a:t>β-</a:t>
            </a:r>
            <a:r>
              <a:rPr lang="en-US" b="1" dirty="0" err="1">
                <a:solidFill>
                  <a:schemeClr val="accent2">
                    <a:lumMod val="75000"/>
                  </a:schemeClr>
                </a:solidFill>
              </a:rPr>
              <a:t>hydroxybutyric</a:t>
            </a:r>
            <a:r>
              <a:rPr lang="en-US" b="1" dirty="0">
                <a:solidFill>
                  <a:schemeClr val="accent2">
                    <a:lumMod val="75000"/>
                  </a:schemeClr>
                </a:solidFill>
              </a:rPr>
              <a:t> acids</a:t>
            </a:r>
          </a:p>
          <a:p>
            <a:endParaRPr lang="en-US" dirty="0"/>
          </a:p>
          <a:p>
            <a:r>
              <a:rPr lang="en-US" dirty="0"/>
              <a:t>Levels increase with persistent </a:t>
            </a:r>
            <a:r>
              <a:rPr lang="en-US" b="1" dirty="0">
                <a:solidFill>
                  <a:schemeClr val="accent2">
                    <a:lumMod val="75000"/>
                  </a:schemeClr>
                </a:solidFill>
              </a:rPr>
              <a:t>placental exchange impairment </a:t>
            </a:r>
            <a:r>
              <a:rPr lang="en-US" dirty="0"/>
              <a:t>and result from </a:t>
            </a:r>
            <a:r>
              <a:rPr lang="en-US" b="1" dirty="0">
                <a:solidFill>
                  <a:schemeClr val="accent2">
                    <a:lumMod val="75000"/>
                  </a:schemeClr>
                </a:solidFill>
              </a:rPr>
              <a:t>anaerobic glycolysis</a:t>
            </a:r>
          </a:p>
          <a:p>
            <a:pPr marL="0" indent="0">
              <a:buNone/>
            </a:pPr>
            <a:endParaRPr lang="en-US" b="1" dirty="0">
              <a:solidFill>
                <a:schemeClr val="accent2">
                  <a:lumMod val="75000"/>
                </a:schemeClr>
              </a:solidFill>
            </a:endParaRPr>
          </a:p>
          <a:p>
            <a:r>
              <a:rPr lang="en-US" dirty="0"/>
              <a:t>Organic acids are cleared slowly from fetal blood, accumulating without an increase in H2CO3,  results as </a:t>
            </a:r>
            <a:r>
              <a:rPr lang="en-US" b="1" dirty="0">
                <a:solidFill>
                  <a:schemeClr val="accent2">
                    <a:lumMod val="75000"/>
                  </a:schemeClr>
                </a:solidFill>
              </a:rPr>
              <a:t>metabolic </a:t>
            </a:r>
            <a:r>
              <a:rPr lang="en-US" b="1" dirty="0" err="1">
                <a:solidFill>
                  <a:schemeClr val="accent2">
                    <a:lumMod val="75000"/>
                  </a:schemeClr>
                </a:solidFill>
              </a:rPr>
              <a:t>acidemia</a:t>
            </a:r>
            <a:endParaRPr lang="en-US" b="1" dirty="0">
              <a:solidFill>
                <a:schemeClr val="accent2">
                  <a:lumMod val="75000"/>
                </a:schemeClr>
              </a:solidFill>
            </a:endParaRPr>
          </a:p>
          <a:p>
            <a:endParaRPr lang="en-US" dirty="0"/>
          </a:p>
        </p:txBody>
      </p:sp>
    </p:spTree>
    <p:extLst>
      <p:ext uri="{BB962C8B-B14F-4D97-AF65-F5344CB8AC3E}">
        <p14:creationId xmlns:p14="http://schemas.microsoft.com/office/powerpoint/2010/main" val="330232929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00"/>
                                        <p:tgtEl>
                                          <p:spTgt spid="4">
                                            <p:txEl>
                                              <p:pRg st="1" end="1"/>
                                            </p:txEl>
                                          </p:spTgt>
                                        </p:tgtEl>
                                      </p:cBhvr>
                                    </p:animEffect>
                                    <p:anim calcmode="lin" valueType="num">
                                      <p:cBhvr>
                                        <p:cTn id="2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1000"/>
                                        <p:tgtEl>
                                          <p:spTgt spid="4">
                                            <p:txEl>
                                              <p:pRg st="2" end="2"/>
                                            </p:txEl>
                                          </p:spTgt>
                                        </p:tgtEl>
                                      </p:cBhvr>
                                    </p:animEffect>
                                    <p:anim calcmode="lin" valueType="num">
                                      <p:cBhvr>
                                        <p:cTn id="27"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fade">
                                      <p:cBhvr>
                                        <p:cTn id="33" dur="1000"/>
                                        <p:tgtEl>
                                          <p:spTgt spid="4">
                                            <p:txEl>
                                              <p:pRg st="3" end="3"/>
                                            </p:txEl>
                                          </p:spTgt>
                                        </p:tgtEl>
                                      </p:cBhvr>
                                    </p:animEffect>
                                    <p:anim calcmode="lin" valueType="num">
                                      <p:cBhvr>
                                        <p:cTn id="34"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
                                            <p:txEl>
                                              <p:pRg st="0" end="0"/>
                                            </p:txEl>
                                          </p:spTgt>
                                        </p:tgtEl>
                                        <p:attrNameLst>
                                          <p:attrName>style.visibility</p:attrName>
                                        </p:attrNameLst>
                                      </p:cBhvr>
                                      <p:to>
                                        <p:strVal val="visible"/>
                                      </p:to>
                                    </p:set>
                                    <p:animEffect transition="in" filter="fade">
                                      <p:cBhvr>
                                        <p:cTn id="40" dur="1000"/>
                                        <p:tgtEl>
                                          <p:spTgt spid="5">
                                            <p:txEl>
                                              <p:pRg st="0" end="0"/>
                                            </p:txEl>
                                          </p:spTgt>
                                        </p:tgtEl>
                                      </p:cBhvr>
                                    </p:animEffect>
                                    <p:anim calcmode="lin" valueType="num">
                                      <p:cBhvr>
                                        <p:cTn id="41"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2"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6">
                                            <p:txEl>
                                              <p:pRg st="0" end="0"/>
                                            </p:txEl>
                                          </p:spTgt>
                                        </p:tgtEl>
                                        <p:attrNameLst>
                                          <p:attrName>style.visibility</p:attrName>
                                        </p:attrNameLst>
                                      </p:cBhvr>
                                      <p:to>
                                        <p:strVal val="visible"/>
                                      </p:to>
                                    </p:set>
                                    <p:animEffect transition="in" filter="fade">
                                      <p:cBhvr>
                                        <p:cTn id="47" dur="1000"/>
                                        <p:tgtEl>
                                          <p:spTgt spid="6">
                                            <p:txEl>
                                              <p:pRg st="0" end="0"/>
                                            </p:txEl>
                                          </p:spTgt>
                                        </p:tgtEl>
                                      </p:cBhvr>
                                    </p:animEffect>
                                    <p:anim calcmode="lin" valueType="num">
                                      <p:cBhvr>
                                        <p:cTn id="4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4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6">
                                            <p:txEl>
                                              <p:pRg st="2" end="2"/>
                                            </p:txEl>
                                          </p:spTgt>
                                        </p:tgtEl>
                                        <p:attrNameLst>
                                          <p:attrName>style.visibility</p:attrName>
                                        </p:attrNameLst>
                                      </p:cBhvr>
                                      <p:to>
                                        <p:strVal val="visible"/>
                                      </p:to>
                                    </p:set>
                                    <p:animEffect transition="in" filter="fade">
                                      <p:cBhvr>
                                        <p:cTn id="54" dur="1000"/>
                                        <p:tgtEl>
                                          <p:spTgt spid="6">
                                            <p:txEl>
                                              <p:pRg st="2" end="2"/>
                                            </p:txEl>
                                          </p:spTgt>
                                        </p:tgtEl>
                                      </p:cBhvr>
                                    </p:animEffect>
                                    <p:anim calcmode="lin" valueType="num">
                                      <p:cBhvr>
                                        <p:cTn id="5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5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6">
                                            <p:txEl>
                                              <p:pRg st="4" end="4"/>
                                            </p:txEl>
                                          </p:spTgt>
                                        </p:tgtEl>
                                        <p:attrNameLst>
                                          <p:attrName>style.visibility</p:attrName>
                                        </p:attrNameLst>
                                      </p:cBhvr>
                                      <p:to>
                                        <p:strVal val="visible"/>
                                      </p:to>
                                    </p:set>
                                    <p:animEffect transition="in" filter="fade">
                                      <p:cBhvr>
                                        <p:cTn id="61" dur="1000"/>
                                        <p:tgtEl>
                                          <p:spTgt spid="6">
                                            <p:txEl>
                                              <p:pRg st="4" end="4"/>
                                            </p:txEl>
                                          </p:spTgt>
                                        </p:tgtEl>
                                      </p:cBhvr>
                                    </p:animEffect>
                                    <p:anim calcmode="lin" valueType="num">
                                      <p:cBhvr>
                                        <p:cTn id="6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63"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P spid="5" grpId="0" build="p"/>
      <p:bldP spid="6"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57200" y="548680"/>
            <a:ext cx="7447892" cy="5513186"/>
          </a:xfrm>
          <a:prstGeom prst="rect">
            <a:avLst/>
          </a:prstGeom>
        </p:spPr>
      </p:pic>
    </p:spTree>
    <p:extLst>
      <p:ext uri="{BB962C8B-B14F-4D97-AF65-F5344CB8AC3E}">
        <p14:creationId xmlns:p14="http://schemas.microsoft.com/office/powerpoint/2010/main" val="25581071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23528" y="404664"/>
            <a:ext cx="8126727" cy="6101414"/>
          </a:xfrm>
          <a:prstGeom prst="rect">
            <a:avLst/>
          </a:prstGeom>
        </p:spPr>
      </p:pic>
      <p:sp>
        <p:nvSpPr>
          <p:cNvPr id="5" name="Rounded Rectangle 4"/>
          <p:cNvSpPr/>
          <p:nvPr/>
        </p:nvSpPr>
        <p:spPr>
          <a:xfrm>
            <a:off x="457200" y="5877272"/>
            <a:ext cx="3754760" cy="43204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6732240" y="1417638"/>
            <a:ext cx="10801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187624" y="1772816"/>
            <a:ext cx="100811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69100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43408"/>
            <a:ext cx="8219256" cy="1661046"/>
          </a:xfrm>
        </p:spPr>
        <p:txBody>
          <a:bodyPr/>
          <a:lstStyle/>
          <a:p>
            <a:r>
              <a:rPr lang="en-US" b="1" dirty="0">
                <a:solidFill>
                  <a:srgbClr val="FF0000"/>
                </a:solidFill>
                <a:effectLst>
                  <a:outerShdw blurRad="38100" dist="38100" dir="2700000" algn="tl">
                    <a:srgbClr val="000000">
                      <a:alpha val="43137"/>
                    </a:srgbClr>
                  </a:outerShdw>
                </a:effectLst>
              </a:rPr>
              <a:t>Prolonged Deceleration</a:t>
            </a:r>
          </a:p>
        </p:txBody>
      </p:sp>
      <p:sp>
        <p:nvSpPr>
          <p:cNvPr id="3" name="Content Placeholder 2"/>
          <p:cNvSpPr>
            <a:spLocks noGrp="1"/>
          </p:cNvSpPr>
          <p:nvPr>
            <p:ph idx="1"/>
          </p:nvPr>
        </p:nvSpPr>
        <p:spPr>
          <a:xfrm>
            <a:off x="395536" y="908720"/>
            <a:ext cx="8291264" cy="5949280"/>
          </a:xfrm>
        </p:spPr>
        <p:txBody>
          <a:bodyPr>
            <a:normAutofit/>
          </a:bodyPr>
          <a:lstStyle/>
          <a:p>
            <a:r>
              <a:rPr lang="en-US" b="1" dirty="0">
                <a:solidFill>
                  <a:srgbClr val="0070C0"/>
                </a:solidFill>
                <a:effectLst>
                  <a:outerShdw blurRad="38100" dist="38100" dir="2700000" algn="tl">
                    <a:srgbClr val="000000">
                      <a:alpha val="43137"/>
                    </a:srgbClr>
                  </a:outerShdw>
                </a:effectLst>
              </a:rPr>
              <a:t>This pattern, is defined as an isolated deceleration greater than </a:t>
            </a:r>
            <a:r>
              <a:rPr lang="en-US" b="1" dirty="0">
                <a:solidFill>
                  <a:srgbClr val="FF0000"/>
                </a:solidFill>
                <a:effectLst>
                  <a:outerShdw blurRad="38100" dist="38100" dir="2700000" algn="tl">
                    <a:srgbClr val="000000">
                      <a:alpha val="43137"/>
                    </a:srgbClr>
                  </a:outerShdw>
                </a:effectLst>
              </a:rPr>
              <a:t>15 </a:t>
            </a:r>
            <a:r>
              <a:rPr lang="en-US" b="1" dirty="0" err="1">
                <a:solidFill>
                  <a:srgbClr val="FF0000"/>
                </a:solidFill>
                <a:effectLst>
                  <a:outerShdw blurRad="38100" dist="38100" dir="2700000" algn="tl">
                    <a:srgbClr val="000000">
                      <a:alpha val="43137"/>
                    </a:srgbClr>
                  </a:outerShdw>
                </a:effectLst>
              </a:rPr>
              <a:t>bpm</a:t>
            </a:r>
            <a:r>
              <a:rPr lang="en-US" b="1" dirty="0">
                <a:solidFill>
                  <a:srgbClr val="FF0000"/>
                </a:solidFill>
                <a:effectLst>
                  <a:outerShdw blurRad="38100" dist="38100" dir="2700000" algn="tl">
                    <a:srgbClr val="000000">
                      <a:alpha val="43137"/>
                    </a:srgbClr>
                  </a:outerShdw>
                </a:effectLst>
              </a:rPr>
              <a:t> lasting 2 minutes or longer but &lt; 10 minutes </a:t>
            </a:r>
            <a:r>
              <a:rPr lang="en-US" b="1" dirty="0">
                <a:solidFill>
                  <a:srgbClr val="0070C0"/>
                </a:solidFill>
                <a:effectLst>
                  <a:outerShdw blurRad="38100" dist="38100" dir="2700000" algn="tl">
                    <a:srgbClr val="000000">
                      <a:alpha val="43137"/>
                    </a:srgbClr>
                  </a:outerShdw>
                </a:effectLst>
              </a:rPr>
              <a:t>from onset to return to baseline. Some of the more common causes include </a:t>
            </a:r>
            <a:r>
              <a:rPr lang="en-US" b="1" dirty="0">
                <a:solidFill>
                  <a:srgbClr val="FF0000"/>
                </a:solidFill>
                <a:effectLst>
                  <a:outerShdw blurRad="38100" dist="38100" dir="2700000" algn="tl">
                    <a:srgbClr val="000000">
                      <a:alpha val="43137"/>
                    </a:srgbClr>
                  </a:outerShdw>
                </a:effectLst>
              </a:rPr>
              <a:t>cervical examination, uterine hyperactivity, cord entanglement, and maternal supine hypotension.</a:t>
            </a:r>
          </a:p>
          <a:p>
            <a:endParaRPr lang="en-US"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125497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95536" y="260648"/>
            <a:ext cx="8291264" cy="6984776"/>
          </a:xfrm>
        </p:spPr>
        <p:txBody>
          <a:bodyPr>
            <a:normAutofit/>
          </a:bodyPr>
          <a:lstStyle/>
          <a:p>
            <a:r>
              <a:rPr lang="en-US" b="1" dirty="0">
                <a:solidFill>
                  <a:srgbClr val="FF0000"/>
                </a:solidFill>
                <a:effectLst>
                  <a:outerShdw blurRad="38100" dist="38100" dir="2700000" algn="tl">
                    <a:srgbClr val="000000">
                      <a:alpha val="43137"/>
                    </a:srgbClr>
                  </a:outerShdw>
                </a:effectLst>
              </a:rPr>
              <a:t>Epidural, spinal, or </a:t>
            </a:r>
            <a:r>
              <a:rPr lang="en-US" b="1" dirty="0" err="1">
                <a:solidFill>
                  <a:srgbClr val="FF0000"/>
                </a:solidFill>
                <a:effectLst>
                  <a:outerShdw blurRad="38100" dist="38100" dir="2700000" algn="tl">
                    <a:srgbClr val="000000">
                      <a:alpha val="43137"/>
                    </a:srgbClr>
                  </a:outerShdw>
                </a:effectLst>
              </a:rPr>
              <a:t>paracervical</a:t>
            </a:r>
            <a:r>
              <a:rPr lang="en-US" b="1" dirty="0">
                <a:solidFill>
                  <a:srgbClr val="FF0000"/>
                </a:solidFill>
                <a:effectLst>
                  <a:outerShdw blurRad="38100" dist="38100" dir="2700000" algn="tl">
                    <a:srgbClr val="000000">
                      <a:alpha val="43137"/>
                    </a:srgbClr>
                  </a:outerShdw>
                </a:effectLst>
              </a:rPr>
              <a:t> </a:t>
            </a:r>
            <a:r>
              <a:rPr lang="en-US" b="1" dirty="0">
                <a:solidFill>
                  <a:srgbClr val="0070C0"/>
                </a:solidFill>
                <a:effectLst>
                  <a:outerShdw blurRad="38100" dist="38100" dir="2700000" algn="tl">
                    <a:srgbClr val="000000">
                      <a:alpha val="43137"/>
                    </a:srgbClr>
                  </a:outerShdw>
                </a:effectLst>
              </a:rPr>
              <a:t>analgesia may induce prolonged deceleration of the fetal heart rate</a:t>
            </a:r>
            <a:endParaRPr lang="en-US" dirty="0"/>
          </a:p>
          <a:p>
            <a:pPr marL="0" indent="0">
              <a:buNone/>
            </a:pPr>
            <a:endParaRPr lang="en-US" dirty="0"/>
          </a:p>
          <a:p>
            <a:r>
              <a:rPr lang="en-US" b="1" dirty="0">
                <a:solidFill>
                  <a:srgbClr val="0070C0"/>
                </a:solidFill>
                <a:effectLst>
                  <a:outerShdw blurRad="38100" dist="38100" dir="2700000" algn="tl">
                    <a:srgbClr val="000000">
                      <a:alpha val="43137"/>
                    </a:srgbClr>
                  </a:outerShdw>
                </a:effectLst>
              </a:rPr>
              <a:t>Other causes of prolonged deceleration include </a:t>
            </a:r>
            <a:r>
              <a:rPr lang="en-US" b="1" i="1" u="sng" dirty="0">
                <a:solidFill>
                  <a:srgbClr val="0070C0"/>
                </a:solidFill>
                <a:effectLst>
                  <a:outerShdw blurRad="38100" dist="38100" dir="2700000" algn="tl">
                    <a:srgbClr val="000000">
                      <a:alpha val="43137"/>
                    </a:srgbClr>
                  </a:outerShdw>
                </a:effectLst>
              </a:rPr>
              <a:t>maternal </a:t>
            </a:r>
            <a:r>
              <a:rPr lang="en-US" b="1" i="1" u="sng" dirty="0" err="1">
                <a:solidFill>
                  <a:srgbClr val="0070C0"/>
                </a:solidFill>
                <a:effectLst>
                  <a:outerShdw blurRad="38100" dist="38100" dir="2700000" algn="tl">
                    <a:srgbClr val="000000">
                      <a:alpha val="43137"/>
                    </a:srgbClr>
                  </a:outerShdw>
                </a:effectLst>
              </a:rPr>
              <a:t>hypoperfusion</a:t>
            </a:r>
            <a:r>
              <a:rPr lang="en-US" b="1" i="1" u="sng" dirty="0">
                <a:solidFill>
                  <a:srgbClr val="0070C0"/>
                </a:solidFill>
                <a:effectLst>
                  <a:outerShdw blurRad="38100" dist="38100" dir="2700000" algn="tl">
                    <a:srgbClr val="000000">
                      <a:alpha val="43137"/>
                    </a:srgbClr>
                  </a:outerShdw>
                </a:effectLst>
              </a:rPr>
              <a:t> </a:t>
            </a:r>
            <a:r>
              <a:rPr lang="en-US" b="1" dirty="0">
                <a:solidFill>
                  <a:srgbClr val="0070C0"/>
                </a:solidFill>
                <a:effectLst>
                  <a:outerShdw blurRad="38100" dist="38100" dir="2700000" algn="tl">
                    <a:srgbClr val="000000">
                      <a:alpha val="43137"/>
                    </a:srgbClr>
                  </a:outerShdw>
                </a:effectLst>
              </a:rPr>
              <a:t>or hypoxia from any cause, </a:t>
            </a:r>
            <a:r>
              <a:rPr lang="en-US" b="1" dirty="0">
                <a:solidFill>
                  <a:srgbClr val="FF0000"/>
                </a:solidFill>
                <a:effectLst>
                  <a:outerShdw blurRad="38100" dist="38100" dir="2700000" algn="tl">
                    <a:srgbClr val="000000">
                      <a:alpha val="43137"/>
                    </a:srgbClr>
                  </a:outerShdw>
                </a:effectLst>
              </a:rPr>
              <a:t>placental abruption, umbilical cord knots or prolapse, maternal seizures  including eclampsia and epilepsy, application of a fetal scalp electrode, impending birth, or even maternal Valsalva maneuver</a:t>
            </a:r>
            <a:endParaRPr lang="en-US" dirty="0">
              <a:solidFill>
                <a:srgbClr val="FF0000"/>
              </a:solidFill>
            </a:endParaRPr>
          </a:p>
        </p:txBody>
      </p:sp>
    </p:spTree>
    <p:extLst>
      <p:ext uri="{BB962C8B-B14F-4D97-AF65-F5344CB8AC3E}">
        <p14:creationId xmlns:p14="http://schemas.microsoft.com/office/powerpoint/2010/main" val="34760124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a:solidFill>
                  <a:srgbClr val="0070C0"/>
                </a:solidFill>
                <a:effectLst>
                  <a:outerShdw blurRad="38100" dist="38100" dir="2700000" algn="tl">
                    <a:srgbClr val="000000">
                      <a:alpha val="43137"/>
                    </a:srgbClr>
                  </a:outerShdw>
                </a:effectLst>
              </a:rPr>
              <a:t>Occasionally, such self-limited prolonged decelerations are followed by </a:t>
            </a:r>
          </a:p>
          <a:p>
            <a:r>
              <a:rPr lang="en-US" b="1" dirty="0">
                <a:solidFill>
                  <a:srgbClr val="0070C0"/>
                </a:solidFill>
                <a:effectLst>
                  <a:outerShdw blurRad="38100" dist="38100" dir="2700000" algn="tl">
                    <a:srgbClr val="000000">
                      <a:alpha val="43137"/>
                    </a:srgbClr>
                  </a:outerShdw>
                </a:effectLst>
              </a:rPr>
              <a:t>loss of beat-to-beat variability</a:t>
            </a:r>
          </a:p>
          <a:p>
            <a:r>
              <a:rPr lang="en-US" b="1" dirty="0">
                <a:solidFill>
                  <a:srgbClr val="0070C0"/>
                </a:solidFill>
                <a:effectLst>
                  <a:outerShdw blurRad="38100" dist="38100" dir="2700000" algn="tl">
                    <a:srgbClr val="000000">
                      <a:alpha val="43137"/>
                    </a:srgbClr>
                  </a:outerShdw>
                </a:effectLst>
              </a:rPr>
              <a:t>baseline tachycardia</a:t>
            </a:r>
          </a:p>
          <a:p>
            <a:r>
              <a:rPr lang="en-US" b="1" dirty="0">
                <a:solidFill>
                  <a:srgbClr val="0070C0"/>
                </a:solidFill>
                <a:effectLst>
                  <a:outerShdw blurRad="38100" dist="38100" dir="2700000" algn="tl">
                    <a:srgbClr val="000000">
                      <a:alpha val="43137"/>
                    </a:srgbClr>
                  </a:outerShdw>
                </a:effectLst>
              </a:rPr>
              <a:t>and even a period of late decelerations, all of which resolve as the fetus recovers.</a:t>
            </a:r>
          </a:p>
        </p:txBody>
      </p:sp>
    </p:spTree>
    <p:extLst>
      <p:ext uri="{BB962C8B-B14F-4D97-AF65-F5344CB8AC3E}">
        <p14:creationId xmlns:p14="http://schemas.microsoft.com/office/powerpoint/2010/main" val="37904916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C:\Users\vaio\Desktop\imagesY2HV1W8W.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548680"/>
            <a:ext cx="7488831" cy="5616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9083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C:\Users\vaio\Desktop\Strips.004[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4691" y="1340768"/>
            <a:ext cx="6034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7876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36886" y="404664"/>
            <a:ext cx="7902943" cy="5927208"/>
          </a:xfrm>
          <a:prstGeom prst="rect">
            <a:avLst/>
          </a:prstGeom>
        </p:spPr>
      </p:pic>
    </p:spTree>
    <p:extLst>
      <p:ext uri="{BB962C8B-B14F-4D97-AF65-F5344CB8AC3E}">
        <p14:creationId xmlns:p14="http://schemas.microsoft.com/office/powerpoint/2010/main" val="28477124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35696" y="-45824"/>
            <a:ext cx="4968552" cy="7097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4985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69673" y="332656"/>
            <a:ext cx="7358116" cy="3819553"/>
          </a:xfrm>
          <a:prstGeom prst="rect">
            <a:avLst/>
          </a:prstGeom>
        </p:spPr>
      </p:pic>
      <p:pic>
        <p:nvPicPr>
          <p:cNvPr id="5" name="Picture 4"/>
          <p:cNvPicPr>
            <a:picLocks noChangeAspect="1"/>
          </p:cNvPicPr>
          <p:nvPr/>
        </p:nvPicPr>
        <p:blipFill>
          <a:blip r:embed="rId3"/>
          <a:stretch>
            <a:fillRect/>
          </a:stretch>
        </p:blipFill>
        <p:spPr>
          <a:xfrm>
            <a:off x="539552" y="3861048"/>
            <a:ext cx="5286751" cy="2458580"/>
          </a:xfrm>
          <a:prstGeom prst="rect">
            <a:avLst/>
          </a:prstGeom>
        </p:spPr>
      </p:pic>
    </p:spTree>
    <p:extLst>
      <p:ext uri="{BB962C8B-B14F-4D97-AF65-F5344CB8AC3E}">
        <p14:creationId xmlns:p14="http://schemas.microsoft.com/office/powerpoint/2010/main" val="1652431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292080" y="1196752"/>
            <a:ext cx="3540109" cy="4525963"/>
          </a:xfrm>
          <a:prstGeom prst="rect">
            <a:avLst/>
          </a:prstGeom>
        </p:spPr>
      </p:pic>
      <p:sp>
        <p:nvSpPr>
          <p:cNvPr id="5" name="Rectangle 4"/>
          <p:cNvSpPr/>
          <p:nvPr/>
        </p:nvSpPr>
        <p:spPr>
          <a:xfrm>
            <a:off x="251520" y="1556792"/>
            <a:ext cx="4320480" cy="3970318"/>
          </a:xfrm>
          <a:prstGeom prst="rect">
            <a:avLst/>
          </a:prstGeom>
        </p:spPr>
        <p:txBody>
          <a:bodyPr wrap="square">
            <a:spAutoFit/>
          </a:bodyPr>
          <a:lstStyle/>
          <a:p>
            <a:r>
              <a:rPr lang="en-US" dirty="0"/>
              <a:t>With more prolonged impairment in gas exchange, compensatory physiological mechanisms are invoked to improve oxygen delivery and counter the production of organic acids. </a:t>
            </a:r>
          </a:p>
          <a:p>
            <a:endParaRPr lang="en-US" dirty="0"/>
          </a:p>
          <a:p>
            <a:r>
              <a:rPr lang="en-US" b="1" dirty="0">
                <a:solidFill>
                  <a:srgbClr val="FF0000"/>
                </a:solidFill>
              </a:rPr>
              <a:t>Metabolic acidosis</a:t>
            </a:r>
            <a:r>
              <a:rPr lang="en-US" dirty="0"/>
              <a:t>, defined by lowered pH and base deficit over 12 </a:t>
            </a:r>
            <a:r>
              <a:rPr lang="en-US" dirty="0" err="1"/>
              <a:t>mmol</a:t>
            </a:r>
            <a:r>
              <a:rPr lang="en-US" dirty="0"/>
              <a:t>/L occurs in 2% of deliveries</a:t>
            </a:r>
          </a:p>
          <a:p>
            <a:r>
              <a:rPr lang="en-US" dirty="0"/>
              <a:t>The majority (75%) of these babies will be asymptomatic and hence have no increased likelihood of long-term sequelae. Others will develop some form of NE; however, NE may also arise from other causes.</a:t>
            </a:r>
          </a:p>
        </p:txBody>
      </p:sp>
    </p:spTree>
    <p:extLst>
      <p:ext uri="{BB962C8B-B14F-4D97-AF65-F5344CB8AC3E}">
        <p14:creationId xmlns:p14="http://schemas.microsoft.com/office/powerpoint/2010/main" val="7543034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39552" y="382497"/>
            <a:ext cx="7529262" cy="5761606"/>
          </a:xfrm>
          <a:prstGeom prst="rect">
            <a:avLst/>
          </a:prstGeom>
        </p:spPr>
      </p:pic>
    </p:spTree>
    <p:extLst>
      <p:ext uri="{BB962C8B-B14F-4D97-AF65-F5344CB8AC3E}">
        <p14:creationId xmlns:p14="http://schemas.microsoft.com/office/powerpoint/2010/main" val="10479182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a:t>Category 2</a:t>
            </a:r>
          </a:p>
        </p:txBody>
      </p:sp>
      <p:pic>
        <p:nvPicPr>
          <p:cNvPr id="4" name="Content Placeholder 3"/>
          <p:cNvPicPr>
            <a:picLocks noGrp="1" noChangeAspect="1"/>
          </p:cNvPicPr>
          <p:nvPr>
            <p:ph idx="1"/>
          </p:nvPr>
        </p:nvPicPr>
        <p:blipFill>
          <a:blip r:embed="rId2"/>
          <a:stretch>
            <a:fillRect/>
          </a:stretch>
        </p:blipFill>
        <p:spPr>
          <a:xfrm>
            <a:off x="395536" y="1268760"/>
            <a:ext cx="7343829" cy="3095648"/>
          </a:xfrm>
          <a:prstGeom prst="rect">
            <a:avLst/>
          </a:prstGeom>
        </p:spPr>
      </p:pic>
    </p:spTree>
    <p:extLst>
      <p:ext uri="{BB962C8B-B14F-4D97-AF65-F5344CB8AC3E}">
        <p14:creationId xmlns:p14="http://schemas.microsoft.com/office/powerpoint/2010/main" val="7412154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Category 2</a:t>
            </a:r>
          </a:p>
        </p:txBody>
      </p:sp>
      <p:pic>
        <p:nvPicPr>
          <p:cNvPr id="4" name="Content Placeholder 3"/>
          <p:cNvPicPr>
            <a:picLocks noGrp="1" noChangeAspect="1"/>
          </p:cNvPicPr>
          <p:nvPr>
            <p:ph idx="1"/>
          </p:nvPr>
        </p:nvPicPr>
        <p:blipFill>
          <a:blip r:embed="rId2"/>
          <a:stretch>
            <a:fillRect/>
          </a:stretch>
        </p:blipFill>
        <p:spPr>
          <a:xfrm>
            <a:off x="323528" y="1124744"/>
            <a:ext cx="7245341" cy="5471068"/>
          </a:xfrm>
          <a:prstGeom prst="rect">
            <a:avLst/>
          </a:prstGeom>
        </p:spPr>
      </p:pic>
    </p:spTree>
    <p:extLst>
      <p:ext uri="{BB962C8B-B14F-4D97-AF65-F5344CB8AC3E}">
        <p14:creationId xmlns:p14="http://schemas.microsoft.com/office/powerpoint/2010/main" val="25420168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a:t>Category2</a:t>
            </a:r>
          </a:p>
        </p:txBody>
      </p:sp>
      <p:pic>
        <p:nvPicPr>
          <p:cNvPr id="4" name="Content Placeholder 3"/>
          <p:cNvPicPr>
            <a:picLocks noGrp="1" noChangeAspect="1"/>
          </p:cNvPicPr>
          <p:nvPr>
            <p:ph idx="1"/>
          </p:nvPr>
        </p:nvPicPr>
        <p:blipFill>
          <a:blip r:embed="rId2"/>
          <a:stretch>
            <a:fillRect/>
          </a:stretch>
        </p:blipFill>
        <p:spPr>
          <a:xfrm>
            <a:off x="323528" y="1484784"/>
            <a:ext cx="7167615" cy="2986109"/>
          </a:xfrm>
          <a:prstGeom prst="rect">
            <a:avLst/>
          </a:prstGeom>
        </p:spPr>
      </p:pic>
    </p:spTree>
    <p:extLst>
      <p:ext uri="{BB962C8B-B14F-4D97-AF65-F5344CB8AC3E}">
        <p14:creationId xmlns:p14="http://schemas.microsoft.com/office/powerpoint/2010/main" val="8227149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584" y="-315416"/>
            <a:ext cx="5040560" cy="1733054"/>
          </a:xfrm>
        </p:spPr>
        <p:txBody>
          <a:bodyPr>
            <a:normAutofit/>
          </a:bodyPr>
          <a:lstStyle/>
          <a:p>
            <a:r>
              <a:rPr lang="en-US" sz="2800" dirty="0"/>
              <a:t>Category 2</a:t>
            </a:r>
          </a:p>
        </p:txBody>
      </p:sp>
      <p:pic>
        <p:nvPicPr>
          <p:cNvPr id="4" name="Content Placeholder 3"/>
          <p:cNvPicPr>
            <a:picLocks noGrp="1" noChangeAspect="1"/>
          </p:cNvPicPr>
          <p:nvPr>
            <p:ph idx="1"/>
          </p:nvPr>
        </p:nvPicPr>
        <p:blipFill>
          <a:blip r:embed="rId2"/>
          <a:stretch>
            <a:fillRect/>
          </a:stretch>
        </p:blipFill>
        <p:spPr>
          <a:xfrm>
            <a:off x="107504" y="846138"/>
            <a:ext cx="6885634" cy="6074512"/>
          </a:xfrm>
          <a:prstGeom prst="rect">
            <a:avLst/>
          </a:prstGeom>
        </p:spPr>
      </p:pic>
    </p:spTree>
    <p:extLst>
      <p:ext uri="{BB962C8B-B14F-4D97-AF65-F5344CB8AC3E}">
        <p14:creationId xmlns:p14="http://schemas.microsoft.com/office/powerpoint/2010/main" val="147376793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Category 3</a:t>
            </a:r>
          </a:p>
        </p:txBody>
      </p:sp>
      <p:pic>
        <p:nvPicPr>
          <p:cNvPr id="4" name="Content Placeholder 3"/>
          <p:cNvPicPr>
            <a:picLocks noGrp="1" noChangeAspect="1"/>
          </p:cNvPicPr>
          <p:nvPr>
            <p:ph idx="1"/>
          </p:nvPr>
        </p:nvPicPr>
        <p:blipFill>
          <a:blip r:embed="rId2"/>
          <a:stretch>
            <a:fillRect/>
          </a:stretch>
        </p:blipFill>
        <p:spPr>
          <a:xfrm>
            <a:off x="683568" y="1484784"/>
            <a:ext cx="7704856" cy="4886003"/>
          </a:xfrm>
          <a:prstGeom prst="rect">
            <a:avLst/>
          </a:prstGeom>
        </p:spPr>
      </p:pic>
    </p:spTree>
    <p:extLst>
      <p:ext uri="{BB962C8B-B14F-4D97-AF65-F5344CB8AC3E}">
        <p14:creationId xmlns:p14="http://schemas.microsoft.com/office/powerpoint/2010/main" val="39184331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rgbClr val="FF0000"/>
                </a:solidFill>
              </a:rPr>
              <a:t>Abnormal: </a:t>
            </a:r>
          </a:p>
        </p:txBody>
      </p:sp>
      <p:sp>
        <p:nvSpPr>
          <p:cNvPr id="3" name="Content Placeholder 2"/>
          <p:cNvSpPr>
            <a:spLocks noGrp="1"/>
          </p:cNvSpPr>
          <p:nvPr>
            <p:ph idx="1"/>
          </p:nvPr>
        </p:nvSpPr>
        <p:spPr/>
        <p:txBody>
          <a:bodyPr>
            <a:normAutofit fontScale="77500" lnSpcReduction="20000"/>
          </a:bodyPr>
          <a:lstStyle/>
          <a:p>
            <a:r>
              <a:rPr lang="en-US" dirty="0"/>
              <a:t>variable decelerations with any concerning characteristics in over 50% of contractions for 30 minutes(or less if there are any maternal or fetal clinical risk factors)</a:t>
            </a:r>
          </a:p>
          <a:p>
            <a:pPr marL="0" indent="0">
              <a:buNone/>
            </a:pPr>
            <a:endParaRPr lang="en-US" dirty="0"/>
          </a:p>
          <a:p>
            <a:r>
              <a:rPr lang="en-US" dirty="0"/>
              <a:t> late decelerations for 30 minutes(or less if there are any maternal or fetal clinical risk factors) acute bradycardia, or a single prolonged deceleration lasting 3 minutes or more</a:t>
            </a:r>
          </a:p>
          <a:p>
            <a:pPr marL="0" indent="0">
              <a:buNone/>
            </a:pPr>
            <a:endParaRPr lang="en-US" dirty="0"/>
          </a:p>
          <a:p>
            <a:r>
              <a:rPr lang="en-US" dirty="0"/>
              <a:t>Variable decelerations Regard the following as concerning characteristics of variable decelerations: lasting more than 60 seconds reduced baseline variability within the deceleration failure to return to baseline biphasic (W) shape no shouldering. </a:t>
            </a:r>
          </a:p>
          <a:p>
            <a:endParaRPr lang="en-US" dirty="0"/>
          </a:p>
        </p:txBody>
      </p:sp>
    </p:spTree>
    <p:extLst>
      <p:ext uri="{BB962C8B-B14F-4D97-AF65-F5344CB8AC3E}">
        <p14:creationId xmlns:p14="http://schemas.microsoft.com/office/powerpoint/2010/main" val="15058436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57200" y="274638"/>
            <a:ext cx="8397164" cy="1978750"/>
          </a:xfrm>
          <a:prstGeom prst="rect">
            <a:avLst/>
          </a:prstGeom>
        </p:spPr>
      </p:pic>
      <p:pic>
        <p:nvPicPr>
          <p:cNvPr id="5" name="Picture 4"/>
          <p:cNvPicPr>
            <a:picLocks noChangeAspect="1"/>
          </p:cNvPicPr>
          <p:nvPr/>
        </p:nvPicPr>
        <p:blipFill>
          <a:blip r:embed="rId3"/>
          <a:stretch>
            <a:fillRect/>
          </a:stretch>
        </p:blipFill>
        <p:spPr>
          <a:xfrm>
            <a:off x="457200" y="2153571"/>
            <a:ext cx="8393261" cy="4544577"/>
          </a:xfrm>
          <a:prstGeom prst="rect">
            <a:avLst/>
          </a:prstGeom>
        </p:spPr>
      </p:pic>
    </p:spTree>
    <p:extLst>
      <p:ext uri="{BB962C8B-B14F-4D97-AF65-F5344CB8AC3E}">
        <p14:creationId xmlns:p14="http://schemas.microsoft.com/office/powerpoint/2010/main" val="28503294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0" y="332656"/>
            <a:ext cx="8394920" cy="1981372"/>
          </a:xfrm>
          <a:prstGeom prst="rect">
            <a:avLst/>
          </a:prstGeom>
        </p:spPr>
      </p:pic>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stretch>
            <a:fillRect/>
          </a:stretch>
        </p:blipFill>
        <p:spPr>
          <a:xfrm>
            <a:off x="217067" y="2372046"/>
            <a:ext cx="8598968" cy="2424215"/>
          </a:xfrm>
          <a:prstGeom prst="rect">
            <a:avLst/>
          </a:prstGeom>
        </p:spPr>
      </p:pic>
      <p:pic>
        <p:nvPicPr>
          <p:cNvPr id="6" name="Picture 5"/>
          <p:cNvPicPr>
            <a:picLocks noChangeAspect="1"/>
          </p:cNvPicPr>
          <p:nvPr/>
        </p:nvPicPr>
        <p:blipFill>
          <a:blip r:embed="rId4"/>
          <a:stretch>
            <a:fillRect/>
          </a:stretch>
        </p:blipFill>
        <p:spPr>
          <a:xfrm>
            <a:off x="107504" y="4796261"/>
            <a:ext cx="9145016" cy="2000265"/>
          </a:xfrm>
          <a:prstGeom prst="rect">
            <a:avLst/>
          </a:prstGeom>
        </p:spPr>
      </p:pic>
      <p:sp>
        <p:nvSpPr>
          <p:cNvPr id="7" name="Rounded Rectangle 6"/>
          <p:cNvSpPr/>
          <p:nvPr/>
        </p:nvSpPr>
        <p:spPr>
          <a:xfrm>
            <a:off x="4499992" y="3501008"/>
            <a:ext cx="1368152" cy="28803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2627784" y="3429000"/>
            <a:ext cx="7200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699792" y="5517232"/>
            <a:ext cx="6480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779912" y="1004786"/>
            <a:ext cx="0" cy="580859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483768" y="980728"/>
            <a:ext cx="0" cy="581579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475656" y="1004786"/>
            <a:ext cx="0" cy="580859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3851920" y="4581128"/>
            <a:ext cx="4968552" cy="327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2627784" y="4581128"/>
            <a:ext cx="1152128" cy="163820"/>
          </a:xfrm>
          <a:prstGeom prst="roundRect">
            <a:avLst>
              <a:gd name="adj" fmla="val 1328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p:nvPr/>
        </p:nvCxnSpPr>
        <p:spPr>
          <a:xfrm>
            <a:off x="3779912" y="4293096"/>
            <a:ext cx="0" cy="194421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46993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57200" y="44624"/>
            <a:ext cx="9300185" cy="5337645"/>
          </a:xfrm>
          <a:prstGeom prst="rect">
            <a:avLst/>
          </a:prstGeom>
        </p:spPr>
      </p:pic>
      <p:pic>
        <p:nvPicPr>
          <p:cNvPr id="5" name="Picture 4"/>
          <p:cNvPicPr>
            <a:picLocks noChangeAspect="1"/>
          </p:cNvPicPr>
          <p:nvPr/>
        </p:nvPicPr>
        <p:blipFill>
          <a:blip r:embed="rId3"/>
          <a:stretch>
            <a:fillRect/>
          </a:stretch>
        </p:blipFill>
        <p:spPr>
          <a:xfrm>
            <a:off x="251520" y="5323953"/>
            <a:ext cx="8064896" cy="1412776"/>
          </a:xfrm>
          <a:prstGeom prst="rect">
            <a:avLst/>
          </a:prstGeom>
        </p:spPr>
      </p:pic>
      <p:cxnSp>
        <p:nvCxnSpPr>
          <p:cNvPr id="7" name="Straight Connector 6"/>
          <p:cNvCxnSpPr/>
          <p:nvPr/>
        </p:nvCxnSpPr>
        <p:spPr>
          <a:xfrm>
            <a:off x="611560" y="548680"/>
            <a:ext cx="374441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979712" y="3861048"/>
            <a:ext cx="165618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979712" y="5157192"/>
            <a:ext cx="158417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3972807" y="5274257"/>
            <a:ext cx="4320480" cy="21602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2731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solidFill>
                  <a:srgbClr val="002060"/>
                </a:solidFill>
              </a:rPr>
              <a:t>The goal of intrapartum fetal surveillance </a:t>
            </a:r>
          </a:p>
        </p:txBody>
      </p:sp>
      <p:graphicFrame>
        <p:nvGraphicFramePr>
          <p:cNvPr id="5" name="Diagram 4"/>
          <p:cNvGraphicFramePr/>
          <p:nvPr>
            <p:extLst>
              <p:ext uri="{D42A27DB-BD31-4B8C-83A1-F6EECF244321}">
                <p14:modId xmlns:p14="http://schemas.microsoft.com/office/powerpoint/2010/main" val="2122482792"/>
              </p:ext>
            </p:extLst>
          </p:nvPr>
        </p:nvGraphicFramePr>
        <p:xfrm>
          <a:off x="755576" y="1988840"/>
          <a:ext cx="6864424" cy="3472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ontent Placeholder 5"/>
          <p:cNvSpPr>
            <a:spLocks noGrp="1"/>
          </p:cNvSpPr>
          <p:nvPr>
            <p:ph idx="1"/>
          </p:nvPr>
        </p:nvSpPr>
        <p:spPr/>
        <p:txBody>
          <a:bodyPr/>
          <a:lstStyle/>
          <a:p>
            <a:endParaRPr lang="en-US" dirty="0"/>
          </a:p>
        </p:txBody>
      </p:sp>
    </p:spTree>
    <p:extLst>
      <p:ext uri="{BB962C8B-B14F-4D97-AF65-F5344CB8AC3E}">
        <p14:creationId xmlns:p14="http://schemas.microsoft.com/office/powerpoint/2010/main" val="4741190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79512" y="442374"/>
            <a:ext cx="7298269" cy="5683789"/>
          </a:xfrm>
          <a:prstGeom prst="rect">
            <a:avLst/>
          </a:prstGeom>
        </p:spPr>
      </p:pic>
      <p:sp>
        <p:nvSpPr>
          <p:cNvPr id="5" name="Rounded Rectangle 4"/>
          <p:cNvSpPr/>
          <p:nvPr/>
        </p:nvSpPr>
        <p:spPr>
          <a:xfrm>
            <a:off x="3995936" y="5013176"/>
            <a:ext cx="3168352" cy="108012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067944" y="3861048"/>
            <a:ext cx="3024336" cy="6480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897937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51520" y="188640"/>
            <a:ext cx="8803216" cy="2653200"/>
          </a:xfrm>
          <a:prstGeom prst="rect">
            <a:avLst/>
          </a:prstGeom>
        </p:spPr>
      </p:pic>
      <p:pic>
        <p:nvPicPr>
          <p:cNvPr id="5" name="Picture 4"/>
          <p:cNvPicPr>
            <a:picLocks noChangeAspect="1"/>
          </p:cNvPicPr>
          <p:nvPr/>
        </p:nvPicPr>
        <p:blipFill>
          <a:blip r:embed="rId3"/>
          <a:stretch>
            <a:fillRect/>
          </a:stretch>
        </p:blipFill>
        <p:spPr>
          <a:xfrm>
            <a:off x="251520" y="2780928"/>
            <a:ext cx="9004184" cy="2564524"/>
          </a:xfrm>
          <a:prstGeom prst="rect">
            <a:avLst/>
          </a:prstGeom>
        </p:spPr>
      </p:pic>
      <p:sp>
        <p:nvSpPr>
          <p:cNvPr id="6" name="Oval 5"/>
          <p:cNvSpPr/>
          <p:nvPr/>
        </p:nvSpPr>
        <p:spPr>
          <a:xfrm>
            <a:off x="4355976" y="2780928"/>
            <a:ext cx="3816424"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923928" y="3429000"/>
            <a:ext cx="5331776" cy="21602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46205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539552" y="980728"/>
            <a:ext cx="8147248" cy="5145435"/>
          </a:xfrm>
        </p:spPr>
        <p:txBody>
          <a:bodyPr>
            <a:normAutofit lnSpcReduction="10000"/>
          </a:bodyPr>
          <a:lstStyle/>
          <a:p>
            <a:endParaRPr lang="en-US" dirty="0"/>
          </a:p>
          <a:p>
            <a:r>
              <a:rPr lang="en-US" dirty="0"/>
              <a:t>encourage the woman to </a:t>
            </a:r>
            <a:r>
              <a:rPr lang="en-US" dirty="0" err="1"/>
              <a:t>mobilise</a:t>
            </a:r>
            <a:r>
              <a:rPr lang="en-US" dirty="0"/>
              <a:t> or adopt an alternative position (and to avoid being supine)</a:t>
            </a:r>
          </a:p>
          <a:p>
            <a:r>
              <a:rPr lang="en-US" dirty="0"/>
              <a:t>offer intravenous fluids if the woman is hypotensive</a:t>
            </a:r>
          </a:p>
          <a:p>
            <a:r>
              <a:rPr lang="en-US" dirty="0"/>
              <a:t> reduce contraction frequency by reducing or stopping oxytocin if it is being used and/or offering a </a:t>
            </a:r>
            <a:r>
              <a:rPr lang="en-US" dirty="0" err="1"/>
              <a:t>tocolytic</a:t>
            </a:r>
            <a:r>
              <a:rPr lang="en-US" dirty="0"/>
              <a:t> drug (a suggested regimen is subcutaneous terbutaline 0.25 mg)</a:t>
            </a:r>
          </a:p>
        </p:txBody>
      </p:sp>
    </p:spTree>
    <p:extLst>
      <p:ext uri="{BB962C8B-B14F-4D97-AF65-F5344CB8AC3E}">
        <p14:creationId xmlns:p14="http://schemas.microsoft.com/office/powerpoint/2010/main" val="100479140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rgbClr val="FF0000"/>
                </a:solidFill>
              </a:rPr>
              <a:t>Sign of non acidotic fetus</a:t>
            </a:r>
          </a:p>
        </p:txBody>
      </p:sp>
      <p:sp>
        <p:nvSpPr>
          <p:cNvPr id="3" name="Content Placeholder 2"/>
          <p:cNvSpPr>
            <a:spLocks noGrp="1"/>
          </p:cNvSpPr>
          <p:nvPr>
            <p:ph idx="1"/>
          </p:nvPr>
        </p:nvSpPr>
        <p:spPr/>
        <p:txBody>
          <a:bodyPr>
            <a:normAutofit fontScale="92500" lnSpcReduction="10000"/>
          </a:bodyPr>
          <a:lstStyle/>
          <a:p>
            <a:r>
              <a:rPr lang="en-US" dirty="0"/>
              <a:t>The presence of fetal heart rate accelerations, </a:t>
            </a:r>
            <a:r>
              <a:rPr lang="en-US" dirty="0">
                <a:solidFill>
                  <a:srgbClr val="0070C0"/>
                </a:solidFill>
              </a:rPr>
              <a:t>even with reduced baseline variability</a:t>
            </a:r>
            <a:r>
              <a:rPr lang="en-US" dirty="0"/>
              <a:t>, is generally a sign that the baby is healthy </a:t>
            </a:r>
          </a:p>
          <a:p>
            <a:r>
              <a:rPr lang="en-US" dirty="0"/>
              <a:t>The absence of accelerations on an otherwise normal </a:t>
            </a:r>
            <a:r>
              <a:rPr lang="en-US" dirty="0" err="1"/>
              <a:t>cardiotocograph</a:t>
            </a:r>
            <a:r>
              <a:rPr lang="en-US" dirty="0"/>
              <a:t> trace does not indicate fetal acidosis.</a:t>
            </a:r>
          </a:p>
          <a:p>
            <a:r>
              <a:rPr lang="en-US" dirty="0"/>
              <a:t> If digital fetal scalp stimulation (during vaginal examination) leads to an acceleration in fetal heart rate, regard this as a sign that the baby is healthy</a:t>
            </a:r>
          </a:p>
        </p:txBody>
      </p:sp>
    </p:spTree>
    <p:extLst>
      <p:ext uri="{BB962C8B-B14F-4D97-AF65-F5344CB8AC3E}">
        <p14:creationId xmlns:p14="http://schemas.microsoft.com/office/powerpoint/2010/main" val="259981235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Sinusoidal Heart Rate</a:t>
            </a:r>
          </a:p>
        </p:txBody>
      </p:sp>
      <p:sp>
        <p:nvSpPr>
          <p:cNvPr id="3" name="Content Placeholder 2"/>
          <p:cNvSpPr>
            <a:spLocks noGrp="1"/>
          </p:cNvSpPr>
          <p:nvPr>
            <p:ph idx="1"/>
          </p:nvPr>
        </p:nvSpPr>
        <p:spPr>
          <a:xfrm>
            <a:off x="323528" y="1412776"/>
            <a:ext cx="8363272" cy="5445224"/>
          </a:xfrm>
        </p:spPr>
        <p:txBody>
          <a:bodyPr>
            <a:normAutofit/>
          </a:bodyPr>
          <a:lstStyle/>
          <a:p>
            <a:r>
              <a:rPr lang="en-US" b="1" i="1" dirty="0">
                <a:solidFill>
                  <a:srgbClr val="0070C0"/>
                </a:solidFill>
              </a:rPr>
              <a:t>A true sinusoidal pattern with </a:t>
            </a:r>
            <a:r>
              <a:rPr lang="en-US" b="1" i="1" dirty="0">
                <a:solidFill>
                  <a:srgbClr val="FF0000"/>
                </a:solidFill>
              </a:rPr>
              <a:t>fetal intracranial hemorrhage, with severe fetal asphyxia, and with severe fetal anemia from Rh </a:t>
            </a:r>
            <a:r>
              <a:rPr lang="en-US" b="1" i="1" dirty="0" err="1">
                <a:solidFill>
                  <a:srgbClr val="FF0000"/>
                </a:solidFill>
              </a:rPr>
              <a:t>alloimmunization</a:t>
            </a:r>
            <a:r>
              <a:rPr lang="en-US" b="1" i="1" dirty="0">
                <a:solidFill>
                  <a:srgbClr val="FF0000"/>
                </a:solidFill>
              </a:rPr>
              <a:t>, </a:t>
            </a:r>
            <a:r>
              <a:rPr lang="en-US" b="1" i="1" dirty="0" err="1">
                <a:solidFill>
                  <a:srgbClr val="FF0000"/>
                </a:solidFill>
              </a:rPr>
              <a:t>fetomaternal</a:t>
            </a:r>
            <a:r>
              <a:rPr lang="en-US" b="1" i="1" dirty="0">
                <a:solidFill>
                  <a:srgbClr val="FF0000"/>
                </a:solidFill>
              </a:rPr>
              <a:t> hemorrhage, twin-twin transfusion syndrome, or vasa </a:t>
            </a:r>
            <a:r>
              <a:rPr lang="en-US" b="1" i="1" dirty="0" err="1">
                <a:solidFill>
                  <a:srgbClr val="FF0000"/>
                </a:solidFill>
              </a:rPr>
              <a:t>previa</a:t>
            </a:r>
            <a:r>
              <a:rPr lang="en-US" b="1" i="1" dirty="0">
                <a:solidFill>
                  <a:srgbClr val="FF0000"/>
                </a:solidFill>
              </a:rPr>
              <a:t> with bleeding</a:t>
            </a:r>
          </a:p>
          <a:p>
            <a:pPr marL="0" indent="0">
              <a:buNone/>
            </a:pPr>
            <a:endParaRPr lang="en-US" b="1" i="1" dirty="0">
              <a:solidFill>
                <a:srgbClr val="FF0000"/>
              </a:solidFill>
            </a:endParaRPr>
          </a:p>
          <a:p>
            <a:r>
              <a:rPr lang="en-US" b="1" i="1" dirty="0">
                <a:solidFill>
                  <a:srgbClr val="0070C0"/>
                </a:solidFill>
              </a:rPr>
              <a:t>A sinusoidal pattern also has been described with </a:t>
            </a:r>
            <a:r>
              <a:rPr lang="en-US" b="1" i="1" dirty="0" err="1">
                <a:solidFill>
                  <a:srgbClr val="FF0000"/>
                </a:solidFill>
              </a:rPr>
              <a:t>chorioamnionitis</a:t>
            </a:r>
            <a:r>
              <a:rPr lang="en-US" b="1" i="1" dirty="0">
                <a:solidFill>
                  <a:srgbClr val="FF0000"/>
                </a:solidFill>
              </a:rPr>
              <a:t>, fetal distress, and umbilical cord occlusion</a:t>
            </a:r>
          </a:p>
        </p:txBody>
      </p:sp>
    </p:spTree>
    <p:extLst>
      <p:ext uri="{BB962C8B-B14F-4D97-AF65-F5344CB8AC3E}">
        <p14:creationId xmlns:p14="http://schemas.microsoft.com/office/powerpoint/2010/main" val="195576108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C:\Users\vaio\Desktop\cardiotocography-ctg-antepartum-and-intrapartum-29-63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7841" y="1600200"/>
            <a:ext cx="6028318"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59892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C:\Users\vaio\Desktop\images1ED2ZCC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5477"/>
            <a:ext cx="8887844" cy="366502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51520" y="3679903"/>
            <a:ext cx="6480720" cy="1938992"/>
          </a:xfrm>
          <a:prstGeom prst="rect">
            <a:avLst/>
          </a:prstGeom>
        </p:spPr>
        <p:txBody>
          <a:bodyPr wrap="square">
            <a:spAutoFit/>
          </a:bodyPr>
          <a:lstStyle/>
          <a:p>
            <a:r>
              <a:rPr lang="en-US" b="1" dirty="0">
                <a:solidFill>
                  <a:srgbClr val="0070C0"/>
                </a:solidFill>
              </a:rPr>
              <a:t>1</a:t>
            </a:r>
            <a:r>
              <a:rPr lang="en-US" sz="2000" b="1" dirty="0">
                <a:solidFill>
                  <a:srgbClr val="0070C0"/>
                </a:solidFill>
              </a:rPr>
              <a:t>. Stable baseline heart rate of 120 to 160 </a:t>
            </a:r>
            <a:r>
              <a:rPr lang="en-US" sz="2000" b="1" dirty="0" err="1">
                <a:solidFill>
                  <a:srgbClr val="0070C0"/>
                </a:solidFill>
              </a:rPr>
              <a:t>bpm</a:t>
            </a:r>
            <a:r>
              <a:rPr lang="en-US" sz="2000" b="1" dirty="0">
                <a:solidFill>
                  <a:srgbClr val="0070C0"/>
                </a:solidFill>
              </a:rPr>
              <a:t> with regular oscillations,</a:t>
            </a:r>
          </a:p>
          <a:p>
            <a:r>
              <a:rPr lang="en-US" sz="2000" b="1" dirty="0">
                <a:solidFill>
                  <a:srgbClr val="0070C0"/>
                </a:solidFill>
              </a:rPr>
              <a:t>2. Fixed or flat short-term variability,</a:t>
            </a:r>
          </a:p>
          <a:p>
            <a:r>
              <a:rPr lang="en-US" sz="2000" b="1" dirty="0">
                <a:solidFill>
                  <a:srgbClr val="0070C0"/>
                </a:solidFill>
              </a:rPr>
              <a:t>3. Oscillation of the sinusoidal waveform above or below a baseline, and</a:t>
            </a:r>
          </a:p>
          <a:p>
            <a:r>
              <a:rPr lang="en-US" sz="2000" b="1" dirty="0">
                <a:solidFill>
                  <a:srgbClr val="0070C0"/>
                </a:solidFill>
              </a:rPr>
              <a:t>4. Absent accelerations</a:t>
            </a:r>
          </a:p>
        </p:txBody>
      </p:sp>
    </p:spTree>
    <p:extLst>
      <p:ext uri="{BB962C8B-B14F-4D97-AF65-F5344CB8AC3E}">
        <p14:creationId xmlns:p14="http://schemas.microsoft.com/office/powerpoint/2010/main" val="309445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51520" y="274638"/>
            <a:ext cx="6181278" cy="3461516"/>
          </a:xfrm>
          <a:prstGeom prst="rect">
            <a:avLst/>
          </a:prstGeom>
        </p:spPr>
      </p:pic>
      <p:pic>
        <p:nvPicPr>
          <p:cNvPr id="5" name="Picture 4"/>
          <p:cNvPicPr>
            <a:picLocks noChangeAspect="1"/>
          </p:cNvPicPr>
          <p:nvPr/>
        </p:nvPicPr>
        <p:blipFill>
          <a:blip r:embed="rId3"/>
          <a:stretch>
            <a:fillRect/>
          </a:stretch>
        </p:blipFill>
        <p:spPr>
          <a:xfrm>
            <a:off x="284807" y="4077072"/>
            <a:ext cx="6524625" cy="2371725"/>
          </a:xfrm>
          <a:prstGeom prst="rect">
            <a:avLst/>
          </a:prstGeom>
        </p:spPr>
      </p:pic>
    </p:spTree>
    <p:extLst>
      <p:ext uri="{BB962C8B-B14F-4D97-AF65-F5344CB8AC3E}">
        <p14:creationId xmlns:p14="http://schemas.microsoft.com/office/powerpoint/2010/main" val="160692099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23528" y="116632"/>
            <a:ext cx="6788944" cy="4525963"/>
          </a:xfrm>
          <a:prstGeom prst="rect">
            <a:avLst/>
          </a:prstGeom>
        </p:spPr>
      </p:pic>
      <p:sp>
        <p:nvSpPr>
          <p:cNvPr id="5" name="Rectangle 4"/>
          <p:cNvSpPr/>
          <p:nvPr/>
        </p:nvSpPr>
        <p:spPr>
          <a:xfrm>
            <a:off x="539552" y="5013176"/>
            <a:ext cx="6318448" cy="1200329"/>
          </a:xfrm>
          <a:prstGeom prst="rect">
            <a:avLst/>
          </a:prstGeom>
        </p:spPr>
        <p:txBody>
          <a:bodyPr wrap="square">
            <a:spAutoFit/>
          </a:bodyPr>
          <a:lstStyle/>
          <a:p>
            <a:r>
              <a:rPr lang="en-US" b="1" dirty="0">
                <a:solidFill>
                  <a:srgbClr val="0070C0"/>
                </a:solidFill>
              </a:rPr>
              <a:t>Insignificant sinusoidal patterns have been reported following administration of meperidine, </a:t>
            </a:r>
            <a:r>
              <a:rPr lang="en-US" b="1" dirty="0" err="1">
                <a:solidFill>
                  <a:srgbClr val="0070C0"/>
                </a:solidFill>
              </a:rPr>
              <a:t>morphine,alphaprodine</a:t>
            </a:r>
            <a:r>
              <a:rPr lang="en-US" b="1" dirty="0">
                <a:solidFill>
                  <a:srgbClr val="0070C0"/>
                </a:solidFill>
              </a:rPr>
              <a:t>, and </a:t>
            </a:r>
            <a:r>
              <a:rPr lang="en-US" b="1" dirty="0" err="1">
                <a:solidFill>
                  <a:srgbClr val="0070C0"/>
                </a:solidFill>
              </a:rPr>
              <a:t>butorphanol</a:t>
            </a:r>
            <a:endParaRPr lang="en-US" b="1" dirty="0">
              <a:solidFill>
                <a:srgbClr val="0070C0"/>
              </a:solidFill>
            </a:endParaRPr>
          </a:p>
          <a:p>
            <a:endParaRPr lang="en-US" b="1" dirty="0">
              <a:solidFill>
                <a:srgbClr val="0070C0"/>
              </a:solidFill>
            </a:endParaRPr>
          </a:p>
        </p:txBody>
      </p:sp>
    </p:spTree>
    <p:extLst>
      <p:ext uri="{BB962C8B-B14F-4D97-AF65-F5344CB8AC3E}">
        <p14:creationId xmlns:p14="http://schemas.microsoft.com/office/powerpoint/2010/main" val="40697501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188640"/>
            <a:ext cx="8003232" cy="1008112"/>
          </a:xfrm>
        </p:spPr>
        <p:txBody>
          <a:bodyPr/>
          <a:lstStyle/>
          <a:p>
            <a:pPr algn="l"/>
            <a:r>
              <a:rPr lang="en-US" b="1" dirty="0">
                <a:solidFill>
                  <a:srgbClr val="FF0000"/>
                </a:solidFill>
              </a:rPr>
              <a:t>In utero resuscitation</a:t>
            </a:r>
          </a:p>
        </p:txBody>
      </p:sp>
      <p:sp>
        <p:nvSpPr>
          <p:cNvPr id="3" name="Content Placeholder 2"/>
          <p:cNvSpPr>
            <a:spLocks noGrp="1"/>
          </p:cNvSpPr>
          <p:nvPr>
            <p:ph idx="1"/>
          </p:nvPr>
        </p:nvSpPr>
        <p:spPr>
          <a:xfrm>
            <a:off x="395536" y="1196752"/>
            <a:ext cx="8301608" cy="5256584"/>
          </a:xfrm>
          <a:solidFill>
            <a:schemeClr val="bg1"/>
          </a:solidFill>
        </p:spPr>
        <p:txBody>
          <a:bodyPr>
            <a:normAutofit fontScale="85000" lnSpcReduction="20000"/>
          </a:bodyPr>
          <a:lstStyle/>
          <a:p>
            <a:pPr marL="0" indent="0">
              <a:buNone/>
            </a:pPr>
            <a:r>
              <a:rPr lang="en-US" dirty="0"/>
              <a:t> </a:t>
            </a:r>
            <a:r>
              <a:rPr lang="en-US" b="1" dirty="0">
                <a:solidFill>
                  <a:srgbClr val="0070C0"/>
                </a:solidFill>
                <a:effectLst>
                  <a:outerShdw blurRad="38100" dist="38100" dir="2700000" algn="tl">
                    <a:srgbClr val="000000">
                      <a:alpha val="43137"/>
                    </a:srgbClr>
                  </a:outerShdw>
                </a:effectLst>
              </a:rPr>
              <a:t>The following general measures for management of </a:t>
            </a:r>
            <a:r>
              <a:rPr lang="en-US" b="1" dirty="0">
                <a:solidFill>
                  <a:srgbClr val="FF0000"/>
                </a:solidFill>
                <a:effectLst>
                  <a:outerShdw blurRad="38100" dist="38100" dir="2700000" algn="tl">
                    <a:srgbClr val="000000">
                      <a:alpha val="43137"/>
                    </a:srgbClr>
                  </a:outerShdw>
                </a:effectLst>
              </a:rPr>
              <a:t>category II and III </a:t>
            </a:r>
            <a:r>
              <a:rPr lang="en-US" b="1" dirty="0">
                <a:solidFill>
                  <a:srgbClr val="0070C0"/>
                </a:solidFill>
                <a:effectLst>
                  <a:outerShdw blurRad="38100" dist="38100" dir="2700000" algn="tl">
                    <a:srgbClr val="000000">
                      <a:alpha val="43137"/>
                    </a:srgbClr>
                  </a:outerShdw>
                </a:effectLst>
              </a:rPr>
              <a:t>tracings are aimed at improving </a:t>
            </a:r>
            <a:r>
              <a:rPr lang="en-US" b="1" dirty="0" err="1">
                <a:solidFill>
                  <a:srgbClr val="0070C0"/>
                </a:solidFill>
                <a:effectLst>
                  <a:outerShdw blurRad="38100" dist="38100" dir="2700000" algn="tl">
                    <a:srgbClr val="000000">
                      <a:alpha val="43137"/>
                    </a:srgbClr>
                  </a:outerShdw>
                </a:effectLst>
              </a:rPr>
              <a:t>uteroplacental</a:t>
            </a:r>
            <a:r>
              <a:rPr lang="en-US" b="1" dirty="0">
                <a:solidFill>
                  <a:srgbClr val="0070C0"/>
                </a:solidFill>
                <a:effectLst>
                  <a:outerShdw blurRad="38100" dist="38100" dir="2700000" algn="tl">
                    <a:srgbClr val="000000">
                      <a:alpha val="43137"/>
                    </a:srgbClr>
                  </a:outerShdw>
                </a:effectLst>
              </a:rPr>
              <a:t> perfusion and maternal/fetal oxygenation :</a:t>
            </a:r>
          </a:p>
          <a:p>
            <a:pPr marL="0" indent="0">
              <a:buNone/>
            </a:pPr>
            <a:r>
              <a:rPr lang="en-US" b="1" dirty="0">
                <a:solidFill>
                  <a:srgbClr val="0070C0"/>
                </a:solidFill>
                <a:effectLst>
                  <a:outerShdw blurRad="38100" dist="38100" dir="2700000" algn="tl">
                    <a:srgbClr val="000000">
                      <a:alpha val="43137"/>
                    </a:srgbClr>
                  </a:outerShdw>
                </a:effectLst>
              </a:rPr>
              <a:t> </a:t>
            </a:r>
            <a:r>
              <a:rPr lang="en-US" b="1" dirty="0">
                <a:solidFill>
                  <a:srgbClr val="00B050"/>
                </a:solidFill>
                <a:effectLst>
                  <a:outerShdw blurRad="38100" dist="38100" dir="2700000" algn="tl">
                    <a:srgbClr val="000000">
                      <a:alpha val="43137"/>
                    </a:srgbClr>
                  </a:outerShdw>
                </a:effectLst>
              </a:rPr>
              <a:t>VAGINAL EXAM(R/O OF CORD PROLAPS)</a:t>
            </a:r>
          </a:p>
          <a:p>
            <a:pPr marL="0" indent="0">
              <a:buNone/>
            </a:pPr>
            <a:r>
              <a:rPr lang="en-US" b="1" dirty="0">
                <a:solidFill>
                  <a:srgbClr val="0070C0"/>
                </a:solidFill>
                <a:effectLst>
                  <a:outerShdw blurRad="38100" dist="38100" dir="2700000" algn="tl">
                    <a:srgbClr val="000000">
                      <a:alpha val="43137"/>
                    </a:srgbClr>
                  </a:outerShdw>
                </a:effectLst>
              </a:rPr>
              <a:t>●</a:t>
            </a:r>
            <a:r>
              <a:rPr lang="en-US" b="1" dirty="0">
                <a:solidFill>
                  <a:srgbClr val="FF0000"/>
                </a:solidFill>
                <a:effectLst>
                  <a:outerShdw blurRad="38100" dist="38100" dir="2700000" algn="tl">
                    <a:srgbClr val="000000">
                      <a:alpha val="43137"/>
                    </a:srgbClr>
                  </a:outerShdw>
                </a:effectLst>
              </a:rPr>
              <a:t>Reposition</a:t>
            </a:r>
            <a:r>
              <a:rPr lang="en-US" b="1" dirty="0">
                <a:solidFill>
                  <a:srgbClr val="0070C0"/>
                </a:solidFill>
                <a:effectLst>
                  <a:outerShdw blurRad="38100" dist="38100" dir="2700000" algn="tl">
                    <a:srgbClr val="000000">
                      <a:alpha val="43137"/>
                    </a:srgbClr>
                  </a:outerShdw>
                </a:effectLst>
              </a:rPr>
              <a:t> the patient onto her left or right side </a:t>
            </a:r>
          </a:p>
          <a:p>
            <a:pPr marL="0" indent="0">
              <a:buNone/>
            </a:pPr>
            <a:r>
              <a:rPr lang="en-US" b="1" dirty="0">
                <a:solidFill>
                  <a:srgbClr val="0070C0"/>
                </a:solidFill>
                <a:effectLst>
                  <a:outerShdw blurRad="38100" dist="38100" dir="2700000" algn="tl">
                    <a:srgbClr val="000000">
                      <a:alpha val="43137"/>
                    </a:srgbClr>
                  </a:outerShdw>
                </a:effectLst>
              </a:rPr>
              <a:t>●</a:t>
            </a:r>
            <a:r>
              <a:rPr lang="en-US" b="1" dirty="0">
                <a:solidFill>
                  <a:srgbClr val="FF0000"/>
                </a:solidFill>
                <a:effectLst>
                  <a:outerShdw blurRad="38100" dist="38100" dir="2700000" algn="tl">
                    <a:srgbClr val="000000">
                      <a:alpha val="43137"/>
                    </a:srgbClr>
                  </a:outerShdw>
                </a:effectLst>
              </a:rPr>
              <a:t>Administer oxygen </a:t>
            </a:r>
            <a:r>
              <a:rPr lang="en-US" b="1" dirty="0">
                <a:solidFill>
                  <a:srgbClr val="0070C0"/>
                </a:solidFill>
                <a:effectLst>
                  <a:outerShdw blurRad="38100" dist="38100" dir="2700000" algn="tl">
                    <a:srgbClr val="000000">
                      <a:alpha val="43137"/>
                    </a:srgbClr>
                  </a:outerShdw>
                </a:effectLst>
              </a:rPr>
              <a:t>(</a:t>
            </a:r>
            <a:r>
              <a:rPr lang="en-US" b="1" dirty="0" err="1">
                <a:solidFill>
                  <a:srgbClr val="0070C0"/>
                </a:solidFill>
                <a:effectLst>
                  <a:outerShdw blurRad="38100" dist="38100" dir="2700000" algn="tl">
                    <a:srgbClr val="000000">
                      <a:alpha val="43137"/>
                    </a:srgbClr>
                  </a:outerShdw>
                </a:effectLst>
              </a:rPr>
              <a:t>eg</a:t>
            </a:r>
            <a:r>
              <a:rPr lang="en-US" b="1" dirty="0">
                <a:solidFill>
                  <a:srgbClr val="0070C0"/>
                </a:solidFill>
                <a:effectLst>
                  <a:outerShdw blurRad="38100" dist="38100" dir="2700000" algn="tl">
                    <a:srgbClr val="000000">
                      <a:alpha val="43137"/>
                    </a:srgbClr>
                  </a:outerShdw>
                </a:effectLst>
              </a:rPr>
              <a:t>, 8 to 10 L/min of oxygen via </a:t>
            </a:r>
            <a:r>
              <a:rPr lang="en-US" b="1" dirty="0" err="1">
                <a:solidFill>
                  <a:srgbClr val="0070C0"/>
                </a:solidFill>
                <a:effectLst>
                  <a:outerShdw blurRad="38100" dist="38100" dir="2700000" algn="tl">
                    <a:srgbClr val="000000">
                      <a:alpha val="43137"/>
                    </a:srgbClr>
                  </a:outerShdw>
                </a:effectLst>
              </a:rPr>
              <a:t>nonrebreather</a:t>
            </a:r>
            <a:r>
              <a:rPr lang="en-US" b="1" dirty="0">
                <a:solidFill>
                  <a:srgbClr val="0070C0"/>
                </a:solidFill>
                <a:effectLst>
                  <a:outerShdw blurRad="38100" dist="38100" dir="2700000" algn="tl">
                    <a:srgbClr val="000000">
                      <a:alpha val="43137"/>
                    </a:srgbClr>
                  </a:outerShdw>
                </a:effectLst>
              </a:rPr>
              <a:t> mask)</a:t>
            </a:r>
          </a:p>
          <a:p>
            <a:pPr marL="0" indent="0">
              <a:buNone/>
            </a:pPr>
            <a:r>
              <a:rPr lang="en-US" b="1" dirty="0">
                <a:solidFill>
                  <a:srgbClr val="0070C0"/>
                </a:solidFill>
                <a:effectLst>
                  <a:outerShdw blurRad="38100" dist="38100" dir="2700000" algn="tl">
                    <a:srgbClr val="000000">
                      <a:alpha val="43137"/>
                    </a:srgbClr>
                  </a:outerShdw>
                </a:effectLst>
              </a:rPr>
              <a:t>●Administer an </a:t>
            </a:r>
            <a:r>
              <a:rPr lang="en-US" b="1" dirty="0">
                <a:solidFill>
                  <a:srgbClr val="FF0000"/>
                </a:solidFill>
                <a:effectLst>
                  <a:outerShdw blurRad="38100" dist="38100" dir="2700000" algn="tl">
                    <a:srgbClr val="000000">
                      <a:alpha val="43137"/>
                    </a:srgbClr>
                  </a:outerShdw>
                </a:effectLst>
              </a:rPr>
              <a:t>intravenous (IV) fluid bolus </a:t>
            </a:r>
            <a:r>
              <a:rPr lang="en-US" b="1" dirty="0">
                <a:solidFill>
                  <a:srgbClr val="0070C0"/>
                </a:solidFill>
                <a:effectLst>
                  <a:outerShdw blurRad="38100" dist="38100" dir="2700000" algn="tl">
                    <a:srgbClr val="000000">
                      <a:alpha val="43137"/>
                    </a:srgbClr>
                  </a:outerShdw>
                </a:effectLst>
              </a:rPr>
              <a:t>(</a:t>
            </a:r>
            <a:r>
              <a:rPr lang="en-US" b="1" dirty="0" err="1">
                <a:solidFill>
                  <a:srgbClr val="0070C0"/>
                </a:solidFill>
                <a:effectLst>
                  <a:outerShdw blurRad="38100" dist="38100" dir="2700000" algn="tl">
                    <a:srgbClr val="000000">
                      <a:alpha val="43137"/>
                    </a:srgbClr>
                  </a:outerShdw>
                </a:effectLst>
              </a:rPr>
              <a:t>eg</a:t>
            </a:r>
            <a:r>
              <a:rPr lang="en-US" b="1" dirty="0">
                <a:solidFill>
                  <a:srgbClr val="0070C0"/>
                </a:solidFill>
                <a:effectLst>
                  <a:outerShdw blurRad="38100" dist="38100" dir="2700000" algn="tl">
                    <a:srgbClr val="000000">
                      <a:alpha val="43137"/>
                    </a:srgbClr>
                  </a:outerShdw>
                </a:effectLst>
              </a:rPr>
              <a:t>, 500 to 1000 mL of lactated Ringer's or normal saline solution)</a:t>
            </a:r>
          </a:p>
          <a:p>
            <a:pPr marL="0" indent="0">
              <a:buNone/>
            </a:pPr>
            <a:r>
              <a:rPr lang="en-US" b="1" dirty="0">
                <a:solidFill>
                  <a:srgbClr val="0070C0"/>
                </a:solidFill>
                <a:effectLst>
                  <a:outerShdw blurRad="38100" dist="38100" dir="2700000" algn="tl">
                    <a:srgbClr val="000000">
                      <a:alpha val="43137"/>
                    </a:srgbClr>
                  </a:outerShdw>
                </a:effectLst>
              </a:rPr>
              <a:t>●Discontinue </a:t>
            </a:r>
            <a:r>
              <a:rPr lang="en-US" b="1" dirty="0" err="1">
                <a:solidFill>
                  <a:srgbClr val="FF0000"/>
                </a:solidFill>
                <a:effectLst>
                  <a:outerShdw blurRad="38100" dist="38100" dir="2700000" algn="tl">
                    <a:srgbClr val="000000">
                      <a:alpha val="43137"/>
                    </a:srgbClr>
                  </a:outerShdw>
                </a:effectLst>
              </a:rPr>
              <a:t>uterotonic</a:t>
            </a:r>
            <a:r>
              <a:rPr lang="en-US" b="1" dirty="0">
                <a:solidFill>
                  <a:srgbClr val="FF0000"/>
                </a:solidFill>
                <a:effectLst>
                  <a:outerShdw blurRad="38100" dist="38100" dir="2700000" algn="tl">
                    <a:srgbClr val="000000">
                      <a:alpha val="43137"/>
                    </a:srgbClr>
                  </a:outerShdw>
                </a:effectLst>
              </a:rPr>
              <a:t> </a:t>
            </a:r>
            <a:r>
              <a:rPr lang="en-US" b="1" dirty="0">
                <a:solidFill>
                  <a:srgbClr val="0070C0"/>
                </a:solidFill>
                <a:effectLst>
                  <a:outerShdw blurRad="38100" dist="38100" dir="2700000" algn="tl">
                    <a:srgbClr val="000000">
                      <a:alpha val="43137"/>
                    </a:srgbClr>
                  </a:outerShdw>
                </a:effectLst>
              </a:rPr>
              <a:t>drugs</a:t>
            </a:r>
          </a:p>
          <a:p>
            <a:pPr marL="0" indent="0">
              <a:buNone/>
            </a:pPr>
            <a:r>
              <a:rPr lang="en-US" b="1" dirty="0">
                <a:solidFill>
                  <a:srgbClr val="0070C0"/>
                </a:solidFill>
                <a:effectLst>
                  <a:outerShdw blurRad="38100" dist="38100" dir="2700000" algn="tl">
                    <a:srgbClr val="000000">
                      <a:alpha val="43137"/>
                    </a:srgbClr>
                  </a:outerShdw>
                </a:effectLst>
              </a:rPr>
              <a:t>●Administer a </a:t>
            </a:r>
            <a:r>
              <a:rPr lang="en-US" b="1" dirty="0" err="1">
                <a:solidFill>
                  <a:srgbClr val="FF0000"/>
                </a:solidFill>
                <a:effectLst>
                  <a:outerShdw blurRad="38100" dist="38100" dir="2700000" algn="tl">
                    <a:srgbClr val="000000">
                      <a:alpha val="43137"/>
                    </a:srgbClr>
                  </a:outerShdw>
                </a:effectLst>
              </a:rPr>
              <a:t>tocolytic</a:t>
            </a:r>
            <a:r>
              <a:rPr lang="en-US" b="1" dirty="0">
                <a:solidFill>
                  <a:srgbClr val="0070C0"/>
                </a:solidFill>
                <a:effectLst>
                  <a:outerShdw blurRad="38100" dist="38100" dir="2700000" algn="tl">
                    <a:srgbClr val="000000">
                      <a:alpha val="43137"/>
                    </a:srgbClr>
                  </a:outerShdw>
                </a:effectLst>
              </a:rPr>
              <a:t> drug (</a:t>
            </a:r>
            <a:r>
              <a:rPr lang="en-US" b="1" dirty="0" err="1">
                <a:solidFill>
                  <a:srgbClr val="0070C0"/>
                </a:solidFill>
                <a:effectLst>
                  <a:outerShdw blurRad="38100" dist="38100" dir="2700000" algn="tl">
                    <a:srgbClr val="000000">
                      <a:alpha val="43137"/>
                    </a:srgbClr>
                  </a:outerShdw>
                </a:effectLst>
              </a:rPr>
              <a:t>eg</a:t>
            </a:r>
            <a:r>
              <a:rPr lang="en-US" b="1" dirty="0">
                <a:solidFill>
                  <a:srgbClr val="0070C0"/>
                </a:solidFill>
                <a:effectLst>
                  <a:outerShdw blurRad="38100" dist="38100" dir="2700000" algn="tl">
                    <a:srgbClr val="000000">
                      <a:alpha val="43137"/>
                    </a:srgbClr>
                  </a:outerShdw>
                </a:effectLst>
              </a:rPr>
              <a:t>, </a:t>
            </a:r>
            <a:r>
              <a:rPr lang="en-US" b="1" dirty="0" err="1">
                <a:solidFill>
                  <a:srgbClr val="0070C0"/>
                </a:solidFill>
                <a:effectLst>
                  <a:outerShdw blurRad="38100" dist="38100" dir="2700000" algn="tl">
                    <a:srgbClr val="000000">
                      <a:alpha val="43137"/>
                    </a:srgbClr>
                  </a:outerShdw>
                </a:effectLst>
                <a:hlinkClick r:id="rId2"/>
              </a:rPr>
              <a:t>terbutaline</a:t>
            </a:r>
            <a:r>
              <a:rPr lang="en-US" b="1" dirty="0">
                <a:solidFill>
                  <a:srgbClr val="0070C0"/>
                </a:solidFill>
                <a:effectLst>
                  <a:outerShdw blurRad="38100" dist="38100" dir="2700000" algn="tl">
                    <a:srgbClr val="000000">
                      <a:alpha val="43137"/>
                    </a:srgbClr>
                  </a:outerShdw>
                </a:effectLst>
              </a:rPr>
              <a:t> 250 mcg subcutaneously)</a:t>
            </a:r>
          </a:p>
          <a:p>
            <a:pPr marL="0" indent="0">
              <a:buNone/>
            </a:pPr>
            <a:endParaRPr lang="en-US" b="1" dirty="0">
              <a:solidFill>
                <a:srgbClr val="0070C0"/>
              </a:solidFill>
              <a:effectLst>
                <a:outerShdw blurRad="38100" dist="38100" dir="2700000" algn="tl">
                  <a:srgbClr val="000000">
                    <a:alpha val="43137"/>
                  </a:srgbClr>
                </a:outerShdw>
              </a:effectLst>
            </a:endParaRPr>
          </a:p>
          <a:p>
            <a:endParaRPr lang="en-US" b="1" dirty="0">
              <a:solidFill>
                <a:srgbClr val="0070C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768739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7630</TotalTime>
  <Words>4652</Words>
  <Application>Microsoft Office PowerPoint</Application>
  <PresentationFormat>On-screen Show (4:3)</PresentationFormat>
  <Paragraphs>789</Paragraphs>
  <Slides>199</Slides>
  <Notes>1</Notes>
  <HiddenSlides>0</HiddenSlides>
  <MMClips>0</MMClips>
  <ScaleCrop>false</ScaleCrop>
  <HeadingPairs>
    <vt:vector size="4" baseType="variant">
      <vt:variant>
        <vt:lpstr>Theme</vt:lpstr>
      </vt:variant>
      <vt:variant>
        <vt:i4>1</vt:i4>
      </vt:variant>
      <vt:variant>
        <vt:lpstr>Slide Titles</vt:lpstr>
      </vt:variant>
      <vt:variant>
        <vt:i4>199</vt:i4>
      </vt:variant>
    </vt:vector>
  </HeadingPairs>
  <TitlesOfParts>
    <vt:vector size="200" baseType="lpstr">
      <vt:lpstr>Office Theme</vt:lpstr>
      <vt:lpstr>Fetal tococardiography</vt:lpstr>
      <vt:lpstr>FETUS OXYGENATION</vt:lpstr>
      <vt:lpstr>PowerPoint Presentation</vt:lpstr>
      <vt:lpstr>PowerPoint Presentation</vt:lpstr>
      <vt:lpstr>PowerPoint Presentation</vt:lpstr>
      <vt:lpstr>PowerPoint Presentation</vt:lpstr>
      <vt:lpstr>Fetal Acid-Base Physiology : </vt:lpstr>
      <vt:lpstr>PowerPoint Presentation</vt:lpstr>
      <vt:lpstr>The goal of intrapartum fetal surveillance </vt:lpstr>
      <vt:lpstr>Intermittent auscultation nice</vt:lpstr>
      <vt:lpstr>Intermittent Auscultation in Labor </vt:lpstr>
      <vt:lpstr>Baseline fetal heart rate </vt:lpstr>
      <vt:lpstr> Rhythm </vt:lpstr>
      <vt:lpstr>Heart rate changes </vt:lpstr>
      <vt:lpstr>PowerPoint Presentation</vt:lpstr>
      <vt:lpstr>Continuous cardiotocography </vt:lpstr>
      <vt:lpstr>Continuous cardiotocography </vt:lpstr>
      <vt:lpstr>PowerPoint Presentation</vt:lpstr>
      <vt:lpstr>PowerPoint Presentation</vt:lpstr>
      <vt:lpstr>PowerPoint Presentation</vt:lpstr>
      <vt:lpstr>Common indications/contraindications for intermittent auscultation </vt:lpstr>
      <vt:lpstr>PowerPoint Presentation</vt:lpstr>
      <vt:lpstr>PowerPoint Presentation</vt:lpstr>
      <vt:lpstr>PowerPoint Presentation</vt:lpstr>
      <vt:lpstr>PowerPoint Presentation</vt:lpstr>
      <vt:lpstr>Admission Fetal Heart Test?? </vt:lpstr>
      <vt:lpstr>Keep recording</vt:lpstr>
      <vt:lpstr>External fetal monitoring</vt:lpstr>
      <vt:lpstr>PowerPoint Presentation</vt:lpstr>
      <vt:lpstr>PowerPoint Presentation</vt:lpstr>
      <vt:lpstr>PowerPoint Presentation</vt:lpstr>
      <vt:lpstr>Baseline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Arrhythmias</vt:lpstr>
      <vt:lpstr>PowerPoint Presentation</vt:lpstr>
      <vt:lpstr>Causes of Severe Fetal Bradycardia </vt:lpstr>
      <vt:lpstr>Beat to beat variability</vt:lpstr>
      <vt:lpstr>PowerPoint Presentation</vt:lpstr>
      <vt:lpstr>Base line variability</vt:lpstr>
      <vt:lpstr>PowerPoint Presentation</vt:lpstr>
      <vt:lpstr>Decelerations:</vt:lpstr>
      <vt:lpstr>PowerPoint Presentation</vt:lpstr>
      <vt:lpstr>PowerPoint Presentation</vt:lpstr>
      <vt:lpstr>REASONS: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Late Deceleration </vt:lpstr>
      <vt:lpstr>PowerPoint Presentation</vt:lpstr>
      <vt:lpstr>PowerPoint Presentation</vt:lpstr>
      <vt:lpstr>PowerPoint Presentation</vt:lpstr>
      <vt:lpstr>PowerPoint Presentation</vt:lpstr>
      <vt:lpstr>Variable Deceleration </vt:lpstr>
      <vt:lpstr>PowerPoint Presentation</vt:lpstr>
      <vt:lpstr>PowerPoint Presentation</vt:lpstr>
      <vt:lpstr>concerning characteristics of variable decelerations</vt:lpstr>
      <vt:lpstr>PowerPoint Presentation</vt:lpstr>
      <vt:lpstr>PowerPoint Presentation</vt:lpstr>
      <vt:lpstr>PowerPoint Presentation</vt:lpstr>
      <vt:lpstr>PowerPoint Presentation</vt:lpstr>
      <vt:lpstr>PowerPoint Presentation</vt:lpstr>
      <vt:lpstr>Prolonged Deceleration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Category 2</vt:lpstr>
      <vt:lpstr>Category 2</vt:lpstr>
      <vt:lpstr>Category2</vt:lpstr>
      <vt:lpstr>Category 2</vt:lpstr>
      <vt:lpstr>Category 3</vt:lpstr>
      <vt:lpstr>Abnormal: </vt:lpstr>
      <vt:lpstr>PowerPoint Presentation</vt:lpstr>
      <vt:lpstr>PowerPoint Presentation</vt:lpstr>
      <vt:lpstr>PowerPoint Presentation</vt:lpstr>
      <vt:lpstr>PowerPoint Presentation</vt:lpstr>
      <vt:lpstr>PowerPoint Presentation</vt:lpstr>
      <vt:lpstr>PowerPoint Presentation</vt:lpstr>
      <vt:lpstr>Sign of non acidotic fetus</vt:lpstr>
      <vt:lpstr>Sinusoidal Heart Rate</vt:lpstr>
      <vt:lpstr>PowerPoint Presentation</vt:lpstr>
      <vt:lpstr>PowerPoint Presentation</vt:lpstr>
      <vt:lpstr>PowerPoint Presentation</vt:lpstr>
      <vt:lpstr>PowerPoint Presentation</vt:lpstr>
      <vt:lpstr>In utero resuscitation</vt:lpstr>
      <vt:lpstr>In utero resuscitation</vt:lpstr>
      <vt:lpstr>PowerPoint Presentation</vt:lpstr>
      <vt:lpstr>PowerPoint Presentation</vt:lpstr>
      <vt:lpstr>PowerPoint Presentation</vt:lpstr>
      <vt:lpstr>What is the baseline rate? </vt:lpstr>
      <vt:lpstr>Describe the variability. </vt:lpstr>
      <vt:lpstr>PowerPoint Presentation</vt:lpstr>
      <vt:lpstr>Are there decelerations present?  Are contractions present? </vt:lpstr>
      <vt:lpstr>What category is this tracing? Is this fetal tracing reassuring</vt:lpstr>
      <vt:lpstr>PowerPoint Presentation</vt:lpstr>
      <vt:lpstr>What is the baseline rate? Describe the variability</vt:lpstr>
      <vt:lpstr>Are there accelerations present? Are there decelerations present?</vt:lpstr>
      <vt:lpstr>Are contractions present? What category is this tracing? </vt:lpstr>
      <vt:lpstr>Is this fetal tracing reassuring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the baseline rate?</vt:lpstr>
      <vt:lpstr>Describe the variability. </vt:lpstr>
      <vt:lpstr>Are the accelerations present: Are there decelerations present?</vt:lpstr>
      <vt:lpstr>Are contractions present?</vt:lpstr>
      <vt:lpstr>What category is this tracing?</vt:lpstr>
      <vt:lpstr>Is this fetal tracing reassuring?</vt:lpstr>
      <vt:lpstr>What is the baseline rate?</vt:lpstr>
      <vt:lpstr>Describe the variability</vt:lpstr>
      <vt:lpstr>Are there accelerations present? Are there decelerations present?</vt:lpstr>
      <vt:lpstr>Are contractions present? </vt:lpstr>
      <vt:lpstr>What category is this tracing?</vt:lpstr>
      <vt:lpstr>Is this fetal tracing reassuring?</vt:lpstr>
      <vt:lpstr>What is the baseline rate?</vt:lpstr>
      <vt:lpstr>Describe the variability. </vt:lpstr>
      <vt:lpstr>Are there accelerations present? Are there decelerations present?</vt:lpstr>
      <vt:lpstr>Are contractions present?</vt:lpstr>
      <vt:lpstr>What category is this tracing?</vt:lpstr>
      <vt:lpstr>What is the baseline rate?</vt:lpstr>
      <vt:lpstr>Describe the variability.</vt:lpstr>
      <vt:lpstr>Are there accelerations present? Are there decelerations present? </vt:lpstr>
      <vt:lpstr>Are contractions present?</vt:lpstr>
      <vt:lpstr>What category is this tracing?</vt:lpstr>
      <vt:lpstr>Case 1</vt:lpstr>
      <vt:lpstr>Case 1</vt:lpstr>
      <vt:lpstr>Case 2</vt:lpstr>
      <vt:lpstr>CASE 2</vt:lpstr>
      <vt:lpstr>PowerPoint Presentation</vt:lpstr>
      <vt:lpstr>CASE 3</vt:lpstr>
      <vt:lpstr>Case 3</vt:lpstr>
      <vt:lpstr>Case 3</vt:lpstr>
      <vt:lpstr>Case 4</vt:lpstr>
      <vt:lpstr>CASE 4</vt:lpstr>
      <vt:lpstr>CASE 5</vt:lpstr>
      <vt:lpstr>CASE 5</vt:lpstr>
      <vt:lpstr>PowerPoint Presentation</vt:lpstr>
      <vt:lpstr>CASE 6</vt:lpstr>
      <vt:lpstr>CASE 6</vt:lpstr>
      <vt:lpstr>CASE 6</vt:lpstr>
      <vt:lpstr>CASE 7</vt:lpstr>
      <vt:lpstr>PowerPoint Presentation</vt:lpstr>
      <vt:lpstr>PowerPoint Presentation</vt:lpstr>
      <vt:lpstr>Case 8</vt:lpstr>
      <vt:lpstr>PowerPoint Presentation</vt:lpstr>
      <vt:lpstr>PowerPoint Presentation</vt:lpstr>
      <vt:lpstr>Case 9</vt:lpstr>
      <vt:lpstr>PowerPoint Presentation</vt:lpstr>
      <vt:lpstr>Case  10</vt:lpstr>
      <vt:lpstr>Early decelerations</vt:lpstr>
      <vt:lpstr>Case 11</vt:lpstr>
      <vt:lpstr>Prolonged Deceleration</vt:lpstr>
      <vt:lpstr>Case 12</vt:lpstr>
      <vt:lpstr>Late Deceleration and Severe Variable Deceleration </vt:lpstr>
      <vt:lpstr>Case 13</vt:lpstr>
      <vt:lpstr>Sinus Tachycardia With Deceleration And No Variability: Mixed Pattern</vt:lpstr>
      <vt:lpstr>Case 14</vt:lpstr>
      <vt:lpstr> Rebound Tachycardia</vt:lpstr>
      <vt:lpstr>Case 15</vt:lpstr>
      <vt:lpstr>No variability, flat line-unfavorable outcome</vt:lpstr>
      <vt:lpstr>PowerPoint Presentation</vt:lpstr>
      <vt:lpstr>PowerPoint Presentation</vt:lpstr>
      <vt:lpstr>PowerPoint Presentation</vt:lpstr>
      <vt:lpstr>PowerPoint Presentation</vt:lpstr>
      <vt:lpstr>PowerPoint Presentation</vt:lpstr>
      <vt:lpstr>PowerPoint Presentation</vt:lpstr>
      <vt:lpstr>Case </vt:lpstr>
      <vt:lpstr>PowerPoint Presentation</vt:lpstr>
      <vt:lpstr>PowerPoint Presentation</vt:lpstr>
      <vt:lpstr>Case 3</vt:lpstr>
      <vt:lpstr>PowerPoint Presentation</vt:lpstr>
      <vt:lpstr>PowerPoint Presentation</vt:lpstr>
      <vt:lpstr>case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vaio</dc:creator>
  <cp:lastModifiedBy>mahsa naemi</cp:lastModifiedBy>
  <cp:revision>430</cp:revision>
  <dcterms:created xsi:type="dcterms:W3CDTF">2017-06-30T01:04:43Z</dcterms:created>
  <dcterms:modified xsi:type="dcterms:W3CDTF">2021-01-21T18:17:25Z</dcterms:modified>
</cp:coreProperties>
</file>