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89" r:id="rId3"/>
    <p:sldId id="368" r:id="rId4"/>
    <p:sldId id="370" r:id="rId5"/>
    <p:sldId id="371" r:id="rId6"/>
    <p:sldId id="372" r:id="rId7"/>
    <p:sldId id="379" r:id="rId8"/>
    <p:sldId id="373" r:id="rId9"/>
    <p:sldId id="369" r:id="rId10"/>
    <p:sldId id="374" r:id="rId11"/>
    <p:sldId id="378" r:id="rId12"/>
    <p:sldId id="375" r:id="rId13"/>
    <p:sldId id="376" r:id="rId14"/>
    <p:sldId id="383" r:id="rId15"/>
    <p:sldId id="384" r:id="rId16"/>
    <p:sldId id="385" r:id="rId17"/>
    <p:sldId id="354" r:id="rId18"/>
    <p:sldId id="362" r:id="rId19"/>
    <p:sldId id="381" r:id="rId20"/>
    <p:sldId id="382" r:id="rId21"/>
    <p:sldId id="335" r:id="rId22"/>
    <p:sldId id="340" r:id="rId23"/>
    <p:sldId id="341" r:id="rId24"/>
    <p:sldId id="343" r:id="rId25"/>
    <p:sldId id="380" r:id="rId26"/>
    <p:sldId id="305" r:id="rId27"/>
    <p:sldId id="387" r:id="rId28"/>
    <p:sldId id="306" r:id="rId29"/>
    <p:sldId id="307" r:id="rId30"/>
    <p:sldId id="388" r:id="rId31"/>
    <p:sldId id="389" r:id="rId32"/>
    <p:sldId id="390" r:id="rId33"/>
    <p:sldId id="391" r:id="rId34"/>
    <p:sldId id="386" r:id="rId35"/>
    <p:sldId id="308" r:id="rId36"/>
    <p:sldId id="309" r:id="rId37"/>
    <p:sldId id="312" r:id="rId38"/>
    <p:sldId id="313" r:id="rId39"/>
    <p:sldId id="316" r:id="rId40"/>
    <p:sldId id="322" r:id="rId41"/>
    <p:sldId id="324" r:id="rId42"/>
    <p:sldId id="323" r:id="rId43"/>
    <p:sldId id="325" r:id="rId44"/>
    <p:sldId id="326" r:id="rId45"/>
    <p:sldId id="327" r:id="rId46"/>
    <p:sldId id="328" r:id="rId47"/>
    <p:sldId id="329" r:id="rId48"/>
    <p:sldId id="330" r:id="rId49"/>
    <p:sldId id="331" r:id="rId50"/>
    <p:sldId id="332" r:id="rId51"/>
    <p:sldId id="35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82" autoAdjust="0"/>
    <p:restoredTop sz="94660"/>
  </p:normalViewPr>
  <p:slideViewPr>
    <p:cSldViewPr snapToGrid="0">
      <p:cViewPr>
        <p:scale>
          <a:sx n="68" d="100"/>
          <a:sy n="68" d="100"/>
        </p:scale>
        <p:origin x="219" y="2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25C0A-EC11-44BB-A89E-CAFD82A1171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E4DB61E2-EACF-4131-9A22-11F3DB5233A5}">
      <dgm:prSet custT="1"/>
      <dgm:spPr/>
      <dgm:t>
        <a:bodyPr/>
        <a:lstStyle/>
        <a:p>
          <a:pPr rtl="0"/>
          <a:r>
            <a:rPr lang="en-GB" sz="2000" smtClean="0"/>
            <a:t>Mapping of painful vestibular regions during vestibulectomy for a patient with PVD.</a:t>
          </a:r>
          <a:endParaRPr lang="en-GB" sz="2000"/>
        </a:p>
      </dgm:t>
    </dgm:pt>
    <dgm:pt modelId="{DDA4D6D5-85D7-4C82-8C67-57CBFA6DA2F0}" type="parTrans" cxnId="{5384FF68-FC8D-415D-A728-3A46B5432305}">
      <dgm:prSet/>
      <dgm:spPr/>
      <dgm:t>
        <a:bodyPr/>
        <a:lstStyle/>
        <a:p>
          <a:endParaRPr lang="en-GB"/>
        </a:p>
      </dgm:t>
    </dgm:pt>
    <dgm:pt modelId="{4BF7359B-3EE8-4E09-9B60-4A294CA3DAA8}" type="sibTrans" cxnId="{5384FF68-FC8D-415D-A728-3A46B5432305}">
      <dgm:prSet/>
      <dgm:spPr/>
      <dgm:t>
        <a:bodyPr/>
        <a:lstStyle/>
        <a:p>
          <a:endParaRPr lang="en-GB"/>
        </a:p>
      </dgm:t>
    </dgm:pt>
    <dgm:pt modelId="{F741111E-F549-46B9-902E-E89ECA72E98D}">
      <dgm:prSet custT="1"/>
      <dgm:spPr/>
      <dgm:t>
        <a:bodyPr/>
        <a:lstStyle/>
        <a:p>
          <a:pPr rtl="0"/>
          <a:r>
            <a:rPr lang="en-GB" sz="2000" smtClean="0"/>
            <a:t>(A) The region of pain in the posterior vestibule between Hart’s line and the hymenal ridge. (B) Islands of tissue for excision in the anterior vestibule that the patient reports as most painful. (C) The final surgical result.</a:t>
          </a:r>
          <a:endParaRPr lang="en-GB" sz="2000"/>
        </a:p>
      </dgm:t>
    </dgm:pt>
    <dgm:pt modelId="{BA425637-A5AF-4A2A-8AE2-2510A83FB505}" type="parTrans" cxnId="{211F17DE-9F20-48DB-9FF0-9AB439880FB6}">
      <dgm:prSet/>
      <dgm:spPr/>
      <dgm:t>
        <a:bodyPr/>
        <a:lstStyle/>
        <a:p>
          <a:endParaRPr lang="en-GB"/>
        </a:p>
      </dgm:t>
    </dgm:pt>
    <dgm:pt modelId="{3186698A-E8F9-4403-8258-D2E990E6867C}" type="sibTrans" cxnId="{211F17DE-9F20-48DB-9FF0-9AB439880FB6}">
      <dgm:prSet/>
      <dgm:spPr/>
      <dgm:t>
        <a:bodyPr/>
        <a:lstStyle/>
        <a:p>
          <a:endParaRPr lang="en-GB"/>
        </a:p>
      </dgm:t>
    </dgm:pt>
    <dgm:pt modelId="{D2B347CD-B0AE-4442-99A7-DF97A7D4CE1E}" type="pres">
      <dgm:prSet presAssocID="{3FA25C0A-EC11-44BB-A89E-CAFD82A1171A}" presName="linear" presStyleCnt="0">
        <dgm:presLayoutVars>
          <dgm:animLvl val="lvl"/>
          <dgm:resizeHandles val="exact"/>
        </dgm:presLayoutVars>
      </dgm:prSet>
      <dgm:spPr/>
      <dgm:t>
        <a:bodyPr/>
        <a:lstStyle/>
        <a:p>
          <a:endParaRPr lang="en-GB"/>
        </a:p>
      </dgm:t>
    </dgm:pt>
    <dgm:pt modelId="{C3522B89-3889-4CF3-8D27-90E6C4C0DF70}" type="pres">
      <dgm:prSet presAssocID="{E4DB61E2-EACF-4131-9A22-11F3DB5233A5}" presName="parentText" presStyleLbl="node1" presStyleIdx="0" presStyleCnt="2">
        <dgm:presLayoutVars>
          <dgm:chMax val="0"/>
          <dgm:bulletEnabled val="1"/>
        </dgm:presLayoutVars>
      </dgm:prSet>
      <dgm:spPr/>
      <dgm:t>
        <a:bodyPr/>
        <a:lstStyle/>
        <a:p>
          <a:endParaRPr lang="en-GB"/>
        </a:p>
      </dgm:t>
    </dgm:pt>
    <dgm:pt modelId="{38501AF9-5BE3-452F-9777-F1B294E293C2}" type="pres">
      <dgm:prSet presAssocID="{4BF7359B-3EE8-4E09-9B60-4A294CA3DAA8}" presName="spacer" presStyleCnt="0"/>
      <dgm:spPr/>
    </dgm:pt>
    <dgm:pt modelId="{D2E7075C-F14C-4BC3-A5BB-44F21050EFFA}" type="pres">
      <dgm:prSet presAssocID="{F741111E-F549-46B9-902E-E89ECA72E98D}" presName="parentText" presStyleLbl="node1" presStyleIdx="1" presStyleCnt="2">
        <dgm:presLayoutVars>
          <dgm:chMax val="0"/>
          <dgm:bulletEnabled val="1"/>
        </dgm:presLayoutVars>
      </dgm:prSet>
      <dgm:spPr/>
      <dgm:t>
        <a:bodyPr/>
        <a:lstStyle/>
        <a:p>
          <a:endParaRPr lang="en-GB"/>
        </a:p>
      </dgm:t>
    </dgm:pt>
  </dgm:ptLst>
  <dgm:cxnLst>
    <dgm:cxn modelId="{E90657E2-8451-4A76-BFA2-43B361E996DF}" type="presOf" srcId="{E4DB61E2-EACF-4131-9A22-11F3DB5233A5}" destId="{C3522B89-3889-4CF3-8D27-90E6C4C0DF70}" srcOrd="0" destOrd="0" presId="urn:microsoft.com/office/officeart/2005/8/layout/vList2"/>
    <dgm:cxn modelId="{5384FF68-FC8D-415D-A728-3A46B5432305}" srcId="{3FA25C0A-EC11-44BB-A89E-CAFD82A1171A}" destId="{E4DB61E2-EACF-4131-9A22-11F3DB5233A5}" srcOrd="0" destOrd="0" parTransId="{DDA4D6D5-85D7-4C82-8C67-57CBFA6DA2F0}" sibTransId="{4BF7359B-3EE8-4E09-9B60-4A294CA3DAA8}"/>
    <dgm:cxn modelId="{211F17DE-9F20-48DB-9FF0-9AB439880FB6}" srcId="{3FA25C0A-EC11-44BB-A89E-CAFD82A1171A}" destId="{F741111E-F549-46B9-902E-E89ECA72E98D}" srcOrd="1" destOrd="0" parTransId="{BA425637-A5AF-4A2A-8AE2-2510A83FB505}" sibTransId="{3186698A-E8F9-4403-8258-D2E990E6867C}"/>
    <dgm:cxn modelId="{E8F366E0-1403-4300-B24A-B3871D2693CC}" type="presOf" srcId="{3FA25C0A-EC11-44BB-A89E-CAFD82A1171A}" destId="{D2B347CD-B0AE-4442-99A7-DF97A7D4CE1E}" srcOrd="0" destOrd="0" presId="urn:microsoft.com/office/officeart/2005/8/layout/vList2"/>
    <dgm:cxn modelId="{C96FF2E1-64DD-45E8-8DC9-E4392CED9277}" type="presOf" srcId="{F741111E-F549-46B9-902E-E89ECA72E98D}" destId="{D2E7075C-F14C-4BC3-A5BB-44F21050EFFA}" srcOrd="0" destOrd="0" presId="urn:microsoft.com/office/officeart/2005/8/layout/vList2"/>
    <dgm:cxn modelId="{5CEAC9F5-BFA1-4311-AA33-9A8AA9D0067B}" type="presParOf" srcId="{D2B347CD-B0AE-4442-99A7-DF97A7D4CE1E}" destId="{C3522B89-3889-4CF3-8D27-90E6C4C0DF70}" srcOrd="0" destOrd="0" presId="urn:microsoft.com/office/officeart/2005/8/layout/vList2"/>
    <dgm:cxn modelId="{9D9BD2CD-F727-400D-AB7C-15B0E366ED49}" type="presParOf" srcId="{D2B347CD-B0AE-4442-99A7-DF97A7D4CE1E}" destId="{38501AF9-5BE3-452F-9777-F1B294E293C2}" srcOrd="1" destOrd="0" presId="urn:microsoft.com/office/officeart/2005/8/layout/vList2"/>
    <dgm:cxn modelId="{CDFAFFF0-DAE7-411B-975F-8D5EB19684DA}" type="presParOf" srcId="{D2B347CD-B0AE-4442-99A7-DF97A7D4CE1E}" destId="{D2E7075C-F14C-4BC3-A5BB-44F21050EFF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4AEE96-D85C-4DD1-BA74-9A5AC7F2C5F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52A71DB6-3475-4313-A651-7C018ED62A28}">
      <dgm:prSet custT="1"/>
      <dgm:spPr/>
      <dgm:t>
        <a:bodyPr/>
        <a:lstStyle/>
        <a:p>
          <a:pPr rtl="0"/>
          <a:r>
            <a:rPr lang="en-GB" sz="2400" smtClean="0"/>
            <a:t>surgical, </a:t>
          </a:r>
          <a:endParaRPr lang="en-GB" sz="2400"/>
        </a:p>
      </dgm:t>
    </dgm:pt>
    <dgm:pt modelId="{FA8E47C9-9DD6-4268-ABE5-42B878386EEE}" type="parTrans" cxnId="{0A586CDE-3EBE-4E1E-B8A9-3A661AC668E2}">
      <dgm:prSet/>
      <dgm:spPr/>
      <dgm:t>
        <a:bodyPr/>
        <a:lstStyle/>
        <a:p>
          <a:endParaRPr lang="en-GB" sz="2400"/>
        </a:p>
      </dgm:t>
    </dgm:pt>
    <dgm:pt modelId="{6199FDA8-3602-4DA8-9723-958BADB77A74}" type="sibTrans" cxnId="{0A586CDE-3EBE-4E1E-B8A9-3A661AC668E2}">
      <dgm:prSet/>
      <dgm:spPr/>
      <dgm:t>
        <a:bodyPr/>
        <a:lstStyle/>
        <a:p>
          <a:endParaRPr lang="en-GB" sz="2400"/>
        </a:p>
      </dgm:t>
    </dgm:pt>
    <dgm:pt modelId="{CFE8AB08-43EB-4DCB-9A1A-6329E447E027}">
      <dgm:prSet custT="1"/>
      <dgm:spPr/>
      <dgm:t>
        <a:bodyPr/>
        <a:lstStyle/>
        <a:p>
          <a:pPr rtl="0"/>
          <a:r>
            <a:rPr lang="en-GB" sz="2400" smtClean="0"/>
            <a:t>pharmacological (oral, topical, injection), </a:t>
          </a:r>
          <a:endParaRPr lang="en-GB" sz="2400"/>
        </a:p>
      </dgm:t>
    </dgm:pt>
    <dgm:pt modelId="{4B26C9EC-E41E-4706-B963-1BE5A8759C0E}" type="parTrans" cxnId="{85064B54-0102-4B0E-BDA1-DB32DBEAD778}">
      <dgm:prSet/>
      <dgm:spPr/>
      <dgm:t>
        <a:bodyPr/>
        <a:lstStyle/>
        <a:p>
          <a:endParaRPr lang="en-GB" sz="2400"/>
        </a:p>
      </dgm:t>
    </dgm:pt>
    <dgm:pt modelId="{F6595E69-4B55-4B06-BDEF-B9BB0BB82829}" type="sibTrans" cxnId="{85064B54-0102-4B0E-BDA1-DB32DBEAD778}">
      <dgm:prSet/>
      <dgm:spPr/>
      <dgm:t>
        <a:bodyPr/>
        <a:lstStyle/>
        <a:p>
          <a:endParaRPr lang="en-GB" sz="2400"/>
        </a:p>
      </dgm:t>
    </dgm:pt>
    <dgm:pt modelId="{4D48FE95-B081-47AE-B665-F2D1D09ABF54}">
      <dgm:prSet custT="1"/>
      <dgm:spPr/>
      <dgm:t>
        <a:bodyPr/>
        <a:lstStyle/>
        <a:p>
          <a:pPr rtl="0"/>
          <a:r>
            <a:rPr lang="en-GB" sz="2400" smtClean="0"/>
            <a:t>psychological cognitive-behavioral, </a:t>
          </a:r>
          <a:endParaRPr lang="en-GB" sz="2400"/>
        </a:p>
      </dgm:t>
    </dgm:pt>
    <dgm:pt modelId="{FFA2A391-1179-46CF-8A2A-B95DD027809C}" type="parTrans" cxnId="{57C09B86-DF70-471C-A1E6-005D03543813}">
      <dgm:prSet/>
      <dgm:spPr/>
      <dgm:t>
        <a:bodyPr/>
        <a:lstStyle/>
        <a:p>
          <a:endParaRPr lang="en-GB" sz="2400"/>
        </a:p>
      </dgm:t>
    </dgm:pt>
    <dgm:pt modelId="{8E722CE0-C02D-4B4A-915A-155B31DDFFBD}" type="sibTrans" cxnId="{57C09B86-DF70-471C-A1E6-005D03543813}">
      <dgm:prSet/>
      <dgm:spPr/>
      <dgm:t>
        <a:bodyPr/>
        <a:lstStyle/>
        <a:p>
          <a:endParaRPr lang="en-GB" sz="2400"/>
        </a:p>
      </dgm:t>
    </dgm:pt>
    <dgm:pt modelId="{9D17CA24-F081-4524-BFCF-E32FAE1C8B74}">
      <dgm:prSet custT="1"/>
      <dgm:spPr/>
      <dgm:t>
        <a:bodyPr/>
        <a:lstStyle/>
        <a:p>
          <a:pPr rtl="0"/>
          <a:r>
            <a:rPr lang="en-GB" sz="2400" smtClean="0"/>
            <a:t>psychotherapy, </a:t>
          </a:r>
          <a:endParaRPr lang="en-GB" sz="2400"/>
        </a:p>
      </dgm:t>
    </dgm:pt>
    <dgm:pt modelId="{32F30A4E-C533-4C80-8468-17FBE8589FF5}" type="parTrans" cxnId="{65ECF96E-6FA0-44DE-8F81-70F44B1DE8E1}">
      <dgm:prSet/>
      <dgm:spPr/>
      <dgm:t>
        <a:bodyPr/>
        <a:lstStyle/>
        <a:p>
          <a:endParaRPr lang="en-GB" sz="2400"/>
        </a:p>
      </dgm:t>
    </dgm:pt>
    <dgm:pt modelId="{43679E4B-EDB2-4EB0-9CA7-528869CA7F18}" type="sibTrans" cxnId="{65ECF96E-6FA0-44DE-8F81-70F44B1DE8E1}">
      <dgm:prSet/>
      <dgm:spPr/>
      <dgm:t>
        <a:bodyPr/>
        <a:lstStyle/>
        <a:p>
          <a:endParaRPr lang="en-GB" sz="2400"/>
        </a:p>
      </dgm:t>
    </dgm:pt>
    <dgm:pt modelId="{BDADF4DF-CE65-48B7-930E-967AA4C1BB59}">
      <dgm:prSet custT="1"/>
      <dgm:spPr/>
      <dgm:t>
        <a:bodyPr/>
        <a:lstStyle/>
        <a:p>
          <a:pPr rtl="0"/>
          <a:r>
            <a:rPr lang="en-GB" sz="2400" dirty="0" smtClean="0"/>
            <a:t>mindfulness based relaxation </a:t>
          </a:r>
          <a:r>
            <a:rPr lang="en-GB" sz="2400" dirty="0" smtClean="0"/>
            <a:t>therapy, </a:t>
          </a:r>
          <a:endParaRPr lang="en-GB" sz="2400" dirty="0"/>
        </a:p>
      </dgm:t>
    </dgm:pt>
    <dgm:pt modelId="{482896E9-F6DF-4477-97EB-422E637E84B9}" type="parTrans" cxnId="{25B4A42A-E57A-4211-B43D-5727DD317213}">
      <dgm:prSet/>
      <dgm:spPr/>
      <dgm:t>
        <a:bodyPr/>
        <a:lstStyle/>
        <a:p>
          <a:endParaRPr lang="en-GB" sz="2400"/>
        </a:p>
      </dgm:t>
    </dgm:pt>
    <dgm:pt modelId="{BF1EE8A0-6CC1-4D77-B79C-0304A6E01CB6}" type="sibTrans" cxnId="{25B4A42A-E57A-4211-B43D-5727DD317213}">
      <dgm:prSet/>
      <dgm:spPr/>
      <dgm:t>
        <a:bodyPr/>
        <a:lstStyle/>
        <a:p>
          <a:endParaRPr lang="en-GB" sz="2400"/>
        </a:p>
      </dgm:t>
    </dgm:pt>
    <dgm:pt modelId="{BA393AA0-6D77-44DA-9DCC-37AF6FDE8519}">
      <dgm:prSet custT="1"/>
      <dgm:spPr/>
      <dgm:t>
        <a:bodyPr/>
        <a:lstStyle/>
        <a:p>
          <a:pPr rtl="0"/>
          <a:r>
            <a:rPr lang="en-GB" sz="2400" smtClean="0"/>
            <a:t>physical (manipulative, myofascial physical therapy (PT), </a:t>
          </a:r>
          <a:endParaRPr lang="en-GB" sz="2400"/>
        </a:p>
      </dgm:t>
    </dgm:pt>
    <dgm:pt modelId="{EC45E5FF-DF62-4312-A96A-7AE9BB5F5376}" type="parTrans" cxnId="{5A2148D7-9785-4DD8-A2CA-16DAF38A68C0}">
      <dgm:prSet/>
      <dgm:spPr/>
      <dgm:t>
        <a:bodyPr/>
        <a:lstStyle/>
        <a:p>
          <a:endParaRPr lang="en-GB" sz="2400"/>
        </a:p>
      </dgm:t>
    </dgm:pt>
    <dgm:pt modelId="{026C0E92-4660-443C-8A8B-11BFF05B0899}" type="sibTrans" cxnId="{5A2148D7-9785-4DD8-A2CA-16DAF38A68C0}">
      <dgm:prSet/>
      <dgm:spPr/>
      <dgm:t>
        <a:bodyPr/>
        <a:lstStyle/>
        <a:p>
          <a:endParaRPr lang="en-GB" sz="2400"/>
        </a:p>
      </dgm:t>
    </dgm:pt>
    <dgm:pt modelId="{F66F9AD8-6F02-4707-B149-9EBC26C7A3ED}">
      <dgm:prSet custT="1"/>
      <dgm:spPr/>
      <dgm:t>
        <a:bodyPr/>
        <a:lstStyle/>
        <a:p>
          <a:pPr rtl="0"/>
          <a:r>
            <a:rPr lang="en-GB" sz="2400" smtClean="0"/>
            <a:t>EMG biofeedback, </a:t>
          </a:r>
          <a:endParaRPr lang="en-GB" sz="2400"/>
        </a:p>
      </dgm:t>
    </dgm:pt>
    <dgm:pt modelId="{3D79B4D2-3AA7-45A3-BB68-EA3F607CA64F}" type="parTrans" cxnId="{8B168C31-F260-4095-AB9D-C9629C532B29}">
      <dgm:prSet/>
      <dgm:spPr/>
      <dgm:t>
        <a:bodyPr/>
        <a:lstStyle/>
        <a:p>
          <a:endParaRPr lang="en-GB" sz="2400"/>
        </a:p>
      </dgm:t>
    </dgm:pt>
    <dgm:pt modelId="{7158A21F-4BC4-4BC9-9B95-9469A0C0B3CC}" type="sibTrans" cxnId="{8B168C31-F260-4095-AB9D-C9629C532B29}">
      <dgm:prSet/>
      <dgm:spPr/>
      <dgm:t>
        <a:bodyPr/>
        <a:lstStyle/>
        <a:p>
          <a:endParaRPr lang="en-GB" sz="2400"/>
        </a:p>
      </dgm:t>
    </dgm:pt>
    <dgm:pt modelId="{A6897C02-D0FB-4466-BAE5-D161D9303FD5}">
      <dgm:prSet custT="1"/>
      <dgm:spPr/>
      <dgm:t>
        <a:bodyPr/>
        <a:lstStyle/>
        <a:p>
          <a:pPr rtl="0"/>
          <a:r>
            <a:rPr lang="en-GB" sz="2400" smtClean="0"/>
            <a:t>dilators, and</a:t>
          </a:r>
          <a:endParaRPr lang="en-GB" sz="2400"/>
        </a:p>
      </dgm:t>
    </dgm:pt>
    <dgm:pt modelId="{CB6AAFDA-71F6-40BC-9EA3-97247D971C62}" type="parTrans" cxnId="{E05A2768-973D-40A8-920C-85D3C5AD24A3}">
      <dgm:prSet/>
      <dgm:spPr/>
      <dgm:t>
        <a:bodyPr/>
        <a:lstStyle/>
        <a:p>
          <a:endParaRPr lang="en-GB" sz="2400"/>
        </a:p>
      </dgm:t>
    </dgm:pt>
    <dgm:pt modelId="{5C365D9F-C945-47D6-A8C4-294AB4A3BCD1}" type="sibTrans" cxnId="{E05A2768-973D-40A8-920C-85D3C5AD24A3}">
      <dgm:prSet/>
      <dgm:spPr/>
      <dgm:t>
        <a:bodyPr/>
        <a:lstStyle/>
        <a:p>
          <a:endParaRPr lang="en-GB" sz="2400"/>
        </a:p>
      </dgm:t>
    </dgm:pt>
    <dgm:pt modelId="{930198DA-82C3-425F-8550-A819145EE995}">
      <dgm:prSet custT="1"/>
      <dgm:spPr/>
      <dgm:t>
        <a:bodyPr/>
        <a:lstStyle/>
        <a:p>
          <a:pPr rtl="0"/>
          <a:r>
            <a:rPr lang="en-GB" sz="2400" dirty="0" smtClean="0"/>
            <a:t>complementary/ alternative such as acupuncture or hypnotherapy.</a:t>
          </a:r>
          <a:endParaRPr lang="en-GB" sz="2400" dirty="0"/>
        </a:p>
      </dgm:t>
    </dgm:pt>
    <dgm:pt modelId="{541557ED-8D02-46D5-B246-3E2100049EAE}" type="parTrans" cxnId="{22194854-7E1B-4199-A499-14265975160C}">
      <dgm:prSet/>
      <dgm:spPr/>
      <dgm:t>
        <a:bodyPr/>
        <a:lstStyle/>
        <a:p>
          <a:endParaRPr lang="en-GB" sz="2400"/>
        </a:p>
      </dgm:t>
    </dgm:pt>
    <dgm:pt modelId="{AA2BA2BE-A95A-4A50-A665-C6F56ED055CE}" type="sibTrans" cxnId="{22194854-7E1B-4199-A499-14265975160C}">
      <dgm:prSet/>
      <dgm:spPr/>
      <dgm:t>
        <a:bodyPr/>
        <a:lstStyle/>
        <a:p>
          <a:endParaRPr lang="en-GB" sz="2400"/>
        </a:p>
      </dgm:t>
    </dgm:pt>
    <dgm:pt modelId="{1CDA04CF-6BE1-48CA-B4A5-5DC5814CE806}" type="pres">
      <dgm:prSet presAssocID="{1D4AEE96-D85C-4DD1-BA74-9A5AC7F2C5FD}" presName="linear" presStyleCnt="0">
        <dgm:presLayoutVars>
          <dgm:animLvl val="lvl"/>
          <dgm:resizeHandles val="exact"/>
        </dgm:presLayoutVars>
      </dgm:prSet>
      <dgm:spPr/>
      <dgm:t>
        <a:bodyPr/>
        <a:lstStyle/>
        <a:p>
          <a:endParaRPr lang="en-GB"/>
        </a:p>
      </dgm:t>
    </dgm:pt>
    <dgm:pt modelId="{D25A5FD5-CC7E-4ABB-B35F-EB4A3CDC468F}" type="pres">
      <dgm:prSet presAssocID="{52A71DB6-3475-4313-A651-7C018ED62A28}" presName="parentText" presStyleLbl="node1" presStyleIdx="0" presStyleCnt="9">
        <dgm:presLayoutVars>
          <dgm:chMax val="0"/>
          <dgm:bulletEnabled val="1"/>
        </dgm:presLayoutVars>
      </dgm:prSet>
      <dgm:spPr/>
      <dgm:t>
        <a:bodyPr/>
        <a:lstStyle/>
        <a:p>
          <a:endParaRPr lang="en-GB"/>
        </a:p>
      </dgm:t>
    </dgm:pt>
    <dgm:pt modelId="{D825B730-D1B4-4B36-BCA4-29B2C1032C61}" type="pres">
      <dgm:prSet presAssocID="{6199FDA8-3602-4DA8-9723-958BADB77A74}" presName="spacer" presStyleCnt="0"/>
      <dgm:spPr/>
    </dgm:pt>
    <dgm:pt modelId="{54AD9B77-24C0-4709-96D2-99D60D760A03}" type="pres">
      <dgm:prSet presAssocID="{CFE8AB08-43EB-4DCB-9A1A-6329E447E027}" presName="parentText" presStyleLbl="node1" presStyleIdx="1" presStyleCnt="9" custLinFactY="-3940" custLinFactNeighborX="992" custLinFactNeighborY="-100000">
        <dgm:presLayoutVars>
          <dgm:chMax val="0"/>
          <dgm:bulletEnabled val="1"/>
        </dgm:presLayoutVars>
      </dgm:prSet>
      <dgm:spPr/>
      <dgm:t>
        <a:bodyPr/>
        <a:lstStyle/>
        <a:p>
          <a:endParaRPr lang="en-GB"/>
        </a:p>
      </dgm:t>
    </dgm:pt>
    <dgm:pt modelId="{50525BA6-CF6C-471C-A043-876C77BA046A}" type="pres">
      <dgm:prSet presAssocID="{F6595E69-4B55-4B06-BDEF-B9BB0BB82829}" presName="spacer" presStyleCnt="0"/>
      <dgm:spPr/>
    </dgm:pt>
    <dgm:pt modelId="{1A9317F6-6790-4BAF-9950-3EA8E28DA495}" type="pres">
      <dgm:prSet presAssocID="{4D48FE95-B081-47AE-B665-F2D1D09ABF54}" presName="parentText" presStyleLbl="node1" presStyleIdx="2" presStyleCnt="9">
        <dgm:presLayoutVars>
          <dgm:chMax val="0"/>
          <dgm:bulletEnabled val="1"/>
        </dgm:presLayoutVars>
      </dgm:prSet>
      <dgm:spPr/>
      <dgm:t>
        <a:bodyPr/>
        <a:lstStyle/>
        <a:p>
          <a:endParaRPr lang="en-GB"/>
        </a:p>
      </dgm:t>
    </dgm:pt>
    <dgm:pt modelId="{F4297BEB-A32E-4A49-959A-106FAA2A6341}" type="pres">
      <dgm:prSet presAssocID="{8E722CE0-C02D-4B4A-915A-155B31DDFFBD}" presName="spacer" presStyleCnt="0"/>
      <dgm:spPr/>
    </dgm:pt>
    <dgm:pt modelId="{B84DEA7A-0777-4134-A17D-310701DF3931}" type="pres">
      <dgm:prSet presAssocID="{9D17CA24-F081-4524-BFCF-E32FAE1C8B74}" presName="parentText" presStyleLbl="node1" presStyleIdx="3" presStyleCnt="9">
        <dgm:presLayoutVars>
          <dgm:chMax val="0"/>
          <dgm:bulletEnabled val="1"/>
        </dgm:presLayoutVars>
      </dgm:prSet>
      <dgm:spPr/>
      <dgm:t>
        <a:bodyPr/>
        <a:lstStyle/>
        <a:p>
          <a:endParaRPr lang="en-GB"/>
        </a:p>
      </dgm:t>
    </dgm:pt>
    <dgm:pt modelId="{DC2E3C0E-E0A8-4A61-AA3A-AEA172DB5813}" type="pres">
      <dgm:prSet presAssocID="{43679E4B-EDB2-4EB0-9CA7-528869CA7F18}" presName="spacer" presStyleCnt="0"/>
      <dgm:spPr/>
    </dgm:pt>
    <dgm:pt modelId="{BEB314DC-EFEA-4464-A7C1-45E97CEB6781}" type="pres">
      <dgm:prSet presAssocID="{BDADF4DF-CE65-48B7-930E-967AA4C1BB59}" presName="parentText" presStyleLbl="node1" presStyleIdx="4" presStyleCnt="9">
        <dgm:presLayoutVars>
          <dgm:chMax val="0"/>
          <dgm:bulletEnabled val="1"/>
        </dgm:presLayoutVars>
      </dgm:prSet>
      <dgm:spPr/>
      <dgm:t>
        <a:bodyPr/>
        <a:lstStyle/>
        <a:p>
          <a:endParaRPr lang="en-GB"/>
        </a:p>
      </dgm:t>
    </dgm:pt>
    <dgm:pt modelId="{77B99682-3B0A-4460-8AAB-BE68D7D6BA0D}" type="pres">
      <dgm:prSet presAssocID="{BF1EE8A0-6CC1-4D77-B79C-0304A6E01CB6}" presName="spacer" presStyleCnt="0"/>
      <dgm:spPr/>
    </dgm:pt>
    <dgm:pt modelId="{8A6EFB0C-41F5-4FE8-AFCA-791491AE3C98}" type="pres">
      <dgm:prSet presAssocID="{BA393AA0-6D77-44DA-9DCC-37AF6FDE8519}" presName="parentText" presStyleLbl="node1" presStyleIdx="5" presStyleCnt="9">
        <dgm:presLayoutVars>
          <dgm:chMax val="0"/>
          <dgm:bulletEnabled val="1"/>
        </dgm:presLayoutVars>
      </dgm:prSet>
      <dgm:spPr/>
      <dgm:t>
        <a:bodyPr/>
        <a:lstStyle/>
        <a:p>
          <a:endParaRPr lang="en-GB"/>
        </a:p>
      </dgm:t>
    </dgm:pt>
    <dgm:pt modelId="{9F6C43A7-DE28-4380-A3CB-0B33C80D8178}" type="pres">
      <dgm:prSet presAssocID="{026C0E92-4660-443C-8A8B-11BFF05B0899}" presName="spacer" presStyleCnt="0"/>
      <dgm:spPr/>
    </dgm:pt>
    <dgm:pt modelId="{A855CA50-6256-442F-83AF-04434CFECCFE}" type="pres">
      <dgm:prSet presAssocID="{F66F9AD8-6F02-4707-B149-9EBC26C7A3ED}" presName="parentText" presStyleLbl="node1" presStyleIdx="6" presStyleCnt="9">
        <dgm:presLayoutVars>
          <dgm:chMax val="0"/>
          <dgm:bulletEnabled val="1"/>
        </dgm:presLayoutVars>
      </dgm:prSet>
      <dgm:spPr/>
      <dgm:t>
        <a:bodyPr/>
        <a:lstStyle/>
        <a:p>
          <a:endParaRPr lang="en-GB"/>
        </a:p>
      </dgm:t>
    </dgm:pt>
    <dgm:pt modelId="{FF6D9663-1FDF-409B-AAC5-C441D87C550B}" type="pres">
      <dgm:prSet presAssocID="{7158A21F-4BC4-4BC9-9B95-9469A0C0B3CC}" presName="spacer" presStyleCnt="0"/>
      <dgm:spPr/>
    </dgm:pt>
    <dgm:pt modelId="{2965551B-460E-4486-8973-4D71B1D0DBF6}" type="pres">
      <dgm:prSet presAssocID="{A6897C02-D0FB-4466-BAE5-D161D9303FD5}" presName="parentText" presStyleLbl="node1" presStyleIdx="7" presStyleCnt="9">
        <dgm:presLayoutVars>
          <dgm:chMax val="0"/>
          <dgm:bulletEnabled val="1"/>
        </dgm:presLayoutVars>
      </dgm:prSet>
      <dgm:spPr/>
      <dgm:t>
        <a:bodyPr/>
        <a:lstStyle/>
        <a:p>
          <a:endParaRPr lang="en-GB"/>
        </a:p>
      </dgm:t>
    </dgm:pt>
    <dgm:pt modelId="{3C96A065-98F9-447D-8FC9-69A8F6C90546}" type="pres">
      <dgm:prSet presAssocID="{5C365D9F-C945-47D6-A8C4-294AB4A3BCD1}" presName="spacer" presStyleCnt="0"/>
      <dgm:spPr/>
    </dgm:pt>
    <dgm:pt modelId="{5022F90B-F500-4D2F-9044-72C474C591A1}" type="pres">
      <dgm:prSet presAssocID="{930198DA-82C3-425F-8550-A819145EE995}" presName="parentText" presStyleLbl="node1" presStyleIdx="8" presStyleCnt="9" custScaleY="164894">
        <dgm:presLayoutVars>
          <dgm:chMax val="0"/>
          <dgm:bulletEnabled val="1"/>
        </dgm:presLayoutVars>
      </dgm:prSet>
      <dgm:spPr/>
      <dgm:t>
        <a:bodyPr/>
        <a:lstStyle/>
        <a:p>
          <a:endParaRPr lang="en-GB"/>
        </a:p>
      </dgm:t>
    </dgm:pt>
  </dgm:ptLst>
  <dgm:cxnLst>
    <dgm:cxn modelId="{7A8EB883-8439-486A-B0D6-7639095D0565}" type="presOf" srcId="{4D48FE95-B081-47AE-B665-F2D1D09ABF54}" destId="{1A9317F6-6790-4BAF-9950-3EA8E28DA495}" srcOrd="0" destOrd="0" presId="urn:microsoft.com/office/officeart/2005/8/layout/vList2"/>
    <dgm:cxn modelId="{1EA5A150-09BD-4EE4-AE07-390694A1654A}" type="presOf" srcId="{930198DA-82C3-425F-8550-A819145EE995}" destId="{5022F90B-F500-4D2F-9044-72C474C591A1}" srcOrd="0" destOrd="0" presId="urn:microsoft.com/office/officeart/2005/8/layout/vList2"/>
    <dgm:cxn modelId="{65ECF96E-6FA0-44DE-8F81-70F44B1DE8E1}" srcId="{1D4AEE96-D85C-4DD1-BA74-9A5AC7F2C5FD}" destId="{9D17CA24-F081-4524-BFCF-E32FAE1C8B74}" srcOrd="3" destOrd="0" parTransId="{32F30A4E-C533-4C80-8468-17FBE8589FF5}" sibTransId="{43679E4B-EDB2-4EB0-9CA7-528869CA7F18}"/>
    <dgm:cxn modelId="{25B4A42A-E57A-4211-B43D-5727DD317213}" srcId="{1D4AEE96-D85C-4DD1-BA74-9A5AC7F2C5FD}" destId="{BDADF4DF-CE65-48B7-930E-967AA4C1BB59}" srcOrd="4" destOrd="0" parTransId="{482896E9-F6DF-4477-97EB-422E637E84B9}" sibTransId="{BF1EE8A0-6CC1-4D77-B79C-0304A6E01CB6}"/>
    <dgm:cxn modelId="{85064B54-0102-4B0E-BDA1-DB32DBEAD778}" srcId="{1D4AEE96-D85C-4DD1-BA74-9A5AC7F2C5FD}" destId="{CFE8AB08-43EB-4DCB-9A1A-6329E447E027}" srcOrd="1" destOrd="0" parTransId="{4B26C9EC-E41E-4706-B963-1BE5A8759C0E}" sibTransId="{F6595E69-4B55-4B06-BDEF-B9BB0BB82829}"/>
    <dgm:cxn modelId="{E05A2768-973D-40A8-920C-85D3C5AD24A3}" srcId="{1D4AEE96-D85C-4DD1-BA74-9A5AC7F2C5FD}" destId="{A6897C02-D0FB-4466-BAE5-D161D9303FD5}" srcOrd="7" destOrd="0" parTransId="{CB6AAFDA-71F6-40BC-9EA3-97247D971C62}" sibTransId="{5C365D9F-C945-47D6-A8C4-294AB4A3BCD1}"/>
    <dgm:cxn modelId="{BE9B1CF3-161F-4ABB-A74B-BC793A4F6EEE}" type="presOf" srcId="{1D4AEE96-D85C-4DD1-BA74-9A5AC7F2C5FD}" destId="{1CDA04CF-6BE1-48CA-B4A5-5DC5814CE806}" srcOrd="0" destOrd="0" presId="urn:microsoft.com/office/officeart/2005/8/layout/vList2"/>
    <dgm:cxn modelId="{0A586CDE-3EBE-4E1E-B8A9-3A661AC668E2}" srcId="{1D4AEE96-D85C-4DD1-BA74-9A5AC7F2C5FD}" destId="{52A71DB6-3475-4313-A651-7C018ED62A28}" srcOrd="0" destOrd="0" parTransId="{FA8E47C9-9DD6-4268-ABE5-42B878386EEE}" sibTransId="{6199FDA8-3602-4DA8-9723-958BADB77A74}"/>
    <dgm:cxn modelId="{88D68BE7-7F3F-49C9-8E43-0D94F07BBF81}" type="presOf" srcId="{F66F9AD8-6F02-4707-B149-9EBC26C7A3ED}" destId="{A855CA50-6256-442F-83AF-04434CFECCFE}" srcOrd="0" destOrd="0" presId="urn:microsoft.com/office/officeart/2005/8/layout/vList2"/>
    <dgm:cxn modelId="{0A0F0DC7-336B-44E1-B4B9-83DEC5CB7585}" type="presOf" srcId="{52A71DB6-3475-4313-A651-7C018ED62A28}" destId="{D25A5FD5-CC7E-4ABB-B35F-EB4A3CDC468F}" srcOrd="0" destOrd="0" presId="urn:microsoft.com/office/officeart/2005/8/layout/vList2"/>
    <dgm:cxn modelId="{57C09B86-DF70-471C-A1E6-005D03543813}" srcId="{1D4AEE96-D85C-4DD1-BA74-9A5AC7F2C5FD}" destId="{4D48FE95-B081-47AE-B665-F2D1D09ABF54}" srcOrd="2" destOrd="0" parTransId="{FFA2A391-1179-46CF-8A2A-B95DD027809C}" sibTransId="{8E722CE0-C02D-4B4A-915A-155B31DDFFBD}"/>
    <dgm:cxn modelId="{22194854-7E1B-4199-A499-14265975160C}" srcId="{1D4AEE96-D85C-4DD1-BA74-9A5AC7F2C5FD}" destId="{930198DA-82C3-425F-8550-A819145EE995}" srcOrd="8" destOrd="0" parTransId="{541557ED-8D02-46D5-B246-3E2100049EAE}" sibTransId="{AA2BA2BE-A95A-4A50-A665-C6F56ED055CE}"/>
    <dgm:cxn modelId="{5F0D4868-C7C4-4AEB-BFA2-D6A797B97A59}" type="presOf" srcId="{CFE8AB08-43EB-4DCB-9A1A-6329E447E027}" destId="{54AD9B77-24C0-4709-96D2-99D60D760A03}" srcOrd="0" destOrd="0" presId="urn:microsoft.com/office/officeart/2005/8/layout/vList2"/>
    <dgm:cxn modelId="{40ADDA75-4948-46C4-BBB4-423B1DE0CF1B}" type="presOf" srcId="{A6897C02-D0FB-4466-BAE5-D161D9303FD5}" destId="{2965551B-460E-4486-8973-4D71B1D0DBF6}" srcOrd="0" destOrd="0" presId="urn:microsoft.com/office/officeart/2005/8/layout/vList2"/>
    <dgm:cxn modelId="{ACEAD5D4-F46D-4D60-9AFF-E181A59E80CD}" type="presOf" srcId="{BA393AA0-6D77-44DA-9DCC-37AF6FDE8519}" destId="{8A6EFB0C-41F5-4FE8-AFCA-791491AE3C98}" srcOrd="0" destOrd="0" presId="urn:microsoft.com/office/officeart/2005/8/layout/vList2"/>
    <dgm:cxn modelId="{8B168C31-F260-4095-AB9D-C9629C532B29}" srcId="{1D4AEE96-D85C-4DD1-BA74-9A5AC7F2C5FD}" destId="{F66F9AD8-6F02-4707-B149-9EBC26C7A3ED}" srcOrd="6" destOrd="0" parTransId="{3D79B4D2-3AA7-45A3-BB68-EA3F607CA64F}" sibTransId="{7158A21F-4BC4-4BC9-9B95-9469A0C0B3CC}"/>
    <dgm:cxn modelId="{032434ED-61C7-4C16-8541-2CE4882177CA}" type="presOf" srcId="{9D17CA24-F081-4524-BFCF-E32FAE1C8B74}" destId="{B84DEA7A-0777-4134-A17D-310701DF3931}" srcOrd="0" destOrd="0" presId="urn:microsoft.com/office/officeart/2005/8/layout/vList2"/>
    <dgm:cxn modelId="{E53C76C0-28AA-48B7-AD75-600EE8EFD348}" type="presOf" srcId="{BDADF4DF-CE65-48B7-930E-967AA4C1BB59}" destId="{BEB314DC-EFEA-4464-A7C1-45E97CEB6781}" srcOrd="0" destOrd="0" presId="urn:microsoft.com/office/officeart/2005/8/layout/vList2"/>
    <dgm:cxn modelId="{5A2148D7-9785-4DD8-A2CA-16DAF38A68C0}" srcId="{1D4AEE96-D85C-4DD1-BA74-9A5AC7F2C5FD}" destId="{BA393AA0-6D77-44DA-9DCC-37AF6FDE8519}" srcOrd="5" destOrd="0" parTransId="{EC45E5FF-DF62-4312-A96A-7AE9BB5F5376}" sibTransId="{026C0E92-4660-443C-8A8B-11BFF05B0899}"/>
    <dgm:cxn modelId="{1EAA8DBC-44BA-4C07-8D42-FD2A292AFC70}" type="presParOf" srcId="{1CDA04CF-6BE1-48CA-B4A5-5DC5814CE806}" destId="{D25A5FD5-CC7E-4ABB-B35F-EB4A3CDC468F}" srcOrd="0" destOrd="0" presId="urn:microsoft.com/office/officeart/2005/8/layout/vList2"/>
    <dgm:cxn modelId="{5C75E5B2-6081-4BCB-92C2-82FE0B511817}" type="presParOf" srcId="{1CDA04CF-6BE1-48CA-B4A5-5DC5814CE806}" destId="{D825B730-D1B4-4B36-BCA4-29B2C1032C61}" srcOrd="1" destOrd="0" presId="urn:microsoft.com/office/officeart/2005/8/layout/vList2"/>
    <dgm:cxn modelId="{4BC4888A-4C27-408E-83E8-29E0B4CEE270}" type="presParOf" srcId="{1CDA04CF-6BE1-48CA-B4A5-5DC5814CE806}" destId="{54AD9B77-24C0-4709-96D2-99D60D760A03}" srcOrd="2" destOrd="0" presId="urn:microsoft.com/office/officeart/2005/8/layout/vList2"/>
    <dgm:cxn modelId="{447F3D89-1BB3-4B35-9515-8C992ED6E6C5}" type="presParOf" srcId="{1CDA04CF-6BE1-48CA-B4A5-5DC5814CE806}" destId="{50525BA6-CF6C-471C-A043-876C77BA046A}" srcOrd="3" destOrd="0" presId="urn:microsoft.com/office/officeart/2005/8/layout/vList2"/>
    <dgm:cxn modelId="{AEF5C339-479C-4D55-87CD-6ECBDD218DA1}" type="presParOf" srcId="{1CDA04CF-6BE1-48CA-B4A5-5DC5814CE806}" destId="{1A9317F6-6790-4BAF-9950-3EA8E28DA495}" srcOrd="4" destOrd="0" presId="urn:microsoft.com/office/officeart/2005/8/layout/vList2"/>
    <dgm:cxn modelId="{82CF9B91-596B-485A-B299-E6E652BEBE3A}" type="presParOf" srcId="{1CDA04CF-6BE1-48CA-B4A5-5DC5814CE806}" destId="{F4297BEB-A32E-4A49-959A-106FAA2A6341}" srcOrd="5" destOrd="0" presId="urn:microsoft.com/office/officeart/2005/8/layout/vList2"/>
    <dgm:cxn modelId="{F9907F72-64B4-4501-A14C-D7A2FFCB59FB}" type="presParOf" srcId="{1CDA04CF-6BE1-48CA-B4A5-5DC5814CE806}" destId="{B84DEA7A-0777-4134-A17D-310701DF3931}" srcOrd="6" destOrd="0" presId="urn:microsoft.com/office/officeart/2005/8/layout/vList2"/>
    <dgm:cxn modelId="{C2DF68BE-70AB-4D46-A2C5-855B80FEEBA7}" type="presParOf" srcId="{1CDA04CF-6BE1-48CA-B4A5-5DC5814CE806}" destId="{DC2E3C0E-E0A8-4A61-AA3A-AEA172DB5813}" srcOrd="7" destOrd="0" presId="urn:microsoft.com/office/officeart/2005/8/layout/vList2"/>
    <dgm:cxn modelId="{5A91D592-B3DE-4BF5-87E5-BDC617966C78}" type="presParOf" srcId="{1CDA04CF-6BE1-48CA-B4A5-5DC5814CE806}" destId="{BEB314DC-EFEA-4464-A7C1-45E97CEB6781}" srcOrd="8" destOrd="0" presId="urn:microsoft.com/office/officeart/2005/8/layout/vList2"/>
    <dgm:cxn modelId="{CF3274B0-1069-4A63-A7AA-C16E38044914}" type="presParOf" srcId="{1CDA04CF-6BE1-48CA-B4A5-5DC5814CE806}" destId="{77B99682-3B0A-4460-8AAB-BE68D7D6BA0D}" srcOrd="9" destOrd="0" presId="urn:microsoft.com/office/officeart/2005/8/layout/vList2"/>
    <dgm:cxn modelId="{40AF2247-FA2B-42A0-A7D7-D791081D6FFC}" type="presParOf" srcId="{1CDA04CF-6BE1-48CA-B4A5-5DC5814CE806}" destId="{8A6EFB0C-41F5-4FE8-AFCA-791491AE3C98}" srcOrd="10" destOrd="0" presId="urn:microsoft.com/office/officeart/2005/8/layout/vList2"/>
    <dgm:cxn modelId="{5CAD082A-99EF-40D4-B05C-9F9585E9D532}" type="presParOf" srcId="{1CDA04CF-6BE1-48CA-B4A5-5DC5814CE806}" destId="{9F6C43A7-DE28-4380-A3CB-0B33C80D8178}" srcOrd="11" destOrd="0" presId="urn:microsoft.com/office/officeart/2005/8/layout/vList2"/>
    <dgm:cxn modelId="{093D8F19-06E1-4780-98F8-71017ACB7BA4}" type="presParOf" srcId="{1CDA04CF-6BE1-48CA-B4A5-5DC5814CE806}" destId="{A855CA50-6256-442F-83AF-04434CFECCFE}" srcOrd="12" destOrd="0" presId="urn:microsoft.com/office/officeart/2005/8/layout/vList2"/>
    <dgm:cxn modelId="{B00736FF-5614-4C31-B7E7-30C1711397C6}" type="presParOf" srcId="{1CDA04CF-6BE1-48CA-B4A5-5DC5814CE806}" destId="{FF6D9663-1FDF-409B-AAC5-C441D87C550B}" srcOrd="13" destOrd="0" presId="urn:microsoft.com/office/officeart/2005/8/layout/vList2"/>
    <dgm:cxn modelId="{6189FFFE-81B7-48F6-A057-A43D58F9FEC4}" type="presParOf" srcId="{1CDA04CF-6BE1-48CA-B4A5-5DC5814CE806}" destId="{2965551B-460E-4486-8973-4D71B1D0DBF6}" srcOrd="14" destOrd="0" presId="urn:microsoft.com/office/officeart/2005/8/layout/vList2"/>
    <dgm:cxn modelId="{613E58AA-C4F7-4F65-8D84-6BE67FC76AE6}" type="presParOf" srcId="{1CDA04CF-6BE1-48CA-B4A5-5DC5814CE806}" destId="{3C96A065-98F9-447D-8FC9-69A8F6C90546}" srcOrd="15" destOrd="0" presId="urn:microsoft.com/office/officeart/2005/8/layout/vList2"/>
    <dgm:cxn modelId="{43303166-6EEC-4BA9-B44F-CC761C10BE06}" type="presParOf" srcId="{1CDA04CF-6BE1-48CA-B4A5-5DC5814CE806}" destId="{5022F90B-F500-4D2F-9044-72C474C591A1}"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02D3C7-E01D-4EF2-A5B3-CEB00B616A4F}"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D2F2550E-656D-42FE-8E41-83DE9CDEFDBE}">
      <dgm:prSet/>
      <dgm:spPr/>
      <dgm:t>
        <a:bodyPr/>
        <a:lstStyle/>
        <a:p>
          <a:pPr rtl="0"/>
          <a:r>
            <a:rPr lang="en-GB" smtClean="0"/>
            <a:t>Medical options include topical application or injections of local anesthetics or injections of botulinum toxin A, oral neuropathic pain medications such as anticonvulsants or antidepressants (tricyclic antidepressants—TCAs and serotonin norepinephrine re-uptake inhibitors—SNRIs).</a:t>
          </a:r>
          <a:endParaRPr lang="en-GB"/>
        </a:p>
      </dgm:t>
    </dgm:pt>
    <dgm:pt modelId="{317051D6-88D1-4474-A09C-10E125823E54}" type="parTrans" cxnId="{69F3852E-638C-47D1-81B0-3E0A08E52685}">
      <dgm:prSet/>
      <dgm:spPr/>
      <dgm:t>
        <a:bodyPr/>
        <a:lstStyle/>
        <a:p>
          <a:endParaRPr lang="en-GB"/>
        </a:p>
      </dgm:t>
    </dgm:pt>
    <dgm:pt modelId="{F5540CA0-399D-4490-AAFE-F10B3E917789}" type="sibTrans" cxnId="{69F3852E-638C-47D1-81B0-3E0A08E52685}">
      <dgm:prSet/>
      <dgm:spPr/>
      <dgm:t>
        <a:bodyPr/>
        <a:lstStyle/>
        <a:p>
          <a:endParaRPr lang="en-GB"/>
        </a:p>
      </dgm:t>
    </dgm:pt>
    <dgm:pt modelId="{5DC8D916-7362-40EF-BC21-2F7E466643D5}">
      <dgm:prSet/>
      <dgm:spPr/>
      <dgm:t>
        <a:bodyPr/>
        <a:lstStyle/>
        <a:p>
          <a:pPr rtl="0"/>
          <a:r>
            <a:rPr lang="en-GB" smtClean="0"/>
            <a:t>In controlled trials, the placebo response rate is as high as 50%.</a:t>
          </a:r>
          <a:endParaRPr lang="en-GB"/>
        </a:p>
      </dgm:t>
    </dgm:pt>
    <dgm:pt modelId="{EE784E2B-B0D2-41BB-B4A1-ECB245C29942}" type="parTrans" cxnId="{8D744177-B547-40C6-AF4B-956E02B12FCE}">
      <dgm:prSet/>
      <dgm:spPr/>
      <dgm:t>
        <a:bodyPr/>
        <a:lstStyle/>
        <a:p>
          <a:endParaRPr lang="en-GB"/>
        </a:p>
      </dgm:t>
    </dgm:pt>
    <dgm:pt modelId="{0C28E5AC-7905-44D2-9154-896D2A27D25B}" type="sibTrans" cxnId="{8D744177-B547-40C6-AF4B-956E02B12FCE}">
      <dgm:prSet/>
      <dgm:spPr/>
      <dgm:t>
        <a:bodyPr/>
        <a:lstStyle/>
        <a:p>
          <a:endParaRPr lang="en-GB"/>
        </a:p>
      </dgm:t>
    </dgm:pt>
    <dgm:pt modelId="{4822A994-27F2-4B14-A168-702AC309BCD7}">
      <dgm:prSet/>
      <dgm:spPr/>
      <dgm:t>
        <a:bodyPr/>
        <a:lstStyle/>
        <a:p>
          <a:pPr rtl="0"/>
          <a:r>
            <a:rPr lang="en-GB" smtClean="0"/>
            <a:t>Finally, up to 20% of women experience spontaneous improvement.</a:t>
          </a:r>
          <a:endParaRPr lang="en-GB"/>
        </a:p>
      </dgm:t>
    </dgm:pt>
    <dgm:pt modelId="{F9335108-1750-44BE-BDB0-A34839B4267C}" type="parTrans" cxnId="{8B622F97-2B46-480B-B648-6F91D452387F}">
      <dgm:prSet/>
      <dgm:spPr/>
      <dgm:t>
        <a:bodyPr/>
        <a:lstStyle/>
        <a:p>
          <a:endParaRPr lang="en-GB"/>
        </a:p>
      </dgm:t>
    </dgm:pt>
    <dgm:pt modelId="{0910B0D5-11B8-4615-BE43-AEDF1C36A737}" type="sibTrans" cxnId="{8B622F97-2B46-480B-B648-6F91D452387F}">
      <dgm:prSet/>
      <dgm:spPr/>
      <dgm:t>
        <a:bodyPr/>
        <a:lstStyle/>
        <a:p>
          <a:endParaRPr lang="en-GB"/>
        </a:p>
      </dgm:t>
    </dgm:pt>
    <dgm:pt modelId="{BE45C0CC-37ED-4C8E-B994-617AF68E580E}">
      <dgm:prSet/>
      <dgm:spPr/>
      <dgm:t>
        <a:bodyPr/>
        <a:lstStyle/>
        <a:p>
          <a:pPr rtl="0"/>
          <a:r>
            <a:rPr lang="en-GB" smtClean="0"/>
            <a:t>TCAs are an excellent medication for generalized vulvodynia and may be effective for localized provoked .</a:t>
          </a:r>
          <a:endParaRPr lang="en-GB"/>
        </a:p>
      </dgm:t>
    </dgm:pt>
    <dgm:pt modelId="{41974953-7438-4A93-9C4E-3629BD0F403B}" type="parTrans" cxnId="{B7201817-DE16-427F-9F33-6349B7D642A4}">
      <dgm:prSet/>
      <dgm:spPr/>
      <dgm:t>
        <a:bodyPr/>
        <a:lstStyle/>
        <a:p>
          <a:endParaRPr lang="en-GB"/>
        </a:p>
      </dgm:t>
    </dgm:pt>
    <dgm:pt modelId="{94ABDBD7-45A4-4B53-9949-C9D7D5434D2D}" type="sibTrans" cxnId="{B7201817-DE16-427F-9F33-6349B7D642A4}">
      <dgm:prSet/>
      <dgm:spPr/>
      <dgm:t>
        <a:bodyPr/>
        <a:lstStyle/>
        <a:p>
          <a:endParaRPr lang="en-GB"/>
        </a:p>
      </dgm:t>
    </dgm:pt>
    <dgm:pt modelId="{A8E3C772-2D33-4BBE-B1CF-BC1EC90AF7EC}">
      <dgm:prSet/>
      <dgm:spPr/>
      <dgm:t>
        <a:bodyPr/>
        <a:lstStyle/>
        <a:p>
          <a:pPr rtl="0"/>
          <a:r>
            <a:rPr lang="en-GB" smtClean="0"/>
            <a:t>Low-dose oral amitriptyline (10–20 mg daily) with or without topical triamcinolone.</a:t>
          </a:r>
          <a:endParaRPr lang="en-GB"/>
        </a:p>
      </dgm:t>
    </dgm:pt>
    <dgm:pt modelId="{1D8F161C-02E6-4EA0-BEA0-50B2364D13B4}" type="parTrans" cxnId="{BEE0A3AF-24C2-464E-B7A4-6C7EA91A8454}">
      <dgm:prSet/>
      <dgm:spPr/>
      <dgm:t>
        <a:bodyPr/>
        <a:lstStyle/>
        <a:p>
          <a:endParaRPr lang="en-GB"/>
        </a:p>
      </dgm:t>
    </dgm:pt>
    <dgm:pt modelId="{462F9515-882E-4FFE-B1AE-A99F6C767F57}" type="sibTrans" cxnId="{BEE0A3AF-24C2-464E-B7A4-6C7EA91A8454}">
      <dgm:prSet/>
      <dgm:spPr/>
      <dgm:t>
        <a:bodyPr/>
        <a:lstStyle/>
        <a:p>
          <a:endParaRPr lang="en-GB"/>
        </a:p>
      </dgm:t>
    </dgm:pt>
    <dgm:pt modelId="{2E4C435F-D22C-476C-AF8D-C0696D736980}" type="pres">
      <dgm:prSet presAssocID="{6502D3C7-E01D-4EF2-A5B3-CEB00B616A4F}" presName="linear" presStyleCnt="0">
        <dgm:presLayoutVars>
          <dgm:animLvl val="lvl"/>
          <dgm:resizeHandles val="exact"/>
        </dgm:presLayoutVars>
      </dgm:prSet>
      <dgm:spPr/>
      <dgm:t>
        <a:bodyPr/>
        <a:lstStyle/>
        <a:p>
          <a:endParaRPr lang="en-GB"/>
        </a:p>
      </dgm:t>
    </dgm:pt>
    <dgm:pt modelId="{ECDE8135-CD77-4745-8DF0-04FF56C6AD03}" type="pres">
      <dgm:prSet presAssocID="{D2F2550E-656D-42FE-8E41-83DE9CDEFDBE}" presName="parentText" presStyleLbl="node1" presStyleIdx="0" presStyleCnt="5">
        <dgm:presLayoutVars>
          <dgm:chMax val="0"/>
          <dgm:bulletEnabled val="1"/>
        </dgm:presLayoutVars>
      </dgm:prSet>
      <dgm:spPr/>
      <dgm:t>
        <a:bodyPr/>
        <a:lstStyle/>
        <a:p>
          <a:endParaRPr lang="en-GB"/>
        </a:p>
      </dgm:t>
    </dgm:pt>
    <dgm:pt modelId="{EEE70C85-F646-4245-B786-32D29D733477}" type="pres">
      <dgm:prSet presAssocID="{F5540CA0-399D-4490-AAFE-F10B3E917789}" presName="spacer" presStyleCnt="0"/>
      <dgm:spPr/>
    </dgm:pt>
    <dgm:pt modelId="{D163B957-CA59-4092-9B6A-E7E35FEA7907}" type="pres">
      <dgm:prSet presAssocID="{5DC8D916-7362-40EF-BC21-2F7E466643D5}" presName="parentText" presStyleLbl="node1" presStyleIdx="1" presStyleCnt="5">
        <dgm:presLayoutVars>
          <dgm:chMax val="0"/>
          <dgm:bulletEnabled val="1"/>
        </dgm:presLayoutVars>
      </dgm:prSet>
      <dgm:spPr/>
      <dgm:t>
        <a:bodyPr/>
        <a:lstStyle/>
        <a:p>
          <a:endParaRPr lang="en-GB"/>
        </a:p>
      </dgm:t>
    </dgm:pt>
    <dgm:pt modelId="{A4949496-6833-49AF-B446-1CF1BAB22E49}" type="pres">
      <dgm:prSet presAssocID="{0C28E5AC-7905-44D2-9154-896D2A27D25B}" presName="spacer" presStyleCnt="0"/>
      <dgm:spPr/>
    </dgm:pt>
    <dgm:pt modelId="{31DBEF7A-6FD6-4FCB-ACC8-D42659D8E324}" type="pres">
      <dgm:prSet presAssocID="{4822A994-27F2-4B14-A168-702AC309BCD7}" presName="parentText" presStyleLbl="node1" presStyleIdx="2" presStyleCnt="5">
        <dgm:presLayoutVars>
          <dgm:chMax val="0"/>
          <dgm:bulletEnabled val="1"/>
        </dgm:presLayoutVars>
      </dgm:prSet>
      <dgm:spPr/>
      <dgm:t>
        <a:bodyPr/>
        <a:lstStyle/>
        <a:p>
          <a:endParaRPr lang="en-GB"/>
        </a:p>
      </dgm:t>
    </dgm:pt>
    <dgm:pt modelId="{AD31C046-FC11-44B8-9601-051E30F4635C}" type="pres">
      <dgm:prSet presAssocID="{0910B0D5-11B8-4615-BE43-AEDF1C36A737}" presName="spacer" presStyleCnt="0"/>
      <dgm:spPr/>
    </dgm:pt>
    <dgm:pt modelId="{B504ED41-5385-459E-9B5F-96F8933774E9}" type="pres">
      <dgm:prSet presAssocID="{BE45C0CC-37ED-4C8E-B994-617AF68E580E}" presName="parentText" presStyleLbl="node1" presStyleIdx="3" presStyleCnt="5">
        <dgm:presLayoutVars>
          <dgm:chMax val="0"/>
          <dgm:bulletEnabled val="1"/>
        </dgm:presLayoutVars>
      </dgm:prSet>
      <dgm:spPr/>
      <dgm:t>
        <a:bodyPr/>
        <a:lstStyle/>
        <a:p>
          <a:endParaRPr lang="en-GB"/>
        </a:p>
      </dgm:t>
    </dgm:pt>
    <dgm:pt modelId="{8AFA95BD-AD20-41DF-8D28-A20F8467740C}" type="pres">
      <dgm:prSet presAssocID="{94ABDBD7-45A4-4B53-9949-C9D7D5434D2D}" presName="spacer" presStyleCnt="0"/>
      <dgm:spPr/>
    </dgm:pt>
    <dgm:pt modelId="{117AEE02-BEA2-4EED-8CD3-101794A66977}" type="pres">
      <dgm:prSet presAssocID="{A8E3C772-2D33-4BBE-B1CF-BC1EC90AF7EC}" presName="parentText" presStyleLbl="node1" presStyleIdx="4" presStyleCnt="5">
        <dgm:presLayoutVars>
          <dgm:chMax val="0"/>
          <dgm:bulletEnabled val="1"/>
        </dgm:presLayoutVars>
      </dgm:prSet>
      <dgm:spPr/>
      <dgm:t>
        <a:bodyPr/>
        <a:lstStyle/>
        <a:p>
          <a:endParaRPr lang="en-GB"/>
        </a:p>
      </dgm:t>
    </dgm:pt>
  </dgm:ptLst>
  <dgm:cxnLst>
    <dgm:cxn modelId="{7D92D73A-55D6-4732-AB6D-B7966C7D4FC3}" type="presOf" srcId="{5DC8D916-7362-40EF-BC21-2F7E466643D5}" destId="{D163B957-CA59-4092-9B6A-E7E35FEA7907}" srcOrd="0" destOrd="0" presId="urn:microsoft.com/office/officeart/2005/8/layout/vList2"/>
    <dgm:cxn modelId="{BEE0A3AF-24C2-464E-B7A4-6C7EA91A8454}" srcId="{6502D3C7-E01D-4EF2-A5B3-CEB00B616A4F}" destId="{A8E3C772-2D33-4BBE-B1CF-BC1EC90AF7EC}" srcOrd="4" destOrd="0" parTransId="{1D8F161C-02E6-4EA0-BEA0-50B2364D13B4}" sibTransId="{462F9515-882E-4FFE-B1AE-A99F6C767F57}"/>
    <dgm:cxn modelId="{8D744177-B547-40C6-AF4B-956E02B12FCE}" srcId="{6502D3C7-E01D-4EF2-A5B3-CEB00B616A4F}" destId="{5DC8D916-7362-40EF-BC21-2F7E466643D5}" srcOrd="1" destOrd="0" parTransId="{EE784E2B-B0D2-41BB-B4A1-ECB245C29942}" sibTransId="{0C28E5AC-7905-44D2-9154-896D2A27D25B}"/>
    <dgm:cxn modelId="{3C4E98C4-C7D7-40D3-9E99-142CC581B92B}" type="presOf" srcId="{4822A994-27F2-4B14-A168-702AC309BCD7}" destId="{31DBEF7A-6FD6-4FCB-ACC8-D42659D8E324}" srcOrd="0" destOrd="0" presId="urn:microsoft.com/office/officeart/2005/8/layout/vList2"/>
    <dgm:cxn modelId="{B7201817-DE16-427F-9F33-6349B7D642A4}" srcId="{6502D3C7-E01D-4EF2-A5B3-CEB00B616A4F}" destId="{BE45C0CC-37ED-4C8E-B994-617AF68E580E}" srcOrd="3" destOrd="0" parTransId="{41974953-7438-4A93-9C4E-3629BD0F403B}" sibTransId="{94ABDBD7-45A4-4B53-9949-C9D7D5434D2D}"/>
    <dgm:cxn modelId="{8B622F97-2B46-480B-B648-6F91D452387F}" srcId="{6502D3C7-E01D-4EF2-A5B3-CEB00B616A4F}" destId="{4822A994-27F2-4B14-A168-702AC309BCD7}" srcOrd="2" destOrd="0" parTransId="{F9335108-1750-44BE-BDB0-A34839B4267C}" sibTransId="{0910B0D5-11B8-4615-BE43-AEDF1C36A737}"/>
    <dgm:cxn modelId="{69F3852E-638C-47D1-81B0-3E0A08E52685}" srcId="{6502D3C7-E01D-4EF2-A5B3-CEB00B616A4F}" destId="{D2F2550E-656D-42FE-8E41-83DE9CDEFDBE}" srcOrd="0" destOrd="0" parTransId="{317051D6-88D1-4474-A09C-10E125823E54}" sibTransId="{F5540CA0-399D-4490-AAFE-F10B3E917789}"/>
    <dgm:cxn modelId="{A3D6C0FE-C0DC-4D15-9D13-E7CAA572C107}" type="presOf" srcId="{D2F2550E-656D-42FE-8E41-83DE9CDEFDBE}" destId="{ECDE8135-CD77-4745-8DF0-04FF56C6AD03}" srcOrd="0" destOrd="0" presId="urn:microsoft.com/office/officeart/2005/8/layout/vList2"/>
    <dgm:cxn modelId="{24957D74-02EF-4BFE-897D-45FCF18517CB}" type="presOf" srcId="{6502D3C7-E01D-4EF2-A5B3-CEB00B616A4F}" destId="{2E4C435F-D22C-476C-AF8D-C0696D736980}" srcOrd="0" destOrd="0" presId="urn:microsoft.com/office/officeart/2005/8/layout/vList2"/>
    <dgm:cxn modelId="{60AD9934-80F3-4DF9-B63A-44F6A058866C}" type="presOf" srcId="{A8E3C772-2D33-4BBE-B1CF-BC1EC90AF7EC}" destId="{117AEE02-BEA2-4EED-8CD3-101794A66977}" srcOrd="0" destOrd="0" presId="urn:microsoft.com/office/officeart/2005/8/layout/vList2"/>
    <dgm:cxn modelId="{1CDB6286-11BA-4499-994A-69F10F6A766E}" type="presOf" srcId="{BE45C0CC-37ED-4C8E-B994-617AF68E580E}" destId="{B504ED41-5385-459E-9B5F-96F8933774E9}" srcOrd="0" destOrd="0" presId="urn:microsoft.com/office/officeart/2005/8/layout/vList2"/>
    <dgm:cxn modelId="{E1EB22DE-D2A3-4C5A-BDA6-21C77559B9A6}" type="presParOf" srcId="{2E4C435F-D22C-476C-AF8D-C0696D736980}" destId="{ECDE8135-CD77-4745-8DF0-04FF56C6AD03}" srcOrd="0" destOrd="0" presId="urn:microsoft.com/office/officeart/2005/8/layout/vList2"/>
    <dgm:cxn modelId="{90EE760C-FB31-4BED-BE91-AACE9AFEB405}" type="presParOf" srcId="{2E4C435F-D22C-476C-AF8D-C0696D736980}" destId="{EEE70C85-F646-4245-B786-32D29D733477}" srcOrd="1" destOrd="0" presId="urn:microsoft.com/office/officeart/2005/8/layout/vList2"/>
    <dgm:cxn modelId="{EADEC6B4-DD55-4D32-AE17-750743D98BD4}" type="presParOf" srcId="{2E4C435F-D22C-476C-AF8D-C0696D736980}" destId="{D163B957-CA59-4092-9B6A-E7E35FEA7907}" srcOrd="2" destOrd="0" presId="urn:microsoft.com/office/officeart/2005/8/layout/vList2"/>
    <dgm:cxn modelId="{CE470FC5-62ED-4EE5-9F63-815928C56555}" type="presParOf" srcId="{2E4C435F-D22C-476C-AF8D-C0696D736980}" destId="{A4949496-6833-49AF-B446-1CF1BAB22E49}" srcOrd="3" destOrd="0" presId="urn:microsoft.com/office/officeart/2005/8/layout/vList2"/>
    <dgm:cxn modelId="{E016CBE5-5B6B-4094-A2E5-6E1734F5B8C5}" type="presParOf" srcId="{2E4C435F-D22C-476C-AF8D-C0696D736980}" destId="{31DBEF7A-6FD6-4FCB-ACC8-D42659D8E324}" srcOrd="4" destOrd="0" presId="urn:microsoft.com/office/officeart/2005/8/layout/vList2"/>
    <dgm:cxn modelId="{8B3199C1-B35D-4F42-89BA-F6C081189825}" type="presParOf" srcId="{2E4C435F-D22C-476C-AF8D-C0696D736980}" destId="{AD31C046-FC11-44B8-9601-051E30F4635C}" srcOrd="5" destOrd="0" presId="urn:microsoft.com/office/officeart/2005/8/layout/vList2"/>
    <dgm:cxn modelId="{5BF98A73-E065-4227-B8C2-C5B6AE12F2AE}" type="presParOf" srcId="{2E4C435F-D22C-476C-AF8D-C0696D736980}" destId="{B504ED41-5385-459E-9B5F-96F8933774E9}" srcOrd="6" destOrd="0" presId="urn:microsoft.com/office/officeart/2005/8/layout/vList2"/>
    <dgm:cxn modelId="{169B85D0-2ECE-4C2C-B065-B2304F17024E}" type="presParOf" srcId="{2E4C435F-D22C-476C-AF8D-C0696D736980}" destId="{8AFA95BD-AD20-41DF-8D28-A20F8467740C}" srcOrd="7" destOrd="0" presId="urn:microsoft.com/office/officeart/2005/8/layout/vList2"/>
    <dgm:cxn modelId="{648BEC3A-3B0B-446A-99C5-8335E527D9B8}" type="presParOf" srcId="{2E4C435F-D22C-476C-AF8D-C0696D736980}" destId="{117AEE02-BEA2-4EED-8CD3-101794A6697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834B79-BD9B-4068-B0D5-2EB746DD90ED}"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GB"/>
        </a:p>
      </dgm:t>
    </dgm:pt>
    <dgm:pt modelId="{222C1F93-5F5D-4C79-9B79-FCDB8F7696AB}">
      <dgm:prSet/>
      <dgm:spPr/>
      <dgm:t>
        <a:bodyPr/>
        <a:lstStyle/>
        <a:p>
          <a:pPr rtl="0"/>
          <a:r>
            <a:rPr lang="en-GB" smtClean="0"/>
            <a:t>Injections with lidocaine and methyl prednisone aim to decrease the local inflammatory reaction and take advantage of the sodium channel blocking effects of lidocaine.</a:t>
          </a:r>
          <a:endParaRPr lang="en-GB"/>
        </a:p>
      </dgm:t>
    </dgm:pt>
    <dgm:pt modelId="{22DE73E1-5F2A-469C-911E-27956585D5FC}" type="parTrans" cxnId="{5EEC28A8-519A-4936-8B4F-5992A2DB349E}">
      <dgm:prSet/>
      <dgm:spPr/>
      <dgm:t>
        <a:bodyPr/>
        <a:lstStyle/>
        <a:p>
          <a:endParaRPr lang="en-GB"/>
        </a:p>
      </dgm:t>
    </dgm:pt>
    <dgm:pt modelId="{8EF60DDC-BFCE-4C5C-B612-F2523CB25AB1}" type="sibTrans" cxnId="{5EEC28A8-519A-4936-8B4F-5992A2DB349E}">
      <dgm:prSet/>
      <dgm:spPr/>
      <dgm:t>
        <a:bodyPr/>
        <a:lstStyle/>
        <a:p>
          <a:endParaRPr lang="en-GB"/>
        </a:p>
      </dgm:t>
    </dgm:pt>
    <dgm:pt modelId="{799000F0-C8E8-4346-9B03-9BCB9A6DB052}">
      <dgm:prSet/>
      <dgm:spPr/>
      <dgm:t>
        <a:bodyPr/>
        <a:lstStyle/>
        <a:p>
          <a:pPr rtl="0"/>
          <a:r>
            <a:rPr lang="en-GB" smtClean="0"/>
            <a:t>It should be noted that topical corticosteroid creams are not effective. </a:t>
          </a:r>
          <a:endParaRPr lang="en-GB"/>
        </a:p>
      </dgm:t>
    </dgm:pt>
    <dgm:pt modelId="{B864E2AA-5A22-4AFA-A520-61A2631CE9A7}" type="parTrans" cxnId="{3DA687EF-8489-444A-93C6-C1956072119D}">
      <dgm:prSet/>
      <dgm:spPr/>
      <dgm:t>
        <a:bodyPr/>
        <a:lstStyle/>
        <a:p>
          <a:endParaRPr lang="en-GB"/>
        </a:p>
      </dgm:t>
    </dgm:pt>
    <dgm:pt modelId="{183D5BF2-7EBC-4047-AA5F-EE51D0098AFC}" type="sibTrans" cxnId="{3DA687EF-8489-444A-93C6-C1956072119D}">
      <dgm:prSet/>
      <dgm:spPr/>
      <dgm:t>
        <a:bodyPr/>
        <a:lstStyle/>
        <a:p>
          <a:endParaRPr lang="en-GB"/>
        </a:p>
      </dgm:t>
    </dgm:pt>
    <dgm:pt modelId="{AB6C7320-D96E-40A9-AC48-44D1D70D61F7}">
      <dgm:prSet/>
      <dgm:spPr/>
      <dgm:t>
        <a:bodyPr/>
        <a:lstStyle/>
        <a:p>
          <a:pPr rtl="0"/>
          <a:r>
            <a:rPr lang="en-GB" smtClean="0"/>
            <a:t>Botulinum toxin A reduces muscle hypertonicity and has antinociceptive effects in studies of neuropathic pain. </a:t>
          </a:r>
          <a:endParaRPr lang="en-GB"/>
        </a:p>
      </dgm:t>
    </dgm:pt>
    <dgm:pt modelId="{9BB58FB6-E4F8-4565-B937-C372C4D78596}" type="parTrans" cxnId="{FC91C2ED-76AF-4801-B48A-33D1E0EF5A17}">
      <dgm:prSet/>
      <dgm:spPr/>
      <dgm:t>
        <a:bodyPr/>
        <a:lstStyle/>
        <a:p>
          <a:endParaRPr lang="en-GB"/>
        </a:p>
      </dgm:t>
    </dgm:pt>
    <dgm:pt modelId="{9D20D822-D628-429E-9A47-3F42BCC21DFB}" type="sibTrans" cxnId="{FC91C2ED-76AF-4801-B48A-33D1E0EF5A17}">
      <dgm:prSet/>
      <dgm:spPr/>
      <dgm:t>
        <a:bodyPr/>
        <a:lstStyle/>
        <a:p>
          <a:endParaRPr lang="en-GB"/>
        </a:p>
      </dgm:t>
    </dgm:pt>
    <dgm:pt modelId="{17D6666F-D593-4BCE-90F4-0BDB3865EDCA}">
      <dgm:prSet/>
      <dgm:spPr/>
      <dgm:t>
        <a:bodyPr/>
        <a:lstStyle/>
        <a:p>
          <a:pPr rtl="0"/>
          <a:r>
            <a:rPr lang="en-GB" smtClean="0"/>
            <a:t>The effectiveness of topical cromolyn cream did not exceed that of placebo in a double-blinded RCT for vestibulodynia, although symptoms of burning and dyspareunia improved in both groups.</a:t>
          </a:r>
          <a:endParaRPr lang="en-GB"/>
        </a:p>
      </dgm:t>
    </dgm:pt>
    <dgm:pt modelId="{D118DB6C-304B-4EE3-9B7A-EF23F6618896}" type="parTrans" cxnId="{078B31E0-AF4E-45DB-A194-BFD8E358C9BD}">
      <dgm:prSet/>
      <dgm:spPr/>
      <dgm:t>
        <a:bodyPr/>
        <a:lstStyle/>
        <a:p>
          <a:endParaRPr lang="en-GB"/>
        </a:p>
      </dgm:t>
    </dgm:pt>
    <dgm:pt modelId="{44E79C5F-5A4E-47D9-BC7A-FCBB8CFE7615}" type="sibTrans" cxnId="{078B31E0-AF4E-45DB-A194-BFD8E358C9BD}">
      <dgm:prSet/>
      <dgm:spPr/>
      <dgm:t>
        <a:bodyPr/>
        <a:lstStyle/>
        <a:p>
          <a:endParaRPr lang="en-GB"/>
        </a:p>
      </dgm:t>
    </dgm:pt>
    <dgm:pt modelId="{734ADBCF-823E-479F-9BFA-54FBEBCF434E}" type="pres">
      <dgm:prSet presAssocID="{D4834B79-BD9B-4068-B0D5-2EB746DD90ED}" presName="linear" presStyleCnt="0">
        <dgm:presLayoutVars>
          <dgm:animLvl val="lvl"/>
          <dgm:resizeHandles val="exact"/>
        </dgm:presLayoutVars>
      </dgm:prSet>
      <dgm:spPr/>
      <dgm:t>
        <a:bodyPr/>
        <a:lstStyle/>
        <a:p>
          <a:endParaRPr lang="en-GB"/>
        </a:p>
      </dgm:t>
    </dgm:pt>
    <dgm:pt modelId="{D620E425-5428-4700-93FD-27F4F193D2C4}" type="pres">
      <dgm:prSet presAssocID="{222C1F93-5F5D-4C79-9B79-FCDB8F7696AB}" presName="parentText" presStyleLbl="node1" presStyleIdx="0" presStyleCnt="4">
        <dgm:presLayoutVars>
          <dgm:chMax val="0"/>
          <dgm:bulletEnabled val="1"/>
        </dgm:presLayoutVars>
      </dgm:prSet>
      <dgm:spPr/>
      <dgm:t>
        <a:bodyPr/>
        <a:lstStyle/>
        <a:p>
          <a:endParaRPr lang="en-GB"/>
        </a:p>
      </dgm:t>
    </dgm:pt>
    <dgm:pt modelId="{5AD37D53-0C0D-4F4B-8C39-7F7F5BBD234F}" type="pres">
      <dgm:prSet presAssocID="{8EF60DDC-BFCE-4C5C-B612-F2523CB25AB1}" presName="spacer" presStyleCnt="0"/>
      <dgm:spPr/>
    </dgm:pt>
    <dgm:pt modelId="{B82B12EE-3F3D-4FB8-866A-E916C1AB1A7D}" type="pres">
      <dgm:prSet presAssocID="{799000F0-C8E8-4346-9B03-9BCB9A6DB052}" presName="parentText" presStyleLbl="node1" presStyleIdx="1" presStyleCnt="4">
        <dgm:presLayoutVars>
          <dgm:chMax val="0"/>
          <dgm:bulletEnabled val="1"/>
        </dgm:presLayoutVars>
      </dgm:prSet>
      <dgm:spPr/>
      <dgm:t>
        <a:bodyPr/>
        <a:lstStyle/>
        <a:p>
          <a:endParaRPr lang="en-GB"/>
        </a:p>
      </dgm:t>
    </dgm:pt>
    <dgm:pt modelId="{8CCEC516-E1B6-49F2-9D63-97C9766A43C2}" type="pres">
      <dgm:prSet presAssocID="{183D5BF2-7EBC-4047-AA5F-EE51D0098AFC}" presName="spacer" presStyleCnt="0"/>
      <dgm:spPr/>
    </dgm:pt>
    <dgm:pt modelId="{D83CEDDE-F916-401D-BA39-A2EC6D2A4D72}" type="pres">
      <dgm:prSet presAssocID="{AB6C7320-D96E-40A9-AC48-44D1D70D61F7}" presName="parentText" presStyleLbl="node1" presStyleIdx="2" presStyleCnt="4">
        <dgm:presLayoutVars>
          <dgm:chMax val="0"/>
          <dgm:bulletEnabled val="1"/>
        </dgm:presLayoutVars>
      </dgm:prSet>
      <dgm:spPr/>
      <dgm:t>
        <a:bodyPr/>
        <a:lstStyle/>
        <a:p>
          <a:endParaRPr lang="en-GB"/>
        </a:p>
      </dgm:t>
    </dgm:pt>
    <dgm:pt modelId="{D0929F08-F752-4D65-9C0C-7E4484D7BE69}" type="pres">
      <dgm:prSet presAssocID="{9D20D822-D628-429E-9A47-3F42BCC21DFB}" presName="spacer" presStyleCnt="0"/>
      <dgm:spPr/>
    </dgm:pt>
    <dgm:pt modelId="{C7AD58A2-49B5-482B-A5BF-5025AB1767B6}" type="pres">
      <dgm:prSet presAssocID="{17D6666F-D593-4BCE-90F4-0BDB3865EDCA}" presName="parentText" presStyleLbl="node1" presStyleIdx="3" presStyleCnt="4">
        <dgm:presLayoutVars>
          <dgm:chMax val="0"/>
          <dgm:bulletEnabled val="1"/>
        </dgm:presLayoutVars>
      </dgm:prSet>
      <dgm:spPr/>
      <dgm:t>
        <a:bodyPr/>
        <a:lstStyle/>
        <a:p>
          <a:endParaRPr lang="en-GB"/>
        </a:p>
      </dgm:t>
    </dgm:pt>
  </dgm:ptLst>
  <dgm:cxnLst>
    <dgm:cxn modelId="{FC91C2ED-76AF-4801-B48A-33D1E0EF5A17}" srcId="{D4834B79-BD9B-4068-B0D5-2EB746DD90ED}" destId="{AB6C7320-D96E-40A9-AC48-44D1D70D61F7}" srcOrd="2" destOrd="0" parTransId="{9BB58FB6-E4F8-4565-B937-C372C4D78596}" sibTransId="{9D20D822-D628-429E-9A47-3F42BCC21DFB}"/>
    <dgm:cxn modelId="{05C8A287-D061-4343-BFBD-38A5E8BCF85A}" type="presOf" srcId="{222C1F93-5F5D-4C79-9B79-FCDB8F7696AB}" destId="{D620E425-5428-4700-93FD-27F4F193D2C4}" srcOrd="0" destOrd="0" presId="urn:microsoft.com/office/officeart/2005/8/layout/vList2"/>
    <dgm:cxn modelId="{3DA687EF-8489-444A-93C6-C1956072119D}" srcId="{D4834B79-BD9B-4068-B0D5-2EB746DD90ED}" destId="{799000F0-C8E8-4346-9B03-9BCB9A6DB052}" srcOrd="1" destOrd="0" parTransId="{B864E2AA-5A22-4AFA-A520-61A2631CE9A7}" sibTransId="{183D5BF2-7EBC-4047-AA5F-EE51D0098AFC}"/>
    <dgm:cxn modelId="{BB1354E9-7BC1-4A55-B804-ECF772A2C503}" type="presOf" srcId="{17D6666F-D593-4BCE-90F4-0BDB3865EDCA}" destId="{C7AD58A2-49B5-482B-A5BF-5025AB1767B6}" srcOrd="0" destOrd="0" presId="urn:microsoft.com/office/officeart/2005/8/layout/vList2"/>
    <dgm:cxn modelId="{5EEC28A8-519A-4936-8B4F-5992A2DB349E}" srcId="{D4834B79-BD9B-4068-B0D5-2EB746DD90ED}" destId="{222C1F93-5F5D-4C79-9B79-FCDB8F7696AB}" srcOrd="0" destOrd="0" parTransId="{22DE73E1-5F2A-469C-911E-27956585D5FC}" sibTransId="{8EF60DDC-BFCE-4C5C-B612-F2523CB25AB1}"/>
    <dgm:cxn modelId="{078B31E0-AF4E-45DB-A194-BFD8E358C9BD}" srcId="{D4834B79-BD9B-4068-B0D5-2EB746DD90ED}" destId="{17D6666F-D593-4BCE-90F4-0BDB3865EDCA}" srcOrd="3" destOrd="0" parTransId="{D118DB6C-304B-4EE3-9B7A-EF23F6618896}" sibTransId="{44E79C5F-5A4E-47D9-BC7A-FCBB8CFE7615}"/>
    <dgm:cxn modelId="{6273AFB9-2672-4612-A824-2A61B608AD13}" type="presOf" srcId="{799000F0-C8E8-4346-9B03-9BCB9A6DB052}" destId="{B82B12EE-3F3D-4FB8-866A-E916C1AB1A7D}" srcOrd="0" destOrd="0" presId="urn:microsoft.com/office/officeart/2005/8/layout/vList2"/>
    <dgm:cxn modelId="{DF8FEFAB-DDB4-41BF-A3AB-0771B71B26FF}" type="presOf" srcId="{AB6C7320-D96E-40A9-AC48-44D1D70D61F7}" destId="{D83CEDDE-F916-401D-BA39-A2EC6D2A4D72}" srcOrd="0" destOrd="0" presId="urn:microsoft.com/office/officeart/2005/8/layout/vList2"/>
    <dgm:cxn modelId="{6BFDDAB4-114A-4399-AE40-ED83EF73DF40}" type="presOf" srcId="{D4834B79-BD9B-4068-B0D5-2EB746DD90ED}" destId="{734ADBCF-823E-479F-9BFA-54FBEBCF434E}" srcOrd="0" destOrd="0" presId="urn:microsoft.com/office/officeart/2005/8/layout/vList2"/>
    <dgm:cxn modelId="{BFDD3117-B144-4F4C-9248-2BD0780F130D}" type="presParOf" srcId="{734ADBCF-823E-479F-9BFA-54FBEBCF434E}" destId="{D620E425-5428-4700-93FD-27F4F193D2C4}" srcOrd="0" destOrd="0" presId="urn:microsoft.com/office/officeart/2005/8/layout/vList2"/>
    <dgm:cxn modelId="{86CC0242-7A84-4016-9AA0-85365AEF91A3}" type="presParOf" srcId="{734ADBCF-823E-479F-9BFA-54FBEBCF434E}" destId="{5AD37D53-0C0D-4F4B-8C39-7F7F5BBD234F}" srcOrd="1" destOrd="0" presId="urn:microsoft.com/office/officeart/2005/8/layout/vList2"/>
    <dgm:cxn modelId="{E1BA4C09-7EC4-47D7-A5AA-EFCAF7C97FAD}" type="presParOf" srcId="{734ADBCF-823E-479F-9BFA-54FBEBCF434E}" destId="{B82B12EE-3F3D-4FB8-866A-E916C1AB1A7D}" srcOrd="2" destOrd="0" presId="urn:microsoft.com/office/officeart/2005/8/layout/vList2"/>
    <dgm:cxn modelId="{8E72C69C-4A3E-4C43-939B-1C7A70269C5C}" type="presParOf" srcId="{734ADBCF-823E-479F-9BFA-54FBEBCF434E}" destId="{8CCEC516-E1B6-49F2-9D63-97C9766A43C2}" srcOrd="3" destOrd="0" presId="urn:microsoft.com/office/officeart/2005/8/layout/vList2"/>
    <dgm:cxn modelId="{9D376C0F-247C-4D8E-B4B4-5A017050AA0F}" type="presParOf" srcId="{734ADBCF-823E-479F-9BFA-54FBEBCF434E}" destId="{D83CEDDE-F916-401D-BA39-A2EC6D2A4D72}" srcOrd="4" destOrd="0" presId="urn:microsoft.com/office/officeart/2005/8/layout/vList2"/>
    <dgm:cxn modelId="{50CF0F2E-5124-470D-8223-731EA2B9CE6C}" type="presParOf" srcId="{734ADBCF-823E-479F-9BFA-54FBEBCF434E}" destId="{D0929F08-F752-4D65-9C0C-7E4484D7BE69}" srcOrd="5" destOrd="0" presId="urn:microsoft.com/office/officeart/2005/8/layout/vList2"/>
    <dgm:cxn modelId="{75B9C773-93D8-4415-B293-F23FFB391950}" type="presParOf" srcId="{734ADBCF-823E-479F-9BFA-54FBEBCF434E}" destId="{C7AD58A2-49B5-482B-A5BF-5025AB1767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726B31-B7BE-4615-81F4-A4D46E931535}"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EE22DBFE-E381-4901-933F-C45B42FD0F05}">
      <dgm:prSet/>
      <dgm:spPr/>
      <dgm:t>
        <a:bodyPr/>
        <a:lstStyle/>
        <a:p>
          <a:pPr rtl="0"/>
          <a:r>
            <a:rPr lang="en-GB" smtClean="0"/>
            <a:t>Surgical removal of the painful vulvar vestibular tissue is the most widely investigated approach for dyspareunia in women with vestibulodynia, though controlled trials are lacking. </a:t>
          </a:r>
          <a:endParaRPr lang="en-GB"/>
        </a:p>
      </dgm:t>
    </dgm:pt>
    <dgm:pt modelId="{537A3BAF-47E3-49CC-BC7D-7BB9DDA2F13C}" type="parTrans" cxnId="{C19F5FCB-5C93-46DD-B663-68895BFAD5D6}">
      <dgm:prSet/>
      <dgm:spPr/>
      <dgm:t>
        <a:bodyPr/>
        <a:lstStyle/>
        <a:p>
          <a:endParaRPr lang="en-GB"/>
        </a:p>
      </dgm:t>
    </dgm:pt>
    <dgm:pt modelId="{8C02E7ED-751C-4D28-A94A-04F685C26CFD}" type="sibTrans" cxnId="{C19F5FCB-5C93-46DD-B663-68895BFAD5D6}">
      <dgm:prSet/>
      <dgm:spPr/>
      <dgm:t>
        <a:bodyPr/>
        <a:lstStyle/>
        <a:p>
          <a:endParaRPr lang="en-GB"/>
        </a:p>
      </dgm:t>
    </dgm:pt>
    <dgm:pt modelId="{EAA88628-6F3A-4FE9-AE3A-4BB2869123D5}">
      <dgm:prSet/>
      <dgm:spPr/>
      <dgm:t>
        <a:bodyPr/>
        <a:lstStyle/>
        <a:p>
          <a:pPr rtl="0"/>
          <a:r>
            <a:rPr lang="en-GB" smtClean="0"/>
            <a:t>The overall success rates are high (85–90%) but success refers to improvement of at least 50% and need not include painless intercourse. </a:t>
          </a:r>
          <a:endParaRPr lang="en-GB"/>
        </a:p>
      </dgm:t>
    </dgm:pt>
    <dgm:pt modelId="{97D2C4E4-E2FD-4B44-821C-5DBF1FFF2CAF}" type="parTrans" cxnId="{6EDF5202-EDAC-4674-92DF-9877132FB4CE}">
      <dgm:prSet/>
      <dgm:spPr/>
      <dgm:t>
        <a:bodyPr/>
        <a:lstStyle/>
        <a:p>
          <a:endParaRPr lang="en-GB"/>
        </a:p>
      </dgm:t>
    </dgm:pt>
    <dgm:pt modelId="{DB961170-9173-437E-A2EE-3C0BAF00DA6A}" type="sibTrans" cxnId="{6EDF5202-EDAC-4674-92DF-9877132FB4CE}">
      <dgm:prSet/>
      <dgm:spPr/>
      <dgm:t>
        <a:bodyPr/>
        <a:lstStyle/>
        <a:p>
          <a:endParaRPr lang="en-GB"/>
        </a:p>
      </dgm:t>
    </dgm:pt>
    <dgm:pt modelId="{BFE77487-E18B-400A-A1F2-20A3F7ADA800}">
      <dgm:prSet/>
      <dgm:spPr/>
      <dgm:t>
        <a:bodyPr/>
        <a:lstStyle/>
        <a:p>
          <a:pPr rtl="0"/>
          <a:r>
            <a:rPr lang="en-GB" smtClean="0"/>
            <a:t>Surgery has risks, side effects, and some less than optimal outcomes.</a:t>
          </a:r>
          <a:endParaRPr lang="en-GB"/>
        </a:p>
      </dgm:t>
    </dgm:pt>
    <dgm:pt modelId="{1E457C74-B692-45F0-87F4-BDBBC01AB341}" type="parTrans" cxnId="{DD2EE3DC-4301-4BBF-B760-162EAB071D5E}">
      <dgm:prSet/>
      <dgm:spPr/>
      <dgm:t>
        <a:bodyPr/>
        <a:lstStyle/>
        <a:p>
          <a:endParaRPr lang="en-GB"/>
        </a:p>
      </dgm:t>
    </dgm:pt>
    <dgm:pt modelId="{A4C367DE-2B51-4871-84A3-7E32F21836DB}" type="sibTrans" cxnId="{DD2EE3DC-4301-4BBF-B760-162EAB071D5E}">
      <dgm:prSet/>
      <dgm:spPr/>
      <dgm:t>
        <a:bodyPr/>
        <a:lstStyle/>
        <a:p>
          <a:endParaRPr lang="en-GB"/>
        </a:p>
      </dgm:t>
    </dgm:pt>
    <dgm:pt modelId="{8BBF1760-8B38-4121-A29A-EF8DCC687807}">
      <dgm:prSet/>
      <dgm:spPr/>
      <dgm:t>
        <a:bodyPr/>
        <a:lstStyle/>
        <a:p>
          <a:pPr rtl="0"/>
          <a:r>
            <a:rPr lang="en-GB" smtClean="0"/>
            <a:t>Surgical intervention for vestibulodynia has been described with either laser ablation or excisional vestibulectomy.</a:t>
          </a:r>
          <a:endParaRPr lang="en-GB"/>
        </a:p>
      </dgm:t>
    </dgm:pt>
    <dgm:pt modelId="{BCE31D07-F6D9-471D-AA99-F40E8E70AB80}" type="parTrans" cxnId="{4B9CA759-73AC-4BAC-877D-032ED0EC2938}">
      <dgm:prSet/>
      <dgm:spPr/>
      <dgm:t>
        <a:bodyPr/>
        <a:lstStyle/>
        <a:p>
          <a:endParaRPr lang="en-GB"/>
        </a:p>
      </dgm:t>
    </dgm:pt>
    <dgm:pt modelId="{D0D8DE00-4407-43A3-9B75-88577B7EA5BF}" type="sibTrans" cxnId="{4B9CA759-73AC-4BAC-877D-032ED0EC2938}">
      <dgm:prSet/>
      <dgm:spPr/>
      <dgm:t>
        <a:bodyPr/>
        <a:lstStyle/>
        <a:p>
          <a:endParaRPr lang="en-GB"/>
        </a:p>
      </dgm:t>
    </dgm:pt>
    <dgm:pt modelId="{D791F441-0B4E-4D16-AF59-B5C9B9BDE05C}" type="pres">
      <dgm:prSet presAssocID="{5B726B31-B7BE-4615-81F4-A4D46E931535}" presName="linear" presStyleCnt="0">
        <dgm:presLayoutVars>
          <dgm:animLvl val="lvl"/>
          <dgm:resizeHandles val="exact"/>
        </dgm:presLayoutVars>
      </dgm:prSet>
      <dgm:spPr/>
      <dgm:t>
        <a:bodyPr/>
        <a:lstStyle/>
        <a:p>
          <a:endParaRPr lang="en-GB"/>
        </a:p>
      </dgm:t>
    </dgm:pt>
    <dgm:pt modelId="{8AF3CCBC-03F4-4F7E-B0C1-72EE3150D12E}" type="pres">
      <dgm:prSet presAssocID="{EE22DBFE-E381-4901-933F-C45B42FD0F05}" presName="parentText" presStyleLbl="node1" presStyleIdx="0" presStyleCnt="4">
        <dgm:presLayoutVars>
          <dgm:chMax val="0"/>
          <dgm:bulletEnabled val="1"/>
        </dgm:presLayoutVars>
      </dgm:prSet>
      <dgm:spPr/>
      <dgm:t>
        <a:bodyPr/>
        <a:lstStyle/>
        <a:p>
          <a:endParaRPr lang="en-GB"/>
        </a:p>
      </dgm:t>
    </dgm:pt>
    <dgm:pt modelId="{53F01A03-D50E-4679-98A0-CBB18DDDB28A}" type="pres">
      <dgm:prSet presAssocID="{8C02E7ED-751C-4D28-A94A-04F685C26CFD}" presName="spacer" presStyleCnt="0"/>
      <dgm:spPr/>
    </dgm:pt>
    <dgm:pt modelId="{09244E86-DE9B-4E2A-BA5A-BADE158B5952}" type="pres">
      <dgm:prSet presAssocID="{EAA88628-6F3A-4FE9-AE3A-4BB2869123D5}" presName="parentText" presStyleLbl="node1" presStyleIdx="1" presStyleCnt="4">
        <dgm:presLayoutVars>
          <dgm:chMax val="0"/>
          <dgm:bulletEnabled val="1"/>
        </dgm:presLayoutVars>
      </dgm:prSet>
      <dgm:spPr/>
      <dgm:t>
        <a:bodyPr/>
        <a:lstStyle/>
        <a:p>
          <a:endParaRPr lang="en-GB"/>
        </a:p>
      </dgm:t>
    </dgm:pt>
    <dgm:pt modelId="{AF75AE08-A172-4D1C-9AB7-ED2EED5651AD}" type="pres">
      <dgm:prSet presAssocID="{DB961170-9173-437E-A2EE-3C0BAF00DA6A}" presName="spacer" presStyleCnt="0"/>
      <dgm:spPr/>
    </dgm:pt>
    <dgm:pt modelId="{4279D3BF-6ACE-4BD5-AE32-2A9FA96D8248}" type="pres">
      <dgm:prSet presAssocID="{BFE77487-E18B-400A-A1F2-20A3F7ADA800}" presName="parentText" presStyleLbl="node1" presStyleIdx="2" presStyleCnt="4">
        <dgm:presLayoutVars>
          <dgm:chMax val="0"/>
          <dgm:bulletEnabled val="1"/>
        </dgm:presLayoutVars>
      </dgm:prSet>
      <dgm:spPr/>
      <dgm:t>
        <a:bodyPr/>
        <a:lstStyle/>
        <a:p>
          <a:endParaRPr lang="en-GB"/>
        </a:p>
      </dgm:t>
    </dgm:pt>
    <dgm:pt modelId="{847584F0-98A6-4868-B80F-1B1CF8688CB9}" type="pres">
      <dgm:prSet presAssocID="{A4C367DE-2B51-4871-84A3-7E32F21836DB}" presName="spacer" presStyleCnt="0"/>
      <dgm:spPr/>
    </dgm:pt>
    <dgm:pt modelId="{126273DF-6AB2-4AD0-BE63-6D1EC81ADCFD}" type="pres">
      <dgm:prSet presAssocID="{8BBF1760-8B38-4121-A29A-EF8DCC687807}" presName="parentText" presStyleLbl="node1" presStyleIdx="3" presStyleCnt="4">
        <dgm:presLayoutVars>
          <dgm:chMax val="0"/>
          <dgm:bulletEnabled val="1"/>
        </dgm:presLayoutVars>
      </dgm:prSet>
      <dgm:spPr/>
      <dgm:t>
        <a:bodyPr/>
        <a:lstStyle/>
        <a:p>
          <a:endParaRPr lang="en-GB"/>
        </a:p>
      </dgm:t>
    </dgm:pt>
  </dgm:ptLst>
  <dgm:cxnLst>
    <dgm:cxn modelId="{6EDF5202-EDAC-4674-92DF-9877132FB4CE}" srcId="{5B726B31-B7BE-4615-81F4-A4D46E931535}" destId="{EAA88628-6F3A-4FE9-AE3A-4BB2869123D5}" srcOrd="1" destOrd="0" parTransId="{97D2C4E4-E2FD-4B44-821C-5DBF1FFF2CAF}" sibTransId="{DB961170-9173-437E-A2EE-3C0BAF00DA6A}"/>
    <dgm:cxn modelId="{AC034E88-A8CA-493A-8F8F-A6ABF10E4120}" type="presOf" srcId="{5B726B31-B7BE-4615-81F4-A4D46E931535}" destId="{D791F441-0B4E-4D16-AF59-B5C9B9BDE05C}" srcOrd="0" destOrd="0" presId="urn:microsoft.com/office/officeart/2005/8/layout/vList2"/>
    <dgm:cxn modelId="{4B9CA759-73AC-4BAC-877D-032ED0EC2938}" srcId="{5B726B31-B7BE-4615-81F4-A4D46E931535}" destId="{8BBF1760-8B38-4121-A29A-EF8DCC687807}" srcOrd="3" destOrd="0" parTransId="{BCE31D07-F6D9-471D-AA99-F40E8E70AB80}" sibTransId="{D0D8DE00-4407-43A3-9B75-88577B7EA5BF}"/>
    <dgm:cxn modelId="{DD2EE3DC-4301-4BBF-B760-162EAB071D5E}" srcId="{5B726B31-B7BE-4615-81F4-A4D46E931535}" destId="{BFE77487-E18B-400A-A1F2-20A3F7ADA800}" srcOrd="2" destOrd="0" parTransId="{1E457C74-B692-45F0-87F4-BDBBC01AB341}" sibTransId="{A4C367DE-2B51-4871-84A3-7E32F21836DB}"/>
    <dgm:cxn modelId="{D3BE7426-444B-4508-B0E9-BE001867D9C7}" type="presOf" srcId="{BFE77487-E18B-400A-A1F2-20A3F7ADA800}" destId="{4279D3BF-6ACE-4BD5-AE32-2A9FA96D8248}" srcOrd="0" destOrd="0" presId="urn:microsoft.com/office/officeart/2005/8/layout/vList2"/>
    <dgm:cxn modelId="{802DA4AB-0794-431E-8641-74A8482DEF95}" type="presOf" srcId="{EAA88628-6F3A-4FE9-AE3A-4BB2869123D5}" destId="{09244E86-DE9B-4E2A-BA5A-BADE158B5952}" srcOrd="0" destOrd="0" presId="urn:microsoft.com/office/officeart/2005/8/layout/vList2"/>
    <dgm:cxn modelId="{C19F5FCB-5C93-46DD-B663-68895BFAD5D6}" srcId="{5B726B31-B7BE-4615-81F4-A4D46E931535}" destId="{EE22DBFE-E381-4901-933F-C45B42FD0F05}" srcOrd="0" destOrd="0" parTransId="{537A3BAF-47E3-49CC-BC7D-7BB9DDA2F13C}" sibTransId="{8C02E7ED-751C-4D28-A94A-04F685C26CFD}"/>
    <dgm:cxn modelId="{36EE1022-862C-4B32-A200-DDFED4B82949}" type="presOf" srcId="{8BBF1760-8B38-4121-A29A-EF8DCC687807}" destId="{126273DF-6AB2-4AD0-BE63-6D1EC81ADCFD}" srcOrd="0" destOrd="0" presId="urn:microsoft.com/office/officeart/2005/8/layout/vList2"/>
    <dgm:cxn modelId="{01710070-09CB-49FD-A70F-6A00D1C4F193}" type="presOf" srcId="{EE22DBFE-E381-4901-933F-C45B42FD0F05}" destId="{8AF3CCBC-03F4-4F7E-B0C1-72EE3150D12E}" srcOrd="0" destOrd="0" presId="urn:microsoft.com/office/officeart/2005/8/layout/vList2"/>
    <dgm:cxn modelId="{4D9910A4-7077-44D3-9C9C-A39F5129EDD2}" type="presParOf" srcId="{D791F441-0B4E-4D16-AF59-B5C9B9BDE05C}" destId="{8AF3CCBC-03F4-4F7E-B0C1-72EE3150D12E}" srcOrd="0" destOrd="0" presId="urn:microsoft.com/office/officeart/2005/8/layout/vList2"/>
    <dgm:cxn modelId="{0B6B930D-CF0E-486D-A954-5628380970E2}" type="presParOf" srcId="{D791F441-0B4E-4D16-AF59-B5C9B9BDE05C}" destId="{53F01A03-D50E-4679-98A0-CBB18DDDB28A}" srcOrd="1" destOrd="0" presId="urn:microsoft.com/office/officeart/2005/8/layout/vList2"/>
    <dgm:cxn modelId="{1BF46041-DCA3-4F94-ABA1-73313BC304D0}" type="presParOf" srcId="{D791F441-0B4E-4D16-AF59-B5C9B9BDE05C}" destId="{09244E86-DE9B-4E2A-BA5A-BADE158B5952}" srcOrd="2" destOrd="0" presId="urn:microsoft.com/office/officeart/2005/8/layout/vList2"/>
    <dgm:cxn modelId="{E4FB3E42-AB0E-49AE-9851-0372B0477E13}" type="presParOf" srcId="{D791F441-0B4E-4D16-AF59-B5C9B9BDE05C}" destId="{AF75AE08-A172-4D1C-9AB7-ED2EED5651AD}" srcOrd="3" destOrd="0" presId="urn:microsoft.com/office/officeart/2005/8/layout/vList2"/>
    <dgm:cxn modelId="{9102A7B4-26CF-4075-83E9-38A7FC1DDA6F}" type="presParOf" srcId="{D791F441-0B4E-4D16-AF59-B5C9B9BDE05C}" destId="{4279D3BF-6ACE-4BD5-AE32-2A9FA96D8248}" srcOrd="4" destOrd="0" presId="urn:microsoft.com/office/officeart/2005/8/layout/vList2"/>
    <dgm:cxn modelId="{4541E9AE-6023-4F4A-BC3D-AC2F796FFF60}" type="presParOf" srcId="{D791F441-0B4E-4D16-AF59-B5C9B9BDE05C}" destId="{847584F0-98A6-4868-B80F-1B1CF8688CB9}" srcOrd="5" destOrd="0" presId="urn:microsoft.com/office/officeart/2005/8/layout/vList2"/>
    <dgm:cxn modelId="{77DB8AC0-DB36-4754-894E-58A1EF3E20F4}" type="presParOf" srcId="{D791F441-0B4E-4D16-AF59-B5C9B9BDE05C}" destId="{126273DF-6AB2-4AD0-BE63-6D1EC81ADCF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E8E806-CCEF-413E-AB99-3D61167B9C74}"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24670DFB-1C0D-4714-9680-6B43189FA25D}">
      <dgm:prSet/>
      <dgm:spPr/>
      <dgm:t>
        <a:bodyPr/>
        <a:lstStyle/>
        <a:p>
          <a:pPr rtl="0"/>
          <a:r>
            <a:rPr lang="en-GB" smtClean="0"/>
            <a:t>In less than 5% pain can become more severe after surgery. </a:t>
          </a:r>
          <a:endParaRPr lang="en-GB"/>
        </a:p>
      </dgm:t>
    </dgm:pt>
    <dgm:pt modelId="{4A4897FE-4938-46BB-B2E0-CA14AA6822BB}" type="parTrans" cxnId="{67B5CB68-C220-4A60-82DE-6F67DD697845}">
      <dgm:prSet/>
      <dgm:spPr/>
      <dgm:t>
        <a:bodyPr/>
        <a:lstStyle/>
        <a:p>
          <a:endParaRPr lang="en-GB"/>
        </a:p>
      </dgm:t>
    </dgm:pt>
    <dgm:pt modelId="{7226C23E-8C66-422B-B363-2CDE463CAA4F}" type="sibTrans" cxnId="{67B5CB68-C220-4A60-82DE-6F67DD697845}">
      <dgm:prSet/>
      <dgm:spPr/>
      <dgm:t>
        <a:bodyPr/>
        <a:lstStyle/>
        <a:p>
          <a:endParaRPr lang="en-GB"/>
        </a:p>
      </dgm:t>
    </dgm:pt>
    <dgm:pt modelId="{90ADFA85-03CA-419C-A43A-18538EBF36E3}">
      <dgm:prSet/>
      <dgm:spPr/>
      <dgm:t>
        <a:bodyPr/>
        <a:lstStyle/>
        <a:p>
          <a:pPr rtl="0"/>
          <a:r>
            <a:rPr lang="en-GB" smtClean="0"/>
            <a:t>Reduced pain and improvement of sexual functioning resulted from all three treatments and improvement was maintained 2.5 years after treatment.</a:t>
          </a:r>
          <a:endParaRPr lang="en-GB"/>
        </a:p>
      </dgm:t>
    </dgm:pt>
    <dgm:pt modelId="{B96C19AF-2DE0-4CE0-B480-44D148B4116C}" type="parTrans" cxnId="{196A5BD5-B5C1-4342-AB23-431ABC17B30C}">
      <dgm:prSet/>
      <dgm:spPr/>
      <dgm:t>
        <a:bodyPr/>
        <a:lstStyle/>
        <a:p>
          <a:endParaRPr lang="en-GB"/>
        </a:p>
      </dgm:t>
    </dgm:pt>
    <dgm:pt modelId="{9ED3FA21-391F-4775-9C74-CBFFB9753324}" type="sibTrans" cxnId="{196A5BD5-B5C1-4342-AB23-431ABC17B30C}">
      <dgm:prSet/>
      <dgm:spPr/>
      <dgm:t>
        <a:bodyPr/>
        <a:lstStyle/>
        <a:p>
          <a:endParaRPr lang="en-GB"/>
        </a:p>
      </dgm:t>
    </dgm:pt>
    <dgm:pt modelId="{A4C8280C-D640-42AC-AF3D-3D060B7DE05A}" type="pres">
      <dgm:prSet presAssocID="{F8E8E806-CCEF-413E-AB99-3D61167B9C74}" presName="linear" presStyleCnt="0">
        <dgm:presLayoutVars>
          <dgm:animLvl val="lvl"/>
          <dgm:resizeHandles val="exact"/>
        </dgm:presLayoutVars>
      </dgm:prSet>
      <dgm:spPr/>
      <dgm:t>
        <a:bodyPr/>
        <a:lstStyle/>
        <a:p>
          <a:endParaRPr lang="en-GB"/>
        </a:p>
      </dgm:t>
    </dgm:pt>
    <dgm:pt modelId="{6928D27C-8892-45C5-9AE2-78561036FA5C}" type="pres">
      <dgm:prSet presAssocID="{24670DFB-1C0D-4714-9680-6B43189FA25D}" presName="parentText" presStyleLbl="node1" presStyleIdx="0" presStyleCnt="2">
        <dgm:presLayoutVars>
          <dgm:chMax val="0"/>
          <dgm:bulletEnabled val="1"/>
        </dgm:presLayoutVars>
      </dgm:prSet>
      <dgm:spPr/>
      <dgm:t>
        <a:bodyPr/>
        <a:lstStyle/>
        <a:p>
          <a:endParaRPr lang="en-GB"/>
        </a:p>
      </dgm:t>
    </dgm:pt>
    <dgm:pt modelId="{0B20A304-3573-49A5-BCEF-56BF6A0ABAAF}" type="pres">
      <dgm:prSet presAssocID="{7226C23E-8C66-422B-B363-2CDE463CAA4F}" presName="spacer" presStyleCnt="0"/>
      <dgm:spPr/>
    </dgm:pt>
    <dgm:pt modelId="{88452615-ABFF-4C7A-BC6F-ED581495CDD1}" type="pres">
      <dgm:prSet presAssocID="{90ADFA85-03CA-419C-A43A-18538EBF36E3}" presName="parentText" presStyleLbl="node1" presStyleIdx="1" presStyleCnt="2">
        <dgm:presLayoutVars>
          <dgm:chMax val="0"/>
          <dgm:bulletEnabled val="1"/>
        </dgm:presLayoutVars>
      </dgm:prSet>
      <dgm:spPr/>
      <dgm:t>
        <a:bodyPr/>
        <a:lstStyle/>
        <a:p>
          <a:endParaRPr lang="en-GB"/>
        </a:p>
      </dgm:t>
    </dgm:pt>
  </dgm:ptLst>
  <dgm:cxnLst>
    <dgm:cxn modelId="{67B5CB68-C220-4A60-82DE-6F67DD697845}" srcId="{F8E8E806-CCEF-413E-AB99-3D61167B9C74}" destId="{24670DFB-1C0D-4714-9680-6B43189FA25D}" srcOrd="0" destOrd="0" parTransId="{4A4897FE-4938-46BB-B2E0-CA14AA6822BB}" sibTransId="{7226C23E-8C66-422B-B363-2CDE463CAA4F}"/>
    <dgm:cxn modelId="{196A5BD5-B5C1-4342-AB23-431ABC17B30C}" srcId="{F8E8E806-CCEF-413E-AB99-3D61167B9C74}" destId="{90ADFA85-03CA-419C-A43A-18538EBF36E3}" srcOrd="1" destOrd="0" parTransId="{B96C19AF-2DE0-4CE0-B480-44D148B4116C}" sibTransId="{9ED3FA21-391F-4775-9C74-CBFFB9753324}"/>
    <dgm:cxn modelId="{77FFBEB0-3F5A-4900-87E7-94F69C0E6D7D}" type="presOf" srcId="{24670DFB-1C0D-4714-9680-6B43189FA25D}" destId="{6928D27C-8892-45C5-9AE2-78561036FA5C}" srcOrd="0" destOrd="0" presId="urn:microsoft.com/office/officeart/2005/8/layout/vList2"/>
    <dgm:cxn modelId="{DD45803A-E804-4153-BDBA-32B17AD509E4}" type="presOf" srcId="{F8E8E806-CCEF-413E-AB99-3D61167B9C74}" destId="{A4C8280C-D640-42AC-AF3D-3D060B7DE05A}" srcOrd="0" destOrd="0" presId="urn:microsoft.com/office/officeart/2005/8/layout/vList2"/>
    <dgm:cxn modelId="{8E683CE3-F01F-4A8F-B2DB-0B04CFF828AC}" type="presOf" srcId="{90ADFA85-03CA-419C-A43A-18538EBF36E3}" destId="{88452615-ABFF-4C7A-BC6F-ED581495CDD1}" srcOrd="0" destOrd="0" presId="urn:microsoft.com/office/officeart/2005/8/layout/vList2"/>
    <dgm:cxn modelId="{CF1149E9-4254-4CFB-9ADF-37E2B700D731}" type="presParOf" srcId="{A4C8280C-D640-42AC-AF3D-3D060B7DE05A}" destId="{6928D27C-8892-45C5-9AE2-78561036FA5C}" srcOrd="0" destOrd="0" presId="urn:microsoft.com/office/officeart/2005/8/layout/vList2"/>
    <dgm:cxn modelId="{9B779DED-3324-43C8-8567-510A7F409F83}" type="presParOf" srcId="{A4C8280C-D640-42AC-AF3D-3D060B7DE05A}" destId="{0B20A304-3573-49A5-BCEF-56BF6A0ABAAF}" srcOrd="1" destOrd="0" presId="urn:microsoft.com/office/officeart/2005/8/layout/vList2"/>
    <dgm:cxn modelId="{EB18BACF-4472-4CD9-8C69-580BDA9CD69F}" type="presParOf" srcId="{A4C8280C-D640-42AC-AF3D-3D060B7DE05A}" destId="{88452615-ABFF-4C7A-BC6F-ED581495CDD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52F949-43F5-4992-8F06-651820BE6E4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GB"/>
        </a:p>
      </dgm:t>
    </dgm:pt>
    <dgm:pt modelId="{0CD690BB-F636-4500-8122-4DC8671D50BE}">
      <dgm:prSet/>
      <dgm:spPr/>
      <dgm:t>
        <a:bodyPr/>
        <a:lstStyle/>
        <a:p>
          <a:pPr rtl="0"/>
          <a:r>
            <a:rPr lang="en-GB" smtClean="0"/>
            <a:t>Obviously if pain is not localized to the vestibule, vestibulectomy is not indicated. </a:t>
          </a:r>
          <a:endParaRPr lang="en-GB"/>
        </a:p>
      </dgm:t>
    </dgm:pt>
    <dgm:pt modelId="{4D1FEDBB-0EAF-4BA6-9494-3B91F05DBF50}" type="parTrans" cxnId="{41042115-F63A-4331-BF26-82E7D9AD98B0}">
      <dgm:prSet/>
      <dgm:spPr/>
      <dgm:t>
        <a:bodyPr/>
        <a:lstStyle/>
        <a:p>
          <a:endParaRPr lang="en-GB"/>
        </a:p>
      </dgm:t>
    </dgm:pt>
    <dgm:pt modelId="{C185B6DF-FA17-4910-AB2E-65E83A6EF1C6}" type="sibTrans" cxnId="{41042115-F63A-4331-BF26-82E7D9AD98B0}">
      <dgm:prSet/>
      <dgm:spPr/>
      <dgm:t>
        <a:bodyPr/>
        <a:lstStyle/>
        <a:p>
          <a:endParaRPr lang="en-GB"/>
        </a:p>
      </dgm:t>
    </dgm:pt>
    <dgm:pt modelId="{DF59D34A-A0BC-4254-B9B1-CD5ECD475799}">
      <dgm:prSet/>
      <dgm:spPr/>
      <dgm:t>
        <a:bodyPr/>
        <a:lstStyle/>
        <a:p>
          <a:pPr rtl="0"/>
          <a:r>
            <a:rPr lang="en-GB" smtClean="0"/>
            <a:t>Generalized vulvodynia is managed with nonsurgical modalities .</a:t>
          </a:r>
          <a:endParaRPr lang="en-GB"/>
        </a:p>
      </dgm:t>
    </dgm:pt>
    <dgm:pt modelId="{07F2BCDA-D412-445C-91CB-D67D667FFDB7}" type="parTrans" cxnId="{83FF3E0D-D0EF-44D2-9F88-C29D0D7BF35D}">
      <dgm:prSet/>
      <dgm:spPr/>
      <dgm:t>
        <a:bodyPr/>
        <a:lstStyle/>
        <a:p>
          <a:endParaRPr lang="en-GB"/>
        </a:p>
      </dgm:t>
    </dgm:pt>
    <dgm:pt modelId="{DA706A22-5AC1-4FC5-8C0A-6815BF76FC1C}" type="sibTrans" cxnId="{83FF3E0D-D0EF-44D2-9F88-C29D0D7BF35D}">
      <dgm:prSet/>
      <dgm:spPr/>
      <dgm:t>
        <a:bodyPr/>
        <a:lstStyle/>
        <a:p>
          <a:endParaRPr lang="en-GB"/>
        </a:p>
      </dgm:t>
    </dgm:pt>
    <dgm:pt modelId="{FB02DAB9-BA91-4D7E-8908-04FC689EDEE5}" type="pres">
      <dgm:prSet presAssocID="{E052F949-43F5-4992-8F06-651820BE6E45}" presName="linear" presStyleCnt="0">
        <dgm:presLayoutVars>
          <dgm:animLvl val="lvl"/>
          <dgm:resizeHandles val="exact"/>
        </dgm:presLayoutVars>
      </dgm:prSet>
      <dgm:spPr/>
      <dgm:t>
        <a:bodyPr/>
        <a:lstStyle/>
        <a:p>
          <a:endParaRPr lang="en-GB"/>
        </a:p>
      </dgm:t>
    </dgm:pt>
    <dgm:pt modelId="{F5D77A0C-9427-472A-B717-BEAD78A2BB92}" type="pres">
      <dgm:prSet presAssocID="{0CD690BB-F636-4500-8122-4DC8671D50BE}" presName="parentText" presStyleLbl="node1" presStyleIdx="0" presStyleCnt="2">
        <dgm:presLayoutVars>
          <dgm:chMax val="0"/>
          <dgm:bulletEnabled val="1"/>
        </dgm:presLayoutVars>
      </dgm:prSet>
      <dgm:spPr/>
      <dgm:t>
        <a:bodyPr/>
        <a:lstStyle/>
        <a:p>
          <a:endParaRPr lang="en-GB"/>
        </a:p>
      </dgm:t>
    </dgm:pt>
    <dgm:pt modelId="{9CDAC1DF-B169-4589-B334-3A965BF28386}" type="pres">
      <dgm:prSet presAssocID="{C185B6DF-FA17-4910-AB2E-65E83A6EF1C6}" presName="spacer" presStyleCnt="0"/>
      <dgm:spPr/>
    </dgm:pt>
    <dgm:pt modelId="{03C6D139-DA33-4B30-BC2C-3B572FF714DB}" type="pres">
      <dgm:prSet presAssocID="{DF59D34A-A0BC-4254-B9B1-CD5ECD475799}" presName="parentText" presStyleLbl="node1" presStyleIdx="1" presStyleCnt="2">
        <dgm:presLayoutVars>
          <dgm:chMax val="0"/>
          <dgm:bulletEnabled val="1"/>
        </dgm:presLayoutVars>
      </dgm:prSet>
      <dgm:spPr/>
      <dgm:t>
        <a:bodyPr/>
        <a:lstStyle/>
        <a:p>
          <a:endParaRPr lang="en-GB"/>
        </a:p>
      </dgm:t>
    </dgm:pt>
  </dgm:ptLst>
  <dgm:cxnLst>
    <dgm:cxn modelId="{8381821E-908C-4E0C-9690-B35FACE00164}" type="presOf" srcId="{DF59D34A-A0BC-4254-B9B1-CD5ECD475799}" destId="{03C6D139-DA33-4B30-BC2C-3B572FF714DB}" srcOrd="0" destOrd="0" presId="urn:microsoft.com/office/officeart/2005/8/layout/vList2"/>
    <dgm:cxn modelId="{41042115-F63A-4331-BF26-82E7D9AD98B0}" srcId="{E052F949-43F5-4992-8F06-651820BE6E45}" destId="{0CD690BB-F636-4500-8122-4DC8671D50BE}" srcOrd="0" destOrd="0" parTransId="{4D1FEDBB-0EAF-4BA6-9494-3B91F05DBF50}" sibTransId="{C185B6DF-FA17-4910-AB2E-65E83A6EF1C6}"/>
    <dgm:cxn modelId="{68182471-2539-4EC6-A5BF-1B4ECDE513C4}" type="presOf" srcId="{E052F949-43F5-4992-8F06-651820BE6E45}" destId="{FB02DAB9-BA91-4D7E-8908-04FC689EDEE5}" srcOrd="0" destOrd="0" presId="urn:microsoft.com/office/officeart/2005/8/layout/vList2"/>
    <dgm:cxn modelId="{6E8E1D75-65F0-4AEC-A21C-D2554C229B3E}" type="presOf" srcId="{0CD690BB-F636-4500-8122-4DC8671D50BE}" destId="{F5D77A0C-9427-472A-B717-BEAD78A2BB92}" srcOrd="0" destOrd="0" presId="urn:microsoft.com/office/officeart/2005/8/layout/vList2"/>
    <dgm:cxn modelId="{83FF3E0D-D0EF-44D2-9F88-C29D0D7BF35D}" srcId="{E052F949-43F5-4992-8F06-651820BE6E45}" destId="{DF59D34A-A0BC-4254-B9B1-CD5ECD475799}" srcOrd="1" destOrd="0" parTransId="{07F2BCDA-D412-445C-91CB-D67D667FFDB7}" sibTransId="{DA706A22-5AC1-4FC5-8C0A-6815BF76FC1C}"/>
    <dgm:cxn modelId="{A28A94BB-B49D-454E-869A-E696E6383E42}" type="presParOf" srcId="{FB02DAB9-BA91-4D7E-8908-04FC689EDEE5}" destId="{F5D77A0C-9427-472A-B717-BEAD78A2BB92}" srcOrd="0" destOrd="0" presId="urn:microsoft.com/office/officeart/2005/8/layout/vList2"/>
    <dgm:cxn modelId="{2A539EF9-8DE6-4CF4-A68F-F912F4DEDD2E}" type="presParOf" srcId="{FB02DAB9-BA91-4D7E-8908-04FC689EDEE5}" destId="{9CDAC1DF-B169-4589-B334-3A965BF28386}" srcOrd="1" destOrd="0" presId="urn:microsoft.com/office/officeart/2005/8/layout/vList2"/>
    <dgm:cxn modelId="{6679E6DC-E4F3-465D-AEFA-8E87A5E97B8E}" type="presParOf" srcId="{FB02DAB9-BA91-4D7E-8908-04FC689EDEE5}" destId="{03C6D139-DA33-4B30-BC2C-3B572FF714D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706E23-BB04-46FB-A9B9-795193F8866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728E83DA-BDDC-4726-BCB6-1F9502CEE20B}">
      <dgm:prSet/>
      <dgm:spPr/>
      <dgm:t>
        <a:bodyPr/>
        <a:lstStyle/>
        <a:p>
          <a:pPr rtl="0"/>
          <a:r>
            <a:rPr lang="en-GB" smtClean="0"/>
            <a:t>Some but not all studies have associated oral contraceptivesn(OCPs), particularly long term intake prior to the age of 18 with increased risk for vestibulodynia . </a:t>
          </a:r>
          <a:endParaRPr lang="en-GB"/>
        </a:p>
      </dgm:t>
    </dgm:pt>
    <dgm:pt modelId="{1840439B-25B7-4CCA-AD60-71567D7E34E2}" type="parTrans" cxnId="{060E9661-9135-40CA-A385-47F83084D9B4}">
      <dgm:prSet/>
      <dgm:spPr/>
      <dgm:t>
        <a:bodyPr/>
        <a:lstStyle/>
        <a:p>
          <a:endParaRPr lang="en-GB"/>
        </a:p>
      </dgm:t>
    </dgm:pt>
    <dgm:pt modelId="{A28378A3-8A59-4CC1-B2F5-D3FD41131BEB}" type="sibTrans" cxnId="{060E9661-9135-40CA-A385-47F83084D9B4}">
      <dgm:prSet/>
      <dgm:spPr/>
      <dgm:t>
        <a:bodyPr/>
        <a:lstStyle/>
        <a:p>
          <a:endParaRPr lang="en-GB"/>
        </a:p>
      </dgm:t>
    </dgm:pt>
    <dgm:pt modelId="{EC3E2030-D44C-4869-B6D4-DA9ED0C4FF05}">
      <dgm:prSet/>
      <dgm:spPr/>
      <dgm:t>
        <a:bodyPr/>
        <a:lstStyle/>
        <a:p>
          <a:pPr rtl="0"/>
          <a:r>
            <a:rPr lang="en-GB" smtClean="0"/>
            <a:t>OCPs inhibit LH and therefore decrease ovarian estradiol and testosterone production. </a:t>
          </a:r>
          <a:endParaRPr lang="en-GB"/>
        </a:p>
      </dgm:t>
    </dgm:pt>
    <dgm:pt modelId="{F697BF2A-F1CC-4C3D-A689-743901537526}" type="parTrans" cxnId="{A8F9712C-B90B-4C48-8F29-0BF70AEDBD66}">
      <dgm:prSet/>
      <dgm:spPr/>
      <dgm:t>
        <a:bodyPr/>
        <a:lstStyle/>
        <a:p>
          <a:endParaRPr lang="en-GB"/>
        </a:p>
      </dgm:t>
    </dgm:pt>
    <dgm:pt modelId="{79BD86A6-4410-483A-A2FB-2521D5A44FEE}" type="sibTrans" cxnId="{A8F9712C-B90B-4C48-8F29-0BF70AEDBD66}">
      <dgm:prSet/>
      <dgm:spPr/>
      <dgm:t>
        <a:bodyPr/>
        <a:lstStyle/>
        <a:p>
          <a:endParaRPr lang="en-GB"/>
        </a:p>
      </dgm:t>
    </dgm:pt>
    <dgm:pt modelId="{57509183-4347-482B-8982-90CA491F6C21}">
      <dgm:prSet/>
      <dgm:spPr/>
      <dgm:t>
        <a:bodyPr/>
        <a:lstStyle/>
        <a:p>
          <a:pPr rtl="0"/>
          <a:r>
            <a:rPr lang="en-GB" smtClean="0"/>
            <a:t>Oral intake of estrogens and progestins also increases hepatic production of sex hormone binding globulin which further lowers circulating free testosterone. Lack of testosterone has been shown to impact vestibular morphology, lubrication as well as libido .</a:t>
          </a:r>
          <a:endParaRPr lang="en-GB"/>
        </a:p>
      </dgm:t>
    </dgm:pt>
    <dgm:pt modelId="{6A0B4A77-6F27-420B-A25D-B7130AE7EF4B}" type="parTrans" cxnId="{C4F07C85-CEE6-4774-A1EE-E044390E0D8C}">
      <dgm:prSet/>
      <dgm:spPr/>
      <dgm:t>
        <a:bodyPr/>
        <a:lstStyle/>
        <a:p>
          <a:endParaRPr lang="en-GB"/>
        </a:p>
      </dgm:t>
    </dgm:pt>
    <dgm:pt modelId="{A217B248-0D0D-48E0-9D5E-57EF141E9F8C}" type="sibTrans" cxnId="{C4F07C85-CEE6-4774-A1EE-E044390E0D8C}">
      <dgm:prSet/>
      <dgm:spPr/>
      <dgm:t>
        <a:bodyPr/>
        <a:lstStyle/>
        <a:p>
          <a:endParaRPr lang="en-GB"/>
        </a:p>
      </dgm:t>
    </dgm:pt>
    <dgm:pt modelId="{54089A94-4B6B-4916-93F4-FFE0ACBD203D}">
      <dgm:prSet/>
      <dgm:spPr/>
      <dgm:t>
        <a:bodyPr/>
        <a:lstStyle/>
        <a:p>
          <a:pPr rtl="0"/>
          <a:r>
            <a:rPr lang="en-GB" smtClean="0"/>
            <a:t>Vestibular glands which produce protective mucin are also rich in androgen receptors.</a:t>
          </a:r>
          <a:endParaRPr lang="en-GB"/>
        </a:p>
      </dgm:t>
    </dgm:pt>
    <dgm:pt modelId="{E26606DF-1C6A-496D-9221-4C25DF756A07}" type="parTrans" cxnId="{98BA2968-2CC9-4A90-AA1C-26F93DE60C6D}">
      <dgm:prSet/>
      <dgm:spPr/>
      <dgm:t>
        <a:bodyPr/>
        <a:lstStyle/>
        <a:p>
          <a:endParaRPr lang="en-GB"/>
        </a:p>
      </dgm:t>
    </dgm:pt>
    <dgm:pt modelId="{086437F3-7900-4CDC-89D6-C271C3294838}" type="sibTrans" cxnId="{98BA2968-2CC9-4A90-AA1C-26F93DE60C6D}">
      <dgm:prSet/>
      <dgm:spPr/>
      <dgm:t>
        <a:bodyPr/>
        <a:lstStyle/>
        <a:p>
          <a:endParaRPr lang="en-GB"/>
        </a:p>
      </dgm:t>
    </dgm:pt>
    <dgm:pt modelId="{C4150B22-F582-4718-92D5-2EC84EE8866C}">
      <dgm:prSet/>
      <dgm:spPr/>
      <dgm:t>
        <a:bodyPr/>
        <a:lstStyle/>
        <a:p>
          <a:pPr rtl="0"/>
          <a:r>
            <a:rPr lang="en-GB" smtClean="0"/>
            <a:t>The lower endogenous estrogen and bioavailable testosterone have been suggested to thin the vestibule, predisposing to inflammation and development of neuropathic pain.</a:t>
          </a:r>
          <a:endParaRPr lang="en-GB"/>
        </a:p>
      </dgm:t>
    </dgm:pt>
    <dgm:pt modelId="{C86DFC0D-A093-44D4-8195-B05C4FA0FCE3}" type="parTrans" cxnId="{98E824B9-F67C-4C9D-ABF6-8053C0917679}">
      <dgm:prSet/>
      <dgm:spPr/>
      <dgm:t>
        <a:bodyPr/>
        <a:lstStyle/>
        <a:p>
          <a:endParaRPr lang="en-GB"/>
        </a:p>
      </dgm:t>
    </dgm:pt>
    <dgm:pt modelId="{31A4CF31-F487-4185-9C7A-75B545DDBCDD}" type="sibTrans" cxnId="{98E824B9-F67C-4C9D-ABF6-8053C0917679}">
      <dgm:prSet/>
      <dgm:spPr/>
      <dgm:t>
        <a:bodyPr/>
        <a:lstStyle/>
        <a:p>
          <a:endParaRPr lang="en-GB"/>
        </a:p>
      </dgm:t>
    </dgm:pt>
    <dgm:pt modelId="{79CC9D3C-7EAB-4A9D-B618-A2FBAD8CB137}" type="pres">
      <dgm:prSet presAssocID="{EA706E23-BB04-46FB-A9B9-795193F88661}" presName="linear" presStyleCnt="0">
        <dgm:presLayoutVars>
          <dgm:animLvl val="lvl"/>
          <dgm:resizeHandles val="exact"/>
        </dgm:presLayoutVars>
      </dgm:prSet>
      <dgm:spPr/>
      <dgm:t>
        <a:bodyPr/>
        <a:lstStyle/>
        <a:p>
          <a:endParaRPr lang="en-GB"/>
        </a:p>
      </dgm:t>
    </dgm:pt>
    <dgm:pt modelId="{93FEE3F9-34F7-4E6B-B006-68EEC4571676}" type="pres">
      <dgm:prSet presAssocID="{728E83DA-BDDC-4726-BCB6-1F9502CEE20B}" presName="parentText" presStyleLbl="node1" presStyleIdx="0" presStyleCnt="5">
        <dgm:presLayoutVars>
          <dgm:chMax val="0"/>
          <dgm:bulletEnabled val="1"/>
        </dgm:presLayoutVars>
      </dgm:prSet>
      <dgm:spPr/>
      <dgm:t>
        <a:bodyPr/>
        <a:lstStyle/>
        <a:p>
          <a:endParaRPr lang="en-GB"/>
        </a:p>
      </dgm:t>
    </dgm:pt>
    <dgm:pt modelId="{BABDAF4B-842F-455D-968A-8BE1FA5AE75C}" type="pres">
      <dgm:prSet presAssocID="{A28378A3-8A59-4CC1-B2F5-D3FD41131BEB}" presName="spacer" presStyleCnt="0"/>
      <dgm:spPr/>
    </dgm:pt>
    <dgm:pt modelId="{A8C41B2D-E863-41AE-AC1C-6E524542B7BA}" type="pres">
      <dgm:prSet presAssocID="{EC3E2030-D44C-4869-B6D4-DA9ED0C4FF05}" presName="parentText" presStyleLbl="node1" presStyleIdx="1" presStyleCnt="5">
        <dgm:presLayoutVars>
          <dgm:chMax val="0"/>
          <dgm:bulletEnabled val="1"/>
        </dgm:presLayoutVars>
      </dgm:prSet>
      <dgm:spPr/>
      <dgm:t>
        <a:bodyPr/>
        <a:lstStyle/>
        <a:p>
          <a:endParaRPr lang="en-GB"/>
        </a:p>
      </dgm:t>
    </dgm:pt>
    <dgm:pt modelId="{85BC2118-B268-4CAB-B80A-A97E93B0345A}" type="pres">
      <dgm:prSet presAssocID="{79BD86A6-4410-483A-A2FB-2521D5A44FEE}" presName="spacer" presStyleCnt="0"/>
      <dgm:spPr/>
    </dgm:pt>
    <dgm:pt modelId="{AA7A4D88-0328-4DFE-861F-B0D7772F1A24}" type="pres">
      <dgm:prSet presAssocID="{57509183-4347-482B-8982-90CA491F6C21}" presName="parentText" presStyleLbl="node1" presStyleIdx="2" presStyleCnt="5">
        <dgm:presLayoutVars>
          <dgm:chMax val="0"/>
          <dgm:bulletEnabled val="1"/>
        </dgm:presLayoutVars>
      </dgm:prSet>
      <dgm:spPr/>
      <dgm:t>
        <a:bodyPr/>
        <a:lstStyle/>
        <a:p>
          <a:endParaRPr lang="en-GB"/>
        </a:p>
      </dgm:t>
    </dgm:pt>
    <dgm:pt modelId="{760C4AAD-66F9-4FE2-9B51-6E1902B1860E}" type="pres">
      <dgm:prSet presAssocID="{A217B248-0D0D-48E0-9D5E-57EF141E9F8C}" presName="spacer" presStyleCnt="0"/>
      <dgm:spPr/>
    </dgm:pt>
    <dgm:pt modelId="{DDCC2F2E-6DD0-4455-8B18-2D11570700DA}" type="pres">
      <dgm:prSet presAssocID="{54089A94-4B6B-4916-93F4-FFE0ACBD203D}" presName="parentText" presStyleLbl="node1" presStyleIdx="3" presStyleCnt="5">
        <dgm:presLayoutVars>
          <dgm:chMax val="0"/>
          <dgm:bulletEnabled val="1"/>
        </dgm:presLayoutVars>
      </dgm:prSet>
      <dgm:spPr/>
      <dgm:t>
        <a:bodyPr/>
        <a:lstStyle/>
        <a:p>
          <a:endParaRPr lang="en-GB"/>
        </a:p>
      </dgm:t>
    </dgm:pt>
    <dgm:pt modelId="{14173C03-D52A-40E6-B107-333ADC34A200}" type="pres">
      <dgm:prSet presAssocID="{086437F3-7900-4CDC-89D6-C271C3294838}" presName="spacer" presStyleCnt="0"/>
      <dgm:spPr/>
    </dgm:pt>
    <dgm:pt modelId="{76EEBC61-C2D9-44C4-9F7A-C273108C75E0}" type="pres">
      <dgm:prSet presAssocID="{C4150B22-F582-4718-92D5-2EC84EE8866C}" presName="parentText" presStyleLbl="node1" presStyleIdx="4" presStyleCnt="5">
        <dgm:presLayoutVars>
          <dgm:chMax val="0"/>
          <dgm:bulletEnabled val="1"/>
        </dgm:presLayoutVars>
      </dgm:prSet>
      <dgm:spPr/>
      <dgm:t>
        <a:bodyPr/>
        <a:lstStyle/>
        <a:p>
          <a:endParaRPr lang="en-GB"/>
        </a:p>
      </dgm:t>
    </dgm:pt>
  </dgm:ptLst>
  <dgm:cxnLst>
    <dgm:cxn modelId="{3D9FFE3E-1E09-4961-8554-61F6C6BF02A9}" type="presOf" srcId="{EC3E2030-D44C-4869-B6D4-DA9ED0C4FF05}" destId="{A8C41B2D-E863-41AE-AC1C-6E524542B7BA}" srcOrd="0" destOrd="0" presId="urn:microsoft.com/office/officeart/2005/8/layout/vList2"/>
    <dgm:cxn modelId="{072B67B5-72F7-4C26-9938-E0F35C8258F5}" type="presOf" srcId="{54089A94-4B6B-4916-93F4-FFE0ACBD203D}" destId="{DDCC2F2E-6DD0-4455-8B18-2D11570700DA}" srcOrd="0" destOrd="0" presId="urn:microsoft.com/office/officeart/2005/8/layout/vList2"/>
    <dgm:cxn modelId="{C4F07C85-CEE6-4774-A1EE-E044390E0D8C}" srcId="{EA706E23-BB04-46FB-A9B9-795193F88661}" destId="{57509183-4347-482B-8982-90CA491F6C21}" srcOrd="2" destOrd="0" parTransId="{6A0B4A77-6F27-420B-A25D-B7130AE7EF4B}" sibTransId="{A217B248-0D0D-48E0-9D5E-57EF141E9F8C}"/>
    <dgm:cxn modelId="{F1CA7F64-C4C4-40C7-B78A-F0CA6E772606}" type="presOf" srcId="{728E83DA-BDDC-4726-BCB6-1F9502CEE20B}" destId="{93FEE3F9-34F7-4E6B-B006-68EEC4571676}" srcOrd="0" destOrd="0" presId="urn:microsoft.com/office/officeart/2005/8/layout/vList2"/>
    <dgm:cxn modelId="{060E9661-9135-40CA-A385-47F83084D9B4}" srcId="{EA706E23-BB04-46FB-A9B9-795193F88661}" destId="{728E83DA-BDDC-4726-BCB6-1F9502CEE20B}" srcOrd="0" destOrd="0" parTransId="{1840439B-25B7-4CCA-AD60-71567D7E34E2}" sibTransId="{A28378A3-8A59-4CC1-B2F5-D3FD41131BEB}"/>
    <dgm:cxn modelId="{FA54F4C5-526E-4D5C-ACE2-432C89B23733}" type="presOf" srcId="{EA706E23-BB04-46FB-A9B9-795193F88661}" destId="{79CC9D3C-7EAB-4A9D-B618-A2FBAD8CB137}" srcOrd="0" destOrd="0" presId="urn:microsoft.com/office/officeart/2005/8/layout/vList2"/>
    <dgm:cxn modelId="{98BA2968-2CC9-4A90-AA1C-26F93DE60C6D}" srcId="{EA706E23-BB04-46FB-A9B9-795193F88661}" destId="{54089A94-4B6B-4916-93F4-FFE0ACBD203D}" srcOrd="3" destOrd="0" parTransId="{E26606DF-1C6A-496D-9221-4C25DF756A07}" sibTransId="{086437F3-7900-4CDC-89D6-C271C3294838}"/>
    <dgm:cxn modelId="{1A194ECE-CA19-413E-8A0C-91E615B07B86}" type="presOf" srcId="{C4150B22-F582-4718-92D5-2EC84EE8866C}" destId="{76EEBC61-C2D9-44C4-9F7A-C273108C75E0}" srcOrd="0" destOrd="0" presId="urn:microsoft.com/office/officeart/2005/8/layout/vList2"/>
    <dgm:cxn modelId="{A8F9712C-B90B-4C48-8F29-0BF70AEDBD66}" srcId="{EA706E23-BB04-46FB-A9B9-795193F88661}" destId="{EC3E2030-D44C-4869-B6D4-DA9ED0C4FF05}" srcOrd="1" destOrd="0" parTransId="{F697BF2A-F1CC-4C3D-A689-743901537526}" sibTransId="{79BD86A6-4410-483A-A2FB-2521D5A44FEE}"/>
    <dgm:cxn modelId="{4DDCF931-D879-47EF-A8BD-0D98BE2964E1}" type="presOf" srcId="{57509183-4347-482B-8982-90CA491F6C21}" destId="{AA7A4D88-0328-4DFE-861F-B0D7772F1A24}" srcOrd="0" destOrd="0" presId="urn:microsoft.com/office/officeart/2005/8/layout/vList2"/>
    <dgm:cxn modelId="{98E824B9-F67C-4C9D-ABF6-8053C0917679}" srcId="{EA706E23-BB04-46FB-A9B9-795193F88661}" destId="{C4150B22-F582-4718-92D5-2EC84EE8866C}" srcOrd="4" destOrd="0" parTransId="{C86DFC0D-A093-44D4-8195-B05C4FA0FCE3}" sibTransId="{31A4CF31-F487-4185-9C7A-75B545DDBCDD}"/>
    <dgm:cxn modelId="{470967A6-98A8-47C2-B207-90E4E51EF4A4}" type="presParOf" srcId="{79CC9D3C-7EAB-4A9D-B618-A2FBAD8CB137}" destId="{93FEE3F9-34F7-4E6B-B006-68EEC4571676}" srcOrd="0" destOrd="0" presId="urn:microsoft.com/office/officeart/2005/8/layout/vList2"/>
    <dgm:cxn modelId="{E17D211B-CE38-41B9-A9A3-77C7CF076BA8}" type="presParOf" srcId="{79CC9D3C-7EAB-4A9D-B618-A2FBAD8CB137}" destId="{BABDAF4B-842F-455D-968A-8BE1FA5AE75C}" srcOrd="1" destOrd="0" presId="urn:microsoft.com/office/officeart/2005/8/layout/vList2"/>
    <dgm:cxn modelId="{F2A28D80-5862-4651-8C7A-249D239AC751}" type="presParOf" srcId="{79CC9D3C-7EAB-4A9D-B618-A2FBAD8CB137}" destId="{A8C41B2D-E863-41AE-AC1C-6E524542B7BA}" srcOrd="2" destOrd="0" presId="urn:microsoft.com/office/officeart/2005/8/layout/vList2"/>
    <dgm:cxn modelId="{5A672190-319D-4A98-B421-239BB06250F8}" type="presParOf" srcId="{79CC9D3C-7EAB-4A9D-B618-A2FBAD8CB137}" destId="{85BC2118-B268-4CAB-B80A-A97E93B0345A}" srcOrd="3" destOrd="0" presId="urn:microsoft.com/office/officeart/2005/8/layout/vList2"/>
    <dgm:cxn modelId="{54FA26D3-3675-42BC-9A4B-C2DA07685BB4}" type="presParOf" srcId="{79CC9D3C-7EAB-4A9D-B618-A2FBAD8CB137}" destId="{AA7A4D88-0328-4DFE-861F-B0D7772F1A24}" srcOrd="4" destOrd="0" presId="urn:microsoft.com/office/officeart/2005/8/layout/vList2"/>
    <dgm:cxn modelId="{A2D21FF2-9EDC-405B-BD06-F15CE3DAB931}" type="presParOf" srcId="{79CC9D3C-7EAB-4A9D-B618-A2FBAD8CB137}" destId="{760C4AAD-66F9-4FE2-9B51-6E1902B1860E}" srcOrd="5" destOrd="0" presId="urn:microsoft.com/office/officeart/2005/8/layout/vList2"/>
    <dgm:cxn modelId="{345AD242-1E9A-4C8B-98CF-E770EA81AD03}" type="presParOf" srcId="{79CC9D3C-7EAB-4A9D-B618-A2FBAD8CB137}" destId="{DDCC2F2E-6DD0-4455-8B18-2D11570700DA}" srcOrd="6" destOrd="0" presId="urn:microsoft.com/office/officeart/2005/8/layout/vList2"/>
    <dgm:cxn modelId="{259DE913-E1C2-4FCF-A9BA-FA67914CC4C7}" type="presParOf" srcId="{79CC9D3C-7EAB-4A9D-B618-A2FBAD8CB137}" destId="{14173C03-D52A-40E6-B107-333ADC34A200}" srcOrd="7" destOrd="0" presId="urn:microsoft.com/office/officeart/2005/8/layout/vList2"/>
    <dgm:cxn modelId="{ED9C0520-5A21-44DB-B692-310D162605B8}" type="presParOf" srcId="{79CC9D3C-7EAB-4A9D-B618-A2FBAD8CB137}" destId="{76EEBC61-C2D9-44C4-9F7A-C273108C75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FAC52E-88A3-4F53-8DD2-29EB401B95FD}" type="doc">
      <dgm:prSet loTypeId="urn:microsoft.com/office/officeart/2005/8/layout/vList2" loCatId="list" qsTypeId="urn:microsoft.com/office/officeart/2005/8/quickstyle/simple1" qsCatId="simple" csTypeId="urn:microsoft.com/office/officeart/2005/8/colors/accent5_1" csCatId="accent5"/>
      <dgm:spPr/>
      <dgm:t>
        <a:bodyPr/>
        <a:lstStyle/>
        <a:p>
          <a:endParaRPr lang="en-GB"/>
        </a:p>
      </dgm:t>
    </dgm:pt>
    <dgm:pt modelId="{58E7A7B4-AA17-43C5-B1AE-75393F52AA0D}">
      <dgm:prSet/>
      <dgm:spPr/>
      <dgm:t>
        <a:bodyPr/>
        <a:lstStyle/>
        <a:p>
          <a:pPr rtl="0"/>
          <a:r>
            <a:rPr lang="en-GB" smtClean="0"/>
            <a:t>Application of topical estradiol 0.03% and testosterone 0.1% twice per day may be effective in patients who suffer from vestibulodynia while taking oral contraceptives (OCPs).</a:t>
          </a:r>
          <a:endParaRPr lang="en-GB"/>
        </a:p>
      </dgm:t>
    </dgm:pt>
    <dgm:pt modelId="{FC13DA01-8F2C-4A70-89FB-7C669B6EE9E9}" type="parTrans" cxnId="{69C0E02A-CF6A-42C6-93C5-4C785B25DCA2}">
      <dgm:prSet/>
      <dgm:spPr/>
      <dgm:t>
        <a:bodyPr/>
        <a:lstStyle/>
        <a:p>
          <a:endParaRPr lang="en-GB"/>
        </a:p>
      </dgm:t>
    </dgm:pt>
    <dgm:pt modelId="{AF84482D-EA9E-49EA-BF9E-F9CDEA774801}" type="sibTrans" cxnId="{69C0E02A-CF6A-42C6-93C5-4C785B25DCA2}">
      <dgm:prSet/>
      <dgm:spPr/>
      <dgm:t>
        <a:bodyPr/>
        <a:lstStyle/>
        <a:p>
          <a:endParaRPr lang="en-GB"/>
        </a:p>
      </dgm:t>
    </dgm:pt>
    <dgm:pt modelId="{0A41DA6D-9B8E-4982-8312-8BF5E71AFFD2}">
      <dgm:prSet/>
      <dgm:spPr/>
      <dgm:t>
        <a:bodyPr/>
        <a:lstStyle/>
        <a:p>
          <a:pPr rtl="0"/>
          <a:r>
            <a:rPr lang="en-GB" smtClean="0"/>
            <a:t>However it is preferable to discontinue hormonal contracepetives that suppress ovarian steroids. </a:t>
          </a:r>
          <a:endParaRPr lang="en-GB"/>
        </a:p>
      </dgm:t>
    </dgm:pt>
    <dgm:pt modelId="{9132E09A-191E-4C35-B76D-B53EABF82AF8}" type="parTrans" cxnId="{9FBCBD6A-C8DA-4C5C-8F54-C0C90F09E3D7}">
      <dgm:prSet/>
      <dgm:spPr/>
      <dgm:t>
        <a:bodyPr/>
        <a:lstStyle/>
        <a:p>
          <a:endParaRPr lang="en-GB"/>
        </a:p>
      </dgm:t>
    </dgm:pt>
    <dgm:pt modelId="{C1D1FDD5-3AB9-443F-B94A-39906CD0C666}" type="sibTrans" cxnId="{9FBCBD6A-C8DA-4C5C-8F54-C0C90F09E3D7}">
      <dgm:prSet/>
      <dgm:spPr/>
      <dgm:t>
        <a:bodyPr/>
        <a:lstStyle/>
        <a:p>
          <a:endParaRPr lang="en-GB"/>
        </a:p>
      </dgm:t>
    </dgm:pt>
    <dgm:pt modelId="{1C0B13CE-18F4-4CE5-BF24-76A68EA50E4E}">
      <dgm:prSet/>
      <dgm:spPr/>
      <dgm:t>
        <a:bodyPr/>
        <a:lstStyle/>
        <a:p>
          <a:pPr rtl="0"/>
          <a:r>
            <a:rPr lang="en-GB" smtClean="0"/>
            <a:t>Levonorgestrel or copper IUD can be used. </a:t>
          </a:r>
          <a:endParaRPr lang="en-GB"/>
        </a:p>
      </dgm:t>
    </dgm:pt>
    <dgm:pt modelId="{E6AB90D5-19AF-4447-BA69-16F3B907AB6B}" type="parTrans" cxnId="{2ED4D4CF-C5F3-4215-A155-3F3FEEC9183A}">
      <dgm:prSet/>
      <dgm:spPr/>
      <dgm:t>
        <a:bodyPr/>
        <a:lstStyle/>
        <a:p>
          <a:endParaRPr lang="en-GB"/>
        </a:p>
      </dgm:t>
    </dgm:pt>
    <dgm:pt modelId="{8ED8CFB0-29F4-43A6-98FC-05CF32731E5B}" type="sibTrans" cxnId="{2ED4D4CF-C5F3-4215-A155-3F3FEEC9183A}">
      <dgm:prSet/>
      <dgm:spPr/>
      <dgm:t>
        <a:bodyPr/>
        <a:lstStyle/>
        <a:p>
          <a:endParaRPr lang="en-GB"/>
        </a:p>
      </dgm:t>
    </dgm:pt>
    <dgm:pt modelId="{6EFBDB78-5D51-4BE4-A122-4994ADEF72B7}">
      <dgm:prSet/>
      <dgm:spPr/>
      <dgm:t>
        <a:bodyPr/>
        <a:lstStyle/>
        <a:p>
          <a:pPr rtl="0"/>
          <a:r>
            <a:rPr lang="en-GB" smtClean="0"/>
            <a:t>Topical estrogen (± testosterone) is the first choice when vestibular pain is associated with hypoestrogenic disorders such the climacteric, menopause, puerperium, lactation, hypothalamic amenorrhea, or systemic hormonal contraceptive</a:t>
          </a:r>
          <a:endParaRPr lang="en-GB"/>
        </a:p>
      </dgm:t>
    </dgm:pt>
    <dgm:pt modelId="{FE865E13-7E98-492D-A437-73D1400DCF81}" type="parTrans" cxnId="{79A3655F-B862-40B0-A4B4-960EF19E34F1}">
      <dgm:prSet/>
      <dgm:spPr/>
      <dgm:t>
        <a:bodyPr/>
        <a:lstStyle/>
        <a:p>
          <a:endParaRPr lang="en-GB"/>
        </a:p>
      </dgm:t>
    </dgm:pt>
    <dgm:pt modelId="{B6D783A0-AE9E-4DEF-9D4B-8D2F44DE1FC4}" type="sibTrans" cxnId="{79A3655F-B862-40B0-A4B4-960EF19E34F1}">
      <dgm:prSet/>
      <dgm:spPr/>
      <dgm:t>
        <a:bodyPr/>
        <a:lstStyle/>
        <a:p>
          <a:endParaRPr lang="en-GB"/>
        </a:p>
      </dgm:t>
    </dgm:pt>
    <dgm:pt modelId="{F5C356D6-4615-40AC-84AF-C5117349FC79}" type="pres">
      <dgm:prSet presAssocID="{F4FAC52E-88A3-4F53-8DD2-29EB401B95FD}" presName="linear" presStyleCnt="0">
        <dgm:presLayoutVars>
          <dgm:animLvl val="lvl"/>
          <dgm:resizeHandles val="exact"/>
        </dgm:presLayoutVars>
      </dgm:prSet>
      <dgm:spPr/>
      <dgm:t>
        <a:bodyPr/>
        <a:lstStyle/>
        <a:p>
          <a:endParaRPr lang="en-GB"/>
        </a:p>
      </dgm:t>
    </dgm:pt>
    <dgm:pt modelId="{B970BABF-51EB-4148-9923-515B7CBE8A3B}" type="pres">
      <dgm:prSet presAssocID="{58E7A7B4-AA17-43C5-B1AE-75393F52AA0D}" presName="parentText" presStyleLbl="node1" presStyleIdx="0" presStyleCnt="4">
        <dgm:presLayoutVars>
          <dgm:chMax val="0"/>
          <dgm:bulletEnabled val="1"/>
        </dgm:presLayoutVars>
      </dgm:prSet>
      <dgm:spPr/>
      <dgm:t>
        <a:bodyPr/>
        <a:lstStyle/>
        <a:p>
          <a:endParaRPr lang="en-GB"/>
        </a:p>
      </dgm:t>
    </dgm:pt>
    <dgm:pt modelId="{EEEFEA05-6C39-4308-8638-58B5FD85055F}" type="pres">
      <dgm:prSet presAssocID="{AF84482D-EA9E-49EA-BF9E-F9CDEA774801}" presName="spacer" presStyleCnt="0"/>
      <dgm:spPr/>
    </dgm:pt>
    <dgm:pt modelId="{295A5D84-61E8-4D58-B97C-B9D125F83CE5}" type="pres">
      <dgm:prSet presAssocID="{0A41DA6D-9B8E-4982-8312-8BF5E71AFFD2}" presName="parentText" presStyleLbl="node1" presStyleIdx="1" presStyleCnt="4">
        <dgm:presLayoutVars>
          <dgm:chMax val="0"/>
          <dgm:bulletEnabled val="1"/>
        </dgm:presLayoutVars>
      </dgm:prSet>
      <dgm:spPr/>
      <dgm:t>
        <a:bodyPr/>
        <a:lstStyle/>
        <a:p>
          <a:endParaRPr lang="en-GB"/>
        </a:p>
      </dgm:t>
    </dgm:pt>
    <dgm:pt modelId="{6ED67071-BF35-4A2E-A979-A7088249AE8C}" type="pres">
      <dgm:prSet presAssocID="{C1D1FDD5-3AB9-443F-B94A-39906CD0C666}" presName="spacer" presStyleCnt="0"/>
      <dgm:spPr/>
    </dgm:pt>
    <dgm:pt modelId="{85CCA3EF-9940-4C9C-81FC-9B9C2B168B40}" type="pres">
      <dgm:prSet presAssocID="{1C0B13CE-18F4-4CE5-BF24-76A68EA50E4E}" presName="parentText" presStyleLbl="node1" presStyleIdx="2" presStyleCnt="4">
        <dgm:presLayoutVars>
          <dgm:chMax val="0"/>
          <dgm:bulletEnabled val="1"/>
        </dgm:presLayoutVars>
      </dgm:prSet>
      <dgm:spPr/>
      <dgm:t>
        <a:bodyPr/>
        <a:lstStyle/>
        <a:p>
          <a:endParaRPr lang="en-GB"/>
        </a:p>
      </dgm:t>
    </dgm:pt>
    <dgm:pt modelId="{ECC2A6D7-790E-485C-9BD0-2BB83BCCA933}" type="pres">
      <dgm:prSet presAssocID="{8ED8CFB0-29F4-43A6-98FC-05CF32731E5B}" presName="spacer" presStyleCnt="0"/>
      <dgm:spPr/>
    </dgm:pt>
    <dgm:pt modelId="{F9DFB29F-A3DA-4488-903F-37DB6C5A6327}" type="pres">
      <dgm:prSet presAssocID="{6EFBDB78-5D51-4BE4-A122-4994ADEF72B7}" presName="parentText" presStyleLbl="node1" presStyleIdx="3" presStyleCnt="4">
        <dgm:presLayoutVars>
          <dgm:chMax val="0"/>
          <dgm:bulletEnabled val="1"/>
        </dgm:presLayoutVars>
      </dgm:prSet>
      <dgm:spPr/>
      <dgm:t>
        <a:bodyPr/>
        <a:lstStyle/>
        <a:p>
          <a:endParaRPr lang="en-GB"/>
        </a:p>
      </dgm:t>
    </dgm:pt>
  </dgm:ptLst>
  <dgm:cxnLst>
    <dgm:cxn modelId="{2ED4D4CF-C5F3-4215-A155-3F3FEEC9183A}" srcId="{F4FAC52E-88A3-4F53-8DD2-29EB401B95FD}" destId="{1C0B13CE-18F4-4CE5-BF24-76A68EA50E4E}" srcOrd="2" destOrd="0" parTransId="{E6AB90D5-19AF-4447-BA69-16F3B907AB6B}" sibTransId="{8ED8CFB0-29F4-43A6-98FC-05CF32731E5B}"/>
    <dgm:cxn modelId="{ED033858-2C77-4238-BDA7-B45B71957E99}" type="presOf" srcId="{58E7A7B4-AA17-43C5-B1AE-75393F52AA0D}" destId="{B970BABF-51EB-4148-9923-515B7CBE8A3B}" srcOrd="0" destOrd="0" presId="urn:microsoft.com/office/officeart/2005/8/layout/vList2"/>
    <dgm:cxn modelId="{7F725BBB-CED0-4A22-A966-BFB83504F7FF}" type="presOf" srcId="{0A41DA6D-9B8E-4982-8312-8BF5E71AFFD2}" destId="{295A5D84-61E8-4D58-B97C-B9D125F83CE5}" srcOrd="0" destOrd="0" presId="urn:microsoft.com/office/officeart/2005/8/layout/vList2"/>
    <dgm:cxn modelId="{58B0FC8A-C62A-4D21-A1F1-A25BA4DD8E18}" type="presOf" srcId="{1C0B13CE-18F4-4CE5-BF24-76A68EA50E4E}" destId="{85CCA3EF-9940-4C9C-81FC-9B9C2B168B40}" srcOrd="0" destOrd="0" presId="urn:microsoft.com/office/officeart/2005/8/layout/vList2"/>
    <dgm:cxn modelId="{69C0E02A-CF6A-42C6-93C5-4C785B25DCA2}" srcId="{F4FAC52E-88A3-4F53-8DD2-29EB401B95FD}" destId="{58E7A7B4-AA17-43C5-B1AE-75393F52AA0D}" srcOrd="0" destOrd="0" parTransId="{FC13DA01-8F2C-4A70-89FB-7C669B6EE9E9}" sibTransId="{AF84482D-EA9E-49EA-BF9E-F9CDEA774801}"/>
    <dgm:cxn modelId="{9FBCBD6A-C8DA-4C5C-8F54-C0C90F09E3D7}" srcId="{F4FAC52E-88A3-4F53-8DD2-29EB401B95FD}" destId="{0A41DA6D-9B8E-4982-8312-8BF5E71AFFD2}" srcOrd="1" destOrd="0" parTransId="{9132E09A-191E-4C35-B76D-B53EABF82AF8}" sibTransId="{C1D1FDD5-3AB9-443F-B94A-39906CD0C666}"/>
    <dgm:cxn modelId="{79A3655F-B862-40B0-A4B4-960EF19E34F1}" srcId="{F4FAC52E-88A3-4F53-8DD2-29EB401B95FD}" destId="{6EFBDB78-5D51-4BE4-A122-4994ADEF72B7}" srcOrd="3" destOrd="0" parTransId="{FE865E13-7E98-492D-A437-73D1400DCF81}" sibTransId="{B6D783A0-AE9E-4DEF-9D4B-8D2F44DE1FC4}"/>
    <dgm:cxn modelId="{F9C11393-831C-4B46-ACAB-08D6792E80EC}" type="presOf" srcId="{6EFBDB78-5D51-4BE4-A122-4994ADEF72B7}" destId="{F9DFB29F-A3DA-4488-903F-37DB6C5A6327}" srcOrd="0" destOrd="0" presId="urn:microsoft.com/office/officeart/2005/8/layout/vList2"/>
    <dgm:cxn modelId="{BD3533E0-B42F-4318-926F-B2D56D94E7E5}" type="presOf" srcId="{F4FAC52E-88A3-4F53-8DD2-29EB401B95FD}" destId="{F5C356D6-4615-40AC-84AF-C5117349FC79}" srcOrd="0" destOrd="0" presId="urn:microsoft.com/office/officeart/2005/8/layout/vList2"/>
    <dgm:cxn modelId="{CBD1E591-B7C5-4DEF-8EAA-F9312629DF40}" type="presParOf" srcId="{F5C356D6-4615-40AC-84AF-C5117349FC79}" destId="{B970BABF-51EB-4148-9923-515B7CBE8A3B}" srcOrd="0" destOrd="0" presId="urn:microsoft.com/office/officeart/2005/8/layout/vList2"/>
    <dgm:cxn modelId="{EE5A2103-C288-47DC-8F42-D2E46A3829D0}" type="presParOf" srcId="{F5C356D6-4615-40AC-84AF-C5117349FC79}" destId="{EEEFEA05-6C39-4308-8638-58B5FD85055F}" srcOrd="1" destOrd="0" presId="urn:microsoft.com/office/officeart/2005/8/layout/vList2"/>
    <dgm:cxn modelId="{ECEDFF27-E674-4FCA-A1E5-B5833A43A96E}" type="presParOf" srcId="{F5C356D6-4615-40AC-84AF-C5117349FC79}" destId="{295A5D84-61E8-4D58-B97C-B9D125F83CE5}" srcOrd="2" destOrd="0" presId="urn:microsoft.com/office/officeart/2005/8/layout/vList2"/>
    <dgm:cxn modelId="{41088D39-2947-45AC-BC11-470CFEC851D0}" type="presParOf" srcId="{F5C356D6-4615-40AC-84AF-C5117349FC79}" destId="{6ED67071-BF35-4A2E-A979-A7088249AE8C}" srcOrd="3" destOrd="0" presId="urn:microsoft.com/office/officeart/2005/8/layout/vList2"/>
    <dgm:cxn modelId="{7E145A5E-B8B3-4F20-936A-538EFB9509AA}" type="presParOf" srcId="{F5C356D6-4615-40AC-84AF-C5117349FC79}" destId="{85CCA3EF-9940-4C9C-81FC-9B9C2B168B40}" srcOrd="4" destOrd="0" presId="urn:microsoft.com/office/officeart/2005/8/layout/vList2"/>
    <dgm:cxn modelId="{A91330C7-8A3B-4FDD-96D5-7C8934B58EB5}" type="presParOf" srcId="{F5C356D6-4615-40AC-84AF-C5117349FC79}" destId="{ECC2A6D7-790E-485C-9BD0-2BB83BCCA933}" srcOrd="5" destOrd="0" presId="urn:microsoft.com/office/officeart/2005/8/layout/vList2"/>
    <dgm:cxn modelId="{4A3A666A-042C-4921-B8EE-6B2CC52283CD}" type="presParOf" srcId="{F5C356D6-4615-40AC-84AF-C5117349FC79}" destId="{F9DFB29F-A3DA-4488-903F-37DB6C5A632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8A74D5-085E-4FD5-B16D-B2931552CE90}"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60934BA2-EFAF-4203-B880-88CB15AC9FBC}">
      <dgm:prSet/>
      <dgm:spPr/>
      <dgm:t>
        <a:bodyPr/>
        <a:lstStyle/>
        <a:p>
          <a:pPr rtl="0"/>
          <a:r>
            <a:rPr lang="en-GB" smtClean="0"/>
            <a:t>Women with vestibulodynia demonstrate increased pelvic floor muscle hypertonus, muscular instability, poor muscle control, decreased strength, and restriction of the vaginal opening.</a:t>
          </a:r>
          <a:endParaRPr lang="en-GB"/>
        </a:p>
      </dgm:t>
    </dgm:pt>
    <dgm:pt modelId="{00FE4D09-3478-41E0-9709-B64B7E6F520E}" type="parTrans" cxnId="{0CAE6F78-93D7-4BF3-855F-54FF619F73AB}">
      <dgm:prSet/>
      <dgm:spPr/>
      <dgm:t>
        <a:bodyPr/>
        <a:lstStyle/>
        <a:p>
          <a:endParaRPr lang="en-GB"/>
        </a:p>
      </dgm:t>
    </dgm:pt>
    <dgm:pt modelId="{AF5AEBD1-BA2D-4A1F-AA48-65B795BC1768}" type="sibTrans" cxnId="{0CAE6F78-93D7-4BF3-855F-54FF619F73AB}">
      <dgm:prSet/>
      <dgm:spPr/>
      <dgm:t>
        <a:bodyPr/>
        <a:lstStyle/>
        <a:p>
          <a:endParaRPr lang="en-GB"/>
        </a:p>
      </dgm:t>
    </dgm:pt>
    <dgm:pt modelId="{F374D277-8752-40E6-8184-1ACA2D12C490}">
      <dgm:prSet/>
      <dgm:spPr/>
      <dgm:t>
        <a:bodyPr/>
        <a:lstStyle/>
        <a:p>
          <a:pPr rtl="0"/>
          <a:r>
            <a:rPr lang="en-GB" smtClean="0"/>
            <a:t>Chronic vulvar pain can also trigger chronic pelvic floor tightening as part of the normal pain response . </a:t>
          </a:r>
          <a:endParaRPr lang="en-GB"/>
        </a:p>
      </dgm:t>
    </dgm:pt>
    <dgm:pt modelId="{5CEFDB39-1B89-4B4E-B51B-FACDB841BC99}" type="parTrans" cxnId="{ABB53896-23F3-40BA-9332-786B849938BC}">
      <dgm:prSet/>
      <dgm:spPr/>
      <dgm:t>
        <a:bodyPr/>
        <a:lstStyle/>
        <a:p>
          <a:endParaRPr lang="en-GB"/>
        </a:p>
      </dgm:t>
    </dgm:pt>
    <dgm:pt modelId="{DDA3F044-8BB7-42F9-A81B-2400C586FB3A}" type="sibTrans" cxnId="{ABB53896-23F3-40BA-9332-786B849938BC}">
      <dgm:prSet/>
      <dgm:spPr/>
      <dgm:t>
        <a:bodyPr/>
        <a:lstStyle/>
        <a:p>
          <a:endParaRPr lang="en-GB"/>
        </a:p>
      </dgm:t>
    </dgm:pt>
    <dgm:pt modelId="{2250FAC5-8258-449C-855A-D9DAA0F781E2}">
      <dgm:prSet/>
      <dgm:spPr/>
      <dgm:t>
        <a:bodyPr/>
        <a:lstStyle/>
        <a:p>
          <a:pPr rtl="0"/>
          <a:r>
            <a:rPr lang="en-GB" smtClean="0"/>
            <a:t>Pelvic floor hypertonic dysfunction can activate viscerosomatic reflexes and visceral afferent neurons causing muscle over activity and a vaginismus type response.</a:t>
          </a:r>
          <a:endParaRPr lang="en-GB"/>
        </a:p>
      </dgm:t>
    </dgm:pt>
    <dgm:pt modelId="{B553E88C-A796-4446-AE84-12497291D2F1}" type="parTrans" cxnId="{0072D556-096F-4E32-BDA1-96552FF647D7}">
      <dgm:prSet/>
      <dgm:spPr/>
      <dgm:t>
        <a:bodyPr/>
        <a:lstStyle/>
        <a:p>
          <a:endParaRPr lang="en-GB"/>
        </a:p>
      </dgm:t>
    </dgm:pt>
    <dgm:pt modelId="{26330C15-0870-4FAF-B99F-44502CA37E6E}" type="sibTrans" cxnId="{0072D556-096F-4E32-BDA1-96552FF647D7}">
      <dgm:prSet/>
      <dgm:spPr/>
      <dgm:t>
        <a:bodyPr/>
        <a:lstStyle/>
        <a:p>
          <a:endParaRPr lang="en-GB"/>
        </a:p>
      </dgm:t>
    </dgm:pt>
    <dgm:pt modelId="{8C0E9C75-5511-4A08-9CC3-1DC04DC51AD4}" type="pres">
      <dgm:prSet presAssocID="{438A74D5-085E-4FD5-B16D-B2931552CE90}" presName="linear" presStyleCnt="0">
        <dgm:presLayoutVars>
          <dgm:animLvl val="lvl"/>
          <dgm:resizeHandles val="exact"/>
        </dgm:presLayoutVars>
      </dgm:prSet>
      <dgm:spPr/>
      <dgm:t>
        <a:bodyPr/>
        <a:lstStyle/>
        <a:p>
          <a:endParaRPr lang="en-GB"/>
        </a:p>
      </dgm:t>
    </dgm:pt>
    <dgm:pt modelId="{AB68ED75-1DAE-4257-813A-3BF9DEDD5860}" type="pres">
      <dgm:prSet presAssocID="{60934BA2-EFAF-4203-B880-88CB15AC9FBC}" presName="parentText" presStyleLbl="node1" presStyleIdx="0" presStyleCnt="3">
        <dgm:presLayoutVars>
          <dgm:chMax val="0"/>
          <dgm:bulletEnabled val="1"/>
        </dgm:presLayoutVars>
      </dgm:prSet>
      <dgm:spPr/>
      <dgm:t>
        <a:bodyPr/>
        <a:lstStyle/>
        <a:p>
          <a:endParaRPr lang="en-GB"/>
        </a:p>
      </dgm:t>
    </dgm:pt>
    <dgm:pt modelId="{38C5E534-3149-4E92-8385-C45A8C9E7121}" type="pres">
      <dgm:prSet presAssocID="{AF5AEBD1-BA2D-4A1F-AA48-65B795BC1768}" presName="spacer" presStyleCnt="0"/>
      <dgm:spPr/>
    </dgm:pt>
    <dgm:pt modelId="{2A6349B0-1677-430C-BA56-AA8C8C6911C0}" type="pres">
      <dgm:prSet presAssocID="{F374D277-8752-40E6-8184-1ACA2D12C490}" presName="parentText" presStyleLbl="node1" presStyleIdx="1" presStyleCnt="3">
        <dgm:presLayoutVars>
          <dgm:chMax val="0"/>
          <dgm:bulletEnabled val="1"/>
        </dgm:presLayoutVars>
      </dgm:prSet>
      <dgm:spPr/>
      <dgm:t>
        <a:bodyPr/>
        <a:lstStyle/>
        <a:p>
          <a:endParaRPr lang="en-GB"/>
        </a:p>
      </dgm:t>
    </dgm:pt>
    <dgm:pt modelId="{54CD4CB9-6187-4EB5-882B-EF312750767D}" type="pres">
      <dgm:prSet presAssocID="{DDA3F044-8BB7-42F9-A81B-2400C586FB3A}" presName="spacer" presStyleCnt="0"/>
      <dgm:spPr/>
    </dgm:pt>
    <dgm:pt modelId="{E75DA16D-2C88-404D-BF02-F7D8A88FB895}" type="pres">
      <dgm:prSet presAssocID="{2250FAC5-8258-449C-855A-D9DAA0F781E2}" presName="parentText" presStyleLbl="node1" presStyleIdx="2" presStyleCnt="3">
        <dgm:presLayoutVars>
          <dgm:chMax val="0"/>
          <dgm:bulletEnabled val="1"/>
        </dgm:presLayoutVars>
      </dgm:prSet>
      <dgm:spPr/>
      <dgm:t>
        <a:bodyPr/>
        <a:lstStyle/>
        <a:p>
          <a:endParaRPr lang="en-GB"/>
        </a:p>
      </dgm:t>
    </dgm:pt>
  </dgm:ptLst>
  <dgm:cxnLst>
    <dgm:cxn modelId="{06801CA0-FB35-47C8-826A-C9968009F9FC}" type="presOf" srcId="{60934BA2-EFAF-4203-B880-88CB15AC9FBC}" destId="{AB68ED75-1DAE-4257-813A-3BF9DEDD5860}" srcOrd="0" destOrd="0" presId="urn:microsoft.com/office/officeart/2005/8/layout/vList2"/>
    <dgm:cxn modelId="{0CAE6F78-93D7-4BF3-855F-54FF619F73AB}" srcId="{438A74D5-085E-4FD5-B16D-B2931552CE90}" destId="{60934BA2-EFAF-4203-B880-88CB15AC9FBC}" srcOrd="0" destOrd="0" parTransId="{00FE4D09-3478-41E0-9709-B64B7E6F520E}" sibTransId="{AF5AEBD1-BA2D-4A1F-AA48-65B795BC1768}"/>
    <dgm:cxn modelId="{294CB8D1-E9B8-4771-A329-FD46641A0914}" type="presOf" srcId="{438A74D5-085E-4FD5-B16D-B2931552CE90}" destId="{8C0E9C75-5511-4A08-9CC3-1DC04DC51AD4}" srcOrd="0" destOrd="0" presId="urn:microsoft.com/office/officeart/2005/8/layout/vList2"/>
    <dgm:cxn modelId="{ABB53896-23F3-40BA-9332-786B849938BC}" srcId="{438A74D5-085E-4FD5-B16D-B2931552CE90}" destId="{F374D277-8752-40E6-8184-1ACA2D12C490}" srcOrd="1" destOrd="0" parTransId="{5CEFDB39-1B89-4B4E-B51B-FACDB841BC99}" sibTransId="{DDA3F044-8BB7-42F9-A81B-2400C586FB3A}"/>
    <dgm:cxn modelId="{0072D556-096F-4E32-BDA1-96552FF647D7}" srcId="{438A74D5-085E-4FD5-B16D-B2931552CE90}" destId="{2250FAC5-8258-449C-855A-D9DAA0F781E2}" srcOrd="2" destOrd="0" parTransId="{B553E88C-A796-4446-AE84-12497291D2F1}" sibTransId="{26330C15-0870-4FAF-B99F-44502CA37E6E}"/>
    <dgm:cxn modelId="{5DE1BDEB-11AA-45E8-A212-BC77C44C2E47}" type="presOf" srcId="{F374D277-8752-40E6-8184-1ACA2D12C490}" destId="{2A6349B0-1677-430C-BA56-AA8C8C6911C0}" srcOrd="0" destOrd="0" presId="urn:microsoft.com/office/officeart/2005/8/layout/vList2"/>
    <dgm:cxn modelId="{A0F7D733-6D76-48CF-B6A0-D7FC80A00D57}" type="presOf" srcId="{2250FAC5-8258-449C-855A-D9DAA0F781E2}" destId="{E75DA16D-2C88-404D-BF02-F7D8A88FB895}" srcOrd="0" destOrd="0" presId="urn:microsoft.com/office/officeart/2005/8/layout/vList2"/>
    <dgm:cxn modelId="{1ACEF8B6-704B-42F1-826C-49390ACA250D}" type="presParOf" srcId="{8C0E9C75-5511-4A08-9CC3-1DC04DC51AD4}" destId="{AB68ED75-1DAE-4257-813A-3BF9DEDD5860}" srcOrd="0" destOrd="0" presId="urn:microsoft.com/office/officeart/2005/8/layout/vList2"/>
    <dgm:cxn modelId="{05882AE7-6964-4189-8A27-C2C209DFA5AB}" type="presParOf" srcId="{8C0E9C75-5511-4A08-9CC3-1DC04DC51AD4}" destId="{38C5E534-3149-4E92-8385-C45A8C9E7121}" srcOrd="1" destOrd="0" presId="urn:microsoft.com/office/officeart/2005/8/layout/vList2"/>
    <dgm:cxn modelId="{AFB24305-2BD6-4083-837D-1463E744593A}" type="presParOf" srcId="{8C0E9C75-5511-4A08-9CC3-1DC04DC51AD4}" destId="{2A6349B0-1677-430C-BA56-AA8C8C6911C0}" srcOrd="2" destOrd="0" presId="urn:microsoft.com/office/officeart/2005/8/layout/vList2"/>
    <dgm:cxn modelId="{44F914CF-BD7C-4C17-A079-AF89FD6713C7}" type="presParOf" srcId="{8C0E9C75-5511-4A08-9CC3-1DC04DC51AD4}" destId="{54CD4CB9-6187-4EB5-882B-EF312750767D}" srcOrd="3" destOrd="0" presId="urn:microsoft.com/office/officeart/2005/8/layout/vList2"/>
    <dgm:cxn modelId="{336BCA25-6739-45B8-96AF-E0DF78B8AD6C}" type="presParOf" srcId="{8C0E9C75-5511-4A08-9CC3-1DC04DC51AD4}" destId="{E75DA16D-2C88-404D-BF02-F7D8A88FB8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D60E278-B8AF-44F9-8D56-AD2F629818B1}" type="doc">
      <dgm:prSet loTypeId="urn:microsoft.com/office/officeart/2005/8/layout/target3" loCatId="relationship" qsTypeId="urn:microsoft.com/office/officeart/2005/8/quickstyle/simple1" qsCatId="simple" csTypeId="urn:microsoft.com/office/officeart/2005/8/colors/colorful1" csCatId="colorful"/>
      <dgm:spPr/>
      <dgm:t>
        <a:bodyPr/>
        <a:lstStyle/>
        <a:p>
          <a:endParaRPr lang="en-GB"/>
        </a:p>
      </dgm:t>
    </dgm:pt>
    <dgm:pt modelId="{C3D8EB5D-8067-489E-9FC9-1AB03F444FDB}">
      <dgm:prSet/>
      <dgm:spPr/>
      <dgm:t>
        <a:bodyPr/>
        <a:lstStyle/>
        <a:p>
          <a:pPr rtl="0"/>
          <a:r>
            <a:rPr lang="en-GB" smtClean="0"/>
            <a:t>Muscle trigger points can cause referred, localized or radiating pain and can present as sensations of vulvar burning, itching, and tingling. </a:t>
          </a:r>
          <a:endParaRPr lang="en-GB"/>
        </a:p>
      </dgm:t>
    </dgm:pt>
    <dgm:pt modelId="{A4E00FB3-EABC-42D5-89A9-CAF9D2925D84}" type="parTrans" cxnId="{DB6C4BA0-6B24-40C9-8064-40E97E60E3E8}">
      <dgm:prSet/>
      <dgm:spPr/>
      <dgm:t>
        <a:bodyPr/>
        <a:lstStyle/>
        <a:p>
          <a:endParaRPr lang="en-GB"/>
        </a:p>
      </dgm:t>
    </dgm:pt>
    <dgm:pt modelId="{68208078-A8C8-41D0-9DBB-34BEC104F22E}" type="sibTrans" cxnId="{DB6C4BA0-6B24-40C9-8064-40E97E60E3E8}">
      <dgm:prSet/>
      <dgm:spPr/>
      <dgm:t>
        <a:bodyPr/>
        <a:lstStyle/>
        <a:p>
          <a:endParaRPr lang="en-GB"/>
        </a:p>
      </dgm:t>
    </dgm:pt>
    <dgm:pt modelId="{60F4AD00-A740-4B23-9F35-44E6CACAF40F}">
      <dgm:prSet/>
      <dgm:spPr/>
      <dgm:t>
        <a:bodyPr/>
        <a:lstStyle/>
        <a:p>
          <a:pPr rtl="0"/>
          <a:r>
            <a:rPr lang="en-GB" smtClean="0"/>
            <a:t>Physical therapy techniques for management include internal and external tissue mobilization and myofascial trigger point release, joint manipulation, biofeedback, electrical stimulation, use of dilators.</a:t>
          </a:r>
          <a:endParaRPr lang="en-GB"/>
        </a:p>
      </dgm:t>
    </dgm:pt>
    <dgm:pt modelId="{8E6A7004-D99B-4C49-9112-483BACD43878}" type="parTrans" cxnId="{6802EBDA-E1EB-4F2A-91AD-8E9E3557F827}">
      <dgm:prSet/>
      <dgm:spPr/>
      <dgm:t>
        <a:bodyPr/>
        <a:lstStyle/>
        <a:p>
          <a:endParaRPr lang="en-GB"/>
        </a:p>
      </dgm:t>
    </dgm:pt>
    <dgm:pt modelId="{F3D448EE-AA47-4F12-BB01-CA08230674E0}" type="sibTrans" cxnId="{6802EBDA-E1EB-4F2A-91AD-8E9E3557F827}">
      <dgm:prSet/>
      <dgm:spPr/>
      <dgm:t>
        <a:bodyPr/>
        <a:lstStyle/>
        <a:p>
          <a:endParaRPr lang="en-GB"/>
        </a:p>
      </dgm:t>
    </dgm:pt>
    <dgm:pt modelId="{DE65E47B-95E5-40E5-BCF4-50B4617F82C8}">
      <dgm:prSet/>
      <dgm:spPr/>
      <dgm:t>
        <a:bodyPr/>
        <a:lstStyle/>
        <a:p>
          <a:pPr rtl="0"/>
          <a:r>
            <a:rPr lang="en-GB" smtClean="0"/>
            <a:t>PT improves pain threshold and dyspareunia, as well as overall sexual pain, pain catastrophizing, and pain related anxiety .</a:t>
          </a:r>
          <a:endParaRPr lang="en-GB"/>
        </a:p>
      </dgm:t>
    </dgm:pt>
    <dgm:pt modelId="{0D5C3B46-8BE7-4A21-9F86-1AA70090CD39}" type="parTrans" cxnId="{689AE889-72D8-44BE-A4ED-114AE6FCAB48}">
      <dgm:prSet/>
      <dgm:spPr/>
      <dgm:t>
        <a:bodyPr/>
        <a:lstStyle/>
        <a:p>
          <a:endParaRPr lang="en-GB"/>
        </a:p>
      </dgm:t>
    </dgm:pt>
    <dgm:pt modelId="{6014E230-33BE-428F-B0C3-85C3872D77F9}" type="sibTrans" cxnId="{689AE889-72D8-44BE-A4ED-114AE6FCAB48}">
      <dgm:prSet/>
      <dgm:spPr/>
      <dgm:t>
        <a:bodyPr/>
        <a:lstStyle/>
        <a:p>
          <a:endParaRPr lang="en-GB"/>
        </a:p>
      </dgm:t>
    </dgm:pt>
    <dgm:pt modelId="{51E79045-F7E2-41FD-86A0-D37E763DB01B}" type="pres">
      <dgm:prSet presAssocID="{BD60E278-B8AF-44F9-8D56-AD2F629818B1}" presName="Name0" presStyleCnt="0">
        <dgm:presLayoutVars>
          <dgm:chMax val="7"/>
          <dgm:dir/>
          <dgm:animLvl val="lvl"/>
          <dgm:resizeHandles val="exact"/>
        </dgm:presLayoutVars>
      </dgm:prSet>
      <dgm:spPr/>
      <dgm:t>
        <a:bodyPr/>
        <a:lstStyle/>
        <a:p>
          <a:endParaRPr lang="en-GB"/>
        </a:p>
      </dgm:t>
    </dgm:pt>
    <dgm:pt modelId="{CF6041C7-71DA-4CE1-A661-7F19320963BF}" type="pres">
      <dgm:prSet presAssocID="{C3D8EB5D-8067-489E-9FC9-1AB03F444FDB}" presName="circle1" presStyleLbl="node1" presStyleIdx="0" presStyleCnt="3"/>
      <dgm:spPr/>
    </dgm:pt>
    <dgm:pt modelId="{F2339F53-C91E-40D3-8E86-1DBE27F37374}" type="pres">
      <dgm:prSet presAssocID="{C3D8EB5D-8067-489E-9FC9-1AB03F444FDB}" presName="space" presStyleCnt="0"/>
      <dgm:spPr/>
    </dgm:pt>
    <dgm:pt modelId="{AAF2BE17-21E2-46B7-975B-A0E3DFEF5D4F}" type="pres">
      <dgm:prSet presAssocID="{C3D8EB5D-8067-489E-9FC9-1AB03F444FDB}" presName="rect1" presStyleLbl="alignAcc1" presStyleIdx="0" presStyleCnt="3"/>
      <dgm:spPr/>
      <dgm:t>
        <a:bodyPr/>
        <a:lstStyle/>
        <a:p>
          <a:endParaRPr lang="en-GB"/>
        </a:p>
      </dgm:t>
    </dgm:pt>
    <dgm:pt modelId="{8318530E-4AFF-43B5-B01D-B699D037C49C}" type="pres">
      <dgm:prSet presAssocID="{60F4AD00-A740-4B23-9F35-44E6CACAF40F}" presName="vertSpace2" presStyleLbl="node1" presStyleIdx="0" presStyleCnt="3"/>
      <dgm:spPr/>
    </dgm:pt>
    <dgm:pt modelId="{00DBC50C-E90F-47F8-8977-C9CB2748F022}" type="pres">
      <dgm:prSet presAssocID="{60F4AD00-A740-4B23-9F35-44E6CACAF40F}" presName="circle2" presStyleLbl="node1" presStyleIdx="1" presStyleCnt="3"/>
      <dgm:spPr/>
    </dgm:pt>
    <dgm:pt modelId="{8F0D6815-D74A-4A3C-8C81-B0135671908D}" type="pres">
      <dgm:prSet presAssocID="{60F4AD00-A740-4B23-9F35-44E6CACAF40F}" presName="rect2" presStyleLbl="alignAcc1" presStyleIdx="1" presStyleCnt="3"/>
      <dgm:spPr/>
      <dgm:t>
        <a:bodyPr/>
        <a:lstStyle/>
        <a:p>
          <a:endParaRPr lang="en-GB"/>
        </a:p>
      </dgm:t>
    </dgm:pt>
    <dgm:pt modelId="{29F23429-6905-42F5-9EEB-F9D348C3633D}" type="pres">
      <dgm:prSet presAssocID="{DE65E47B-95E5-40E5-BCF4-50B4617F82C8}" presName="vertSpace3" presStyleLbl="node1" presStyleIdx="1" presStyleCnt="3"/>
      <dgm:spPr/>
    </dgm:pt>
    <dgm:pt modelId="{A488392D-F2E2-4CA2-8ECB-4C815F4BC553}" type="pres">
      <dgm:prSet presAssocID="{DE65E47B-95E5-40E5-BCF4-50B4617F82C8}" presName="circle3" presStyleLbl="node1" presStyleIdx="2" presStyleCnt="3"/>
      <dgm:spPr/>
    </dgm:pt>
    <dgm:pt modelId="{CF2FA07C-F775-450E-8143-43D380F6E8F7}" type="pres">
      <dgm:prSet presAssocID="{DE65E47B-95E5-40E5-BCF4-50B4617F82C8}" presName="rect3" presStyleLbl="alignAcc1" presStyleIdx="2" presStyleCnt="3"/>
      <dgm:spPr/>
      <dgm:t>
        <a:bodyPr/>
        <a:lstStyle/>
        <a:p>
          <a:endParaRPr lang="en-GB"/>
        </a:p>
      </dgm:t>
    </dgm:pt>
    <dgm:pt modelId="{D7E18DEC-DC0E-43ED-9A27-4A81375A883F}" type="pres">
      <dgm:prSet presAssocID="{C3D8EB5D-8067-489E-9FC9-1AB03F444FDB}" presName="rect1ParTxNoCh" presStyleLbl="alignAcc1" presStyleIdx="2" presStyleCnt="3">
        <dgm:presLayoutVars>
          <dgm:chMax val="1"/>
          <dgm:bulletEnabled val="1"/>
        </dgm:presLayoutVars>
      </dgm:prSet>
      <dgm:spPr/>
      <dgm:t>
        <a:bodyPr/>
        <a:lstStyle/>
        <a:p>
          <a:endParaRPr lang="en-GB"/>
        </a:p>
      </dgm:t>
    </dgm:pt>
    <dgm:pt modelId="{DBDB60DC-F6C6-4A32-99CD-029BD1855241}" type="pres">
      <dgm:prSet presAssocID="{60F4AD00-A740-4B23-9F35-44E6CACAF40F}" presName="rect2ParTxNoCh" presStyleLbl="alignAcc1" presStyleIdx="2" presStyleCnt="3">
        <dgm:presLayoutVars>
          <dgm:chMax val="1"/>
          <dgm:bulletEnabled val="1"/>
        </dgm:presLayoutVars>
      </dgm:prSet>
      <dgm:spPr/>
      <dgm:t>
        <a:bodyPr/>
        <a:lstStyle/>
        <a:p>
          <a:endParaRPr lang="en-GB"/>
        </a:p>
      </dgm:t>
    </dgm:pt>
    <dgm:pt modelId="{AA594E3F-E36D-4B18-9492-E989475997D6}" type="pres">
      <dgm:prSet presAssocID="{DE65E47B-95E5-40E5-BCF4-50B4617F82C8}" presName="rect3ParTxNoCh" presStyleLbl="alignAcc1" presStyleIdx="2" presStyleCnt="3">
        <dgm:presLayoutVars>
          <dgm:chMax val="1"/>
          <dgm:bulletEnabled val="1"/>
        </dgm:presLayoutVars>
      </dgm:prSet>
      <dgm:spPr/>
      <dgm:t>
        <a:bodyPr/>
        <a:lstStyle/>
        <a:p>
          <a:endParaRPr lang="en-GB"/>
        </a:p>
      </dgm:t>
    </dgm:pt>
  </dgm:ptLst>
  <dgm:cxnLst>
    <dgm:cxn modelId="{72AA1FA8-2AF5-42A7-A868-655A69963628}" type="presOf" srcId="{60F4AD00-A740-4B23-9F35-44E6CACAF40F}" destId="{DBDB60DC-F6C6-4A32-99CD-029BD1855241}" srcOrd="1" destOrd="0" presId="urn:microsoft.com/office/officeart/2005/8/layout/target3"/>
    <dgm:cxn modelId="{86471410-92FE-4653-B47D-874F8325EC2D}" type="presOf" srcId="{DE65E47B-95E5-40E5-BCF4-50B4617F82C8}" destId="{AA594E3F-E36D-4B18-9492-E989475997D6}" srcOrd="1" destOrd="0" presId="urn:microsoft.com/office/officeart/2005/8/layout/target3"/>
    <dgm:cxn modelId="{646E273C-D15F-44E9-881A-609ECEB5C211}" type="presOf" srcId="{60F4AD00-A740-4B23-9F35-44E6CACAF40F}" destId="{8F0D6815-D74A-4A3C-8C81-B0135671908D}" srcOrd="0" destOrd="0" presId="urn:microsoft.com/office/officeart/2005/8/layout/target3"/>
    <dgm:cxn modelId="{65BF3F60-5065-48C1-B243-FBC211230E29}" type="presOf" srcId="{DE65E47B-95E5-40E5-BCF4-50B4617F82C8}" destId="{CF2FA07C-F775-450E-8143-43D380F6E8F7}" srcOrd="0" destOrd="0" presId="urn:microsoft.com/office/officeart/2005/8/layout/target3"/>
    <dgm:cxn modelId="{60DB11F2-824D-48E0-96EA-9E0D0C91BA82}" type="presOf" srcId="{BD60E278-B8AF-44F9-8D56-AD2F629818B1}" destId="{51E79045-F7E2-41FD-86A0-D37E763DB01B}" srcOrd="0" destOrd="0" presId="urn:microsoft.com/office/officeart/2005/8/layout/target3"/>
    <dgm:cxn modelId="{689AE889-72D8-44BE-A4ED-114AE6FCAB48}" srcId="{BD60E278-B8AF-44F9-8D56-AD2F629818B1}" destId="{DE65E47B-95E5-40E5-BCF4-50B4617F82C8}" srcOrd="2" destOrd="0" parTransId="{0D5C3B46-8BE7-4A21-9F86-1AA70090CD39}" sibTransId="{6014E230-33BE-428F-B0C3-85C3872D77F9}"/>
    <dgm:cxn modelId="{E9BEE346-35F6-42D5-962A-2C1ED6818DEA}" type="presOf" srcId="{C3D8EB5D-8067-489E-9FC9-1AB03F444FDB}" destId="{D7E18DEC-DC0E-43ED-9A27-4A81375A883F}" srcOrd="1" destOrd="0" presId="urn:microsoft.com/office/officeart/2005/8/layout/target3"/>
    <dgm:cxn modelId="{A8904311-208A-4497-BB0E-56F37622F735}" type="presOf" srcId="{C3D8EB5D-8067-489E-9FC9-1AB03F444FDB}" destId="{AAF2BE17-21E2-46B7-975B-A0E3DFEF5D4F}" srcOrd="0" destOrd="0" presId="urn:microsoft.com/office/officeart/2005/8/layout/target3"/>
    <dgm:cxn modelId="{DB6C4BA0-6B24-40C9-8064-40E97E60E3E8}" srcId="{BD60E278-B8AF-44F9-8D56-AD2F629818B1}" destId="{C3D8EB5D-8067-489E-9FC9-1AB03F444FDB}" srcOrd="0" destOrd="0" parTransId="{A4E00FB3-EABC-42D5-89A9-CAF9D2925D84}" sibTransId="{68208078-A8C8-41D0-9DBB-34BEC104F22E}"/>
    <dgm:cxn modelId="{6802EBDA-E1EB-4F2A-91AD-8E9E3557F827}" srcId="{BD60E278-B8AF-44F9-8D56-AD2F629818B1}" destId="{60F4AD00-A740-4B23-9F35-44E6CACAF40F}" srcOrd="1" destOrd="0" parTransId="{8E6A7004-D99B-4C49-9112-483BACD43878}" sibTransId="{F3D448EE-AA47-4F12-BB01-CA08230674E0}"/>
    <dgm:cxn modelId="{507D3D25-0F48-41E9-A44B-9275A624BBAE}" type="presParOf" srcId="{51E79045-F7E2-41FD-86A0-D37E763DB01B}" destId="{CF6041C7-71DA-4CE1-A661-7F19320963BF}" srcOrd="0" destOrd="0" presId="urn:microsoft.com/office/officeart/2005/8/layout/target3"/>
    <dgm:cxn modelId="{5A159BB2-41BB-4689-B566-46ECE865B454}" type="presParOf" srcId="{51E79045-F7E2-41FD-86A0-D37E763DB01B}" destId="{F2339F53-C91E-40D3-8E86-1DBE27F37374}" srcOrd="1" destOrd="0" presId="urn:microsoft.com/office/officeart/2005/8/layout/target3"/>
    <dgm:cxn modelId="{0F1EEFDB-63EB-46A0-ACFA-E3243CA7D840}" type="presParOf" srcId="{51E79045-F7E2-41FD-86A0-D37E763DB01B}" destId="{AAF2BE17-21E2-46B7-975B-A0E3DFEF5D4F}" srcOrd="2" destOrd="0" presId="urn:microsoft.com/office/officeart/2005/8/layout/target3"/>
    <dgm:cxn modelId="{73DF2ACD-51FC-4E7D-A808-4CF22D7D62B4}" type="presParOf" srcId="{51E79045-F7E2-41FD-86A0-D37E763DB01B}" destId="{8318530E-4AFF-43B5-B01D-B699D037C49C}" srcOrd="3" destOrd="0" presId="urn:microsoft.com/office/officeart/2005/8/layout/target3"/>
    <dgm:cxn modelId="{C05049F3-6E27-4A3A-9F95-F498DB24C357}" type="presParOf" srcId="{51E79045-F7E2-41FD-86A0-D37E763DB01B}" destId="{00DBC50C-E90F-47F8-8977-C9CB2748F022}" srcOrd="4" destOrd="0" presId="urn:microsoft.com/office/officeart/2005/8/layout/target3"/>
    <dgm:cxn modelId="{FC3D0FBB-D9BF-4B61-A1B7-F607CF34F571}" type="presParOf" srcId="{51E79045-F7E2-41FD-86A0-D37E763DB01B}" destId="{8F0D6815-D74A-4A3C-8C81-B0135671908D}" srcOrd="5" destOrd="0" presId="urn:microsoft.com/office/officeart/2005/8/layout/target3"/>
    <dgm:cxn modelId="{0135543E-AAF9-4145-86DB-7D67AD2AD20E}" type="presParOf" srcId="{51E79045-F7E2-41FD-86A0-D37E763DB01B}" destId="{29F23429-6905-42F5-9EEB-F9D348C3633D}" srcOrd="6" destOrd="0" presId="urn:microsoft.com/office/officeart/2005/8/layout/target3"/>
    <dgm:cxn modelId="{87490821-E697-441D-86BF-240278414722}" type="presParOf" srcId="{51E79045-F7E2-41FD-86A0-D37E763DB01B}" destId="{A488392D-F2E2-4CA2-8ECB-4C815F4BC553}" srcOrd="7" destOrd="0" presId="urn:microsoft.com/office/officeart/2005/8/layout/target3"/>
    <dgm:cxn modelId="{5FE9B155-E383-4FDC-9DB3-8D913716185F}" type="presParOf" srcId="{51E79045-F7E2-41FD-86A0-D37E763DB01B}" destId="{CF2FA07C-F775-450E-8143-43D380F6E8F7}" srcOrd="8" destOrd="0" presId="urn:microsoft.com/office/officeart/2005/8/layout/target3"/>
    <dgm:cxn modelId="{74B79424-1D58-4FCA-9864-642B78BD2B35}" type="presParOf" srcId="{51E79045-F7E2-41FD-86A0-D37E763DB01B}" destId="{D7E18DEC-DC0E-43ED-9A27-4A81375A883F}" srcOrd="9" destOrd="0" presId="urn:microsoft.com/office/officeart/2005/8/layout/target3"/>
    <dgm:cxn modelId="{A8EC8769-DC41-44D2-A5B9-D6CDBAE139F9}" type="presParOf" srcId="{51E79045-F7E2-41FD-86A0-D37E763DB01B}" destId="{DBDB60DC-F6C6-4A32-99CD-029BD1855241}" srcOrd="10" destOrd="0" presId="urn:microsoft.com/office/officeart/2005/8/layout/target3"/>
    <dgm:cxn modelId="{0FEBE609-37C3-4982-9DFA-072A11DCC4FB}" type="presParOf" srcId="{51E79045-F7E2-41FD-86A0-D37E763DB01B}" destId="{AA594E3F-E36D-4B18-9492-E989475997D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29082-CAA3-4E98-87E9-5C3464534D7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C6300CE3-CF86-46D4-B173-2B8FDC3F804D}">
      <dgm:prSet/>
      <dgm:spPr>
        <a:solidFill>
          <a:schemeClr val="bg1">
            <a:lumMod val="75000"/>
            <a:alpha val="90000"/>
          </a:schemeClr>
        </a:solidFill>
        <a:ln>
          <a:solidFill>
            <a:schemeClr val="accent5">
              <a:lumMod val="40000"/>
              <a:lumOff val="60000"/>
            </a:schemeClr>
          </a:solidFill>
        </a:ln>
      </dgm:spPr>
      <dgm:t>
        <a:bodyPr/>
        <a:lstStyle/>
        <a:p>
          <a:pPr rtl="0"/>
          <a:r>
            <a:rPr lang="en-GB" smtClean="0"/>
            <a:t>Neurological exam of the relevant dermatomes of the lower abdomen and external vulva (T12 –S 5) for light touch and pinprick can help to rule out neuralgia. </a:t>
          </a:r>
          <a:endParaRPr lang="en-GB"/>
        </a:p>
      </dgm:t>
    </dgm:pt>
    <dgm:pt modelId="{3A1F7C9B-5188-4A13-B79B-B149380D8EBE}" type="parTrans" cxnId="{569ACF50-53AE-48F2-A47C-07B4444C1762}">
      <dgm:prSet/>
      <dgm:spPr/>
      <dgm:t>
        <a:bodyPr/>
        <a:lstStyle/>
        <a:p>
          <a:endParaRPr lang="en-GB"/>
        </a:p>
      </dgm:t>
    </dgm:pt>
    <dgm:pt modelId="{DD17CFDD-E7C9-4049-AF1F-00FFF2F322A6}" type="sibTrans" cxnId="{569ACF50-53AE-48F2-A47C-07B4444C1762}">
      <dgm:prSet/>
      <dgm:spPr/>
      <dgm:t>
        <a:bodyPr/>
        <a:lstStyle/>
        <a:p>
          <a:endParaRPr lang="en-GB"/>
        </a:p>
      </dgm:t>
    </dgm:pt>
    <dgm:pt modelId="{B55D28EA-413B-4874-A51E-9EEF91DC02FD}">
      <dgm:prSet/>
      <dgm:spPr>
        <a:solidFill>
          <a:srgbClr val="FFFF00">
            <a:alpha val="90000"/>
          </a:srgbClr>
        </a:solidFill>
      </dgm:spPr>
      <dgm:t>
        <a:bodyPr/>
        <a:lstStyle/>
        <a:p>
          <a:pPr rtl="0"/>
          <a:r>
            <a:rPr lang="en-GB" smtClean="0"/>
            <a:t>Cotton swab test of the vestibule at 12, 2, 5, 6, 7, and 10 o’clock should be performed. </a:t>
          </a:r>
          <a:endParaRPr lang="en-GB"/>
        </a:p>
      </dgm:t>
    </dgm:pt>
    <dgm:pt modelId="{DE4C4B46-EC27-449F-B416-9CABD9B40232}" type="parTrans" cxnId="{9B66287C-2C9C-43C7-B2C5-7547D21AD1A7}">
      <dgm:prSet/>
      <dgm:spPr/>
      <dgm:t>
        <a:bodyPr/>
        <a:lstStyle/>
        <a:p>
          <a:endParaRPr lang="en-GB"/>
        </a:p>
      </dgm:t>
    </dgm:pt>
    <dgm:pt modelId="{F945120D-5BC0-469F-AA72-2FD4DB634ECC}" type="sibTrans" cxnId="{9B66287C-2C9C-43C7-B2C5-7547D21AD1A7}">
      <dgm:prSet/>
      <dgm:spPr/>
      <dgm:t>
        <a:bodyPr/>
        <a:lstStyle/>
        <a:p>
          <a:endParaRPr lang="en-GB"/>
        </a:p>
      </dgm:t>
    </dgm:pt>
    <dgm:pt modelId="{B7028AF3-0C43-4311-80A6-618C08E1E558}">
      <dgm:prSet/>
      <dgm:spPr>
        <a:solidFill>
          <a:schemeClr val="bg2">
            <a:lumMod val="90000"/>
            <a:alpha val="90000"/>
          </a:schemeClr>
        </a:solidFill>
      </dgm:spPr>
      <dgm:t>
        <a:bodyPr/>
        <a:lstStyle/>
        <a:p>
          <a:pPr rtl="0"/>
          <a:r>
            <a:rPr lang="en-GB" smtClean="0"/>
            <a:t>Vestibular pain during cotton swab application for 1 s to a depth of 1/3 of the cotton tip is pathognomonic of provoked vestibulodynia. </a:t>
          </a:r>
          <a:endParaRPr lang="en-GB"/>
        </a:p>
      </dgm:t>
    </dgm:pt>
    <dgm:pt modelId="{6E547312-0594-4A3B-90E8-FC131E689BA4}" type="parTrans" cxnId="{8AE36E51-C43E-4409-A936-61E2C0E3A554}">
      <dgm:prSet/>
      <dgm:spPr/>
      <dgm:t>
        <a:bodyPr/>
        <a:lstStyle/>
        <a:p>
          <a:endParaRPr lang="en-GB"/>
        </a:p>
      </dgm:t>
    </dgm:pt>
    <dgm:pt modelId="{269EA969-3AD9-4C8C-9A4C-091376D1B849}" type="sibTrans" cxnId="{8AE36E51-C43E-4409-A936-61E2C0E3A554}">
      <dgm:prSet/>
      <dgm:spPr/>
      <dgm:t>
        <a:bodyPr/>
        <a:lstStyle/>
        <a:p>
          <a:endParaRPr lang="en-GB"/>
        </a:p>
      </dgm:t>
    </dgm:pt>
    <dgm:pt modelId="{605CC36D-F9F9-46E2-B76D-8C0BDED574DE}">
      <dgm:prSet/>
      <dgm:spPr/>
      <dgm:t>
        <a:bodyPr/>
        <a:lstStyle/>
        <a:p>
          <a:pPr rtl="0"/>
          <a:r>
            <a:rPr lang="en-GB" smtClean="0"/>
            <a:t>Pain can be rated by the patient on a numeric rating scale (NRS) 0–10 and recorded to compare findings over time.</a:t>
          </a:r>
          <a:endParaRPr lang="en-GB"/>
        </a:p>
      </dgm:t>
    </dgm:pt>
    <dgm:pt modelId="{274C55D6-EDF0-496F-93CF-7E4CECF42E90}" type="parTrans" cxnId="{95228EE1-73F6-4D68-9B6E-89D71D11EE56}">
      <dgm:prSet/>
      <dgm:spPr/>
      <dgm:t>
        <a:bodyPr/>
        <a:lstStyle/>
        <a:p>
          <a:endParaRPr lang="en-GB"/>
        </a:p>
      </dgm:t>
    </dgm:pt>
    <dgm:pt modelId="{59DBA066-790B-4A86-9D79-669141F37348}" type="sibTrans" cxnId="{95228EE1-73F6-4D68-9B6E-89D71D11EE56}">
      <dgm:prSet/>
      <dgm:spPr/>
      <dgm:t>
        <a:bodyPr/>
        <a:lstStyle/>
        <a:p>
          <a:endParaRPr lang="en-GB"/>
        </a:p>
      </dgm:t>
    </dgm:pt>
    <dgm:pt modelId="{DCBAC764-73BE-4D59-9C8C-2990F20F3887}" type="pres">
      <dgm:prSet presAssocID="{7CC29082-CAA3-4E98-87E9-5C3464534D76}" presName="Name0" presStyleCnt="0">
        <dgm:presLayoutVars>
          <dgm:chMax val="7"/>
          <dgm:dir/>
          <dgm:animLvl val="lvl"/>
          <dgm:resizeHandles val="exact"/>
        </dgm:presLayoutVars>
      </dgm:prSet>
      <dgm:spPr/>
      <dgm:t>
        <a:bodyPr/>
        <a:lstStyle/>
        <a:p>
          <a:endParaRPr lang="en-GB"/>
        </a:p>
      </dgm:t>
    </dgm:pt>
    <dgm:pt modelId="{75D004C2-5021-4035-9C85-7B24099974E1}" type="pres">
      <dgm:prSet presAssocID="{C6300CE3-CF86-46D4-B173-2B8FDC3F804D}" presName="circle1" presStyleLbl="node1" presStyleIdx="0" presStyleCnt="4"/>
      <dgm:spPr/>
    </dgm:pt>
    <dgm:pt modelId="{A14DBC6A-D673-4FE2-9FEB-DB2EDBD429BB}" type="pres">
      <dgm:prSet presAssocID="{C6300CE3-CF86-46D4-B173-2B8FDC3F804D}" presName="space" presStyleCnt="0"/>
      <dgm:spPr/>
    </dgm:pt>
    <dgm:pt modelId="{55DB2840-1BC2-48A3-B7B4-CBC02C4273EF}" type="pres">
      <dgm:prSet presAssocID="{C6300CE3-CF86-46D4-B173-2B8FDC3F804D}" presName="rect1" presStyleLbl="alignAcc1" presStyleIdx="0" presStyleCnt="4"/>
      <dgm:spPr/>
      <dgm:t>
        <a:bodyPr/>
        <a:lstStyle/>
        <a:p>
          <a:endParaRPr lang="en-GB"/>
        </a:p>
      </dgm:t>
    </dgm:pt>
    <dgm:pt modelId="{FF9DEDB5-9AF3-4773-99DD-F81DE81292FA}" type="pres">
      <dgm:prSet presAssocID="{B55D28EA-413B-4874-A51E-9EEF91DC02FD}" presName="vertSpace2" presStyleLbl="node1" presStyleIdx="0" presStyleCnt="4"/>
      <dgm:spPr/>
    </dgm:pt>
    <dgm:pt modelId="{2821C859-C15F-487F-BD77-78C59F09B23F}" type="pres">
      <dgm:prSet presAssocID="{B55D28EA-413B-4874-A51E-9EEF91DC02FD}" presName="circle2" presStyleLbl="node1" presStyleIdx="1" presStyleCnt="4"/>
      <dgm:spPr/>
    </dgm:pt>
    <dgm:pt modelId="{17EF5217-2E3B-440B-B2D1-D34423B81CAC}" type="pres">
      <dgm:prSet presAssocID="{B55D28EA-413B-4874-A51E-9EEF91DC02FD}" presName="rect2" presStyleLbl="alignAcc1" presStyleIdx="1" presStyleCnt="4"/>
      <dgm:spPr/>
      <dgm:t>
        <a:bodyPr/>
        <a:lstStyle/>
        <a:p>
          <a:endParaRPr lang="en-GB"/>
        </a:p>
      </dgm:t>
    </dgm:pt>
    <dgm:pt modelId="{A623806E-32FC-4C36-B81F-1909BE6FE890}" type="pres">
      <dgm:prSet presAssocID="{B7028AF3-0C43-4311-80A6-618C08E1E558}" presName="vertSpace3" presStyleLbl="node1" presStyleIdx="1" presStyleCnt="4"/>
      <dgm:spPr/>
    </dgm:pt>
    <dgm:pt modelId="{92A38ACA-19DC-4031-A1BD-05CD387CAF24}" type="pres">
      <dgm:prSet presAssocID="{B7028AF3-0C43-4311-80A6-618C08E1E558}" presName="circle3" presStyleLbl="node1" presStyleIdx="2" presStyleCnt="4"/>
      <dgm:spPr/>
    </dgm:pt>
    <dgm:pt modelId="{6866972F-6D40-46D1-8343-C6B9A8E20B98}" type="pres">
      <dgm:prSet presAssocID="{B7028AF3-0C43-4311-80A6-618C08E1E558}" presName="rect3" presStyleLbl="alignAcc1" presStyleIdx="2" presStyleCnt="4"/>
      <dgm:spPr/>
      <dgm:t>
        <a:bodyPr/>
        <a:lstStyle/>
        <a:p>
          <a:endParaRPr lang="en-GB"/>
        </a:p>
      </dgm:t>
    </dgm:pt>
    <dgm:pt modelId="{08F3585B-7823-4AB3-A46B-CFB95BBC66AC}" type="pres">
      <dgm:prSet presAssocID="{605CC36D-F9F9-46E2-B76D-8C0BDED574DE}" presName="vertSpace4" presStyleLbl="node1" presStyleIdx="2" presStyleCnt="4"/>
      <dgm:spPr/>
    </dgm:pt>
    <dgm:pt modelId="{F8602191-3C4C-408E-B17D-070330A65D92}" type="pres">
      <dgm:prSet presAssocID="{605CC36D-F9F9-46E2-B76D-8C0BDED574DE}" presName="circle4" presStyleLbl="node1" presStyleIdx="3" presStyleCnt="4"/>
      <dgm:spPr/>
    </dgm:pt>
    <dgm:pt modelId="{3102F6BA-4C5F-4656-970C-86C712807183}" type="pres">
      <dgm:prSet presAssocID="{605CC36D-F9F9-46E2-B76D-8C0BDED574DE}" presName="rect4" presStyleLbl="alignAcc1" presStyleIdx="3" presStyleCnt="4"/>
      <dgm:spPr/>
      <dgm:t>
        <a:bodyPr/>
        <a:lstStyle/>
        <a:p>
          <a:endParaRPr lang="en-GB"/>
        </a:p>
      </dgm:t>
    </dgm:pt>
    <dgm:pt modelId="{ECAED8E5-62F8-4F9A-9BBB-BB5D2AF51CAE}" type="pres">
      <dgm:prSet presAssocID="{C6300CE3-CF86-46D4-B173-2B8FDC3F804D}" presName="rect1ParTxNoCh" presStyleLbl="alignAcc1" presStyleIdx="3" presStyleCnt="4">
        <dgm:presLayoutVars>
          <dgm:chMax val="1"/>
          <dgm:bulletEnabled val="1"/>
        </dgm:presLayoutVars>
      </dgm:prSet>
      <dgm:spPr/>
      <dgm:t>
        <a:bodyPr/>
        <a:lstStyle/>
        <a:p>
          <a:endParaRPr lang="en-GB"/>
        </a:p>
      </dgm:t>
    </dgm:pt>
    <dgm:pt modelId="{5C39E83D-162A-46C9-9B1E-DD83A7000DD6}" type="pres">
      <dgm:prSet presAssocID="{B55D28EA-413B-4874-A51E-9EEF91DC02FD}" presName="rect2ParTxNoCh" presStyleLbl="alignAcc1" presStyleIdx="3" presStyleCnt="4">
        <dgm:presLayoutVars>
          <dgm:chMax val="1"/>
          <dgm:bulletEnabled val="1"/>
        </dgm:presLayoutVars>
      </dgm:prSet>
      <dgm:spPr/>
      <dgm:t>
        <a:bodyPr/>
        <a:lstStyle/>
        <a:p>
          <a:endParaRPr lang="en-GB"/>
        </a:p>
      </dgm:t>
    </dgm:pt>
    <dgm:pt modelId="{2CFCCC63-BDBA-42A2-BA73-B7FEE7DD55DD}" type="pres">
      <dgm:prSet presAssocID="{B7028AF3-0C43-4311-80A6-618C08E1E558}" presName="rect3ParTxNoCh" presStyleLbl="alignAcc1" presStyleIdx="3" presStyleCnt="4">
        <dgm:presLayoutVars>
          <dgm:chMax val="1"/>
          <dgm:bulletEnabled val="1"/>
        </dgm:presLayoutVars>
      </dgm:prSet>
      <dgm:spPr/>
      <dgm:t>
        <a:bodyPr/>
        <a:lstStyle/>
        <a:p>
          <a:endParaRPr lang="en-GB"/>
        </a:p>
      </dgm:t>
    </dgm:pt>
    <dgm:pt modelId="{D66C1AC1-FB40-4A60-9682-3185425C6F8C}" type="pres">
      <dgm:prSet presAssocID="{605CC36D-F9F9-46E2-B76D-8C0BDED574DE}" presName="rect4ParTxNoCh" presStyleLbl="alignAcc1" presStyleIdx="3" presStyleCnt="4">
        <dgm:presLayoutVars>
          <dgm:chMax val="1"/>
          <dgm:bulletEnabled val="1"/>
        </dgm:presLayoutVars>
      </dgm:prSet>
      <dgm:spPr/>
      <dgm:t>
        <a:bodyPr/>
        <a:lstStyle/>
        <a:p>
          <a:endParaRPr lang="en-GB"/>
        </a:p>
      </dgm:t>
    </dgm:pt>
  </dgm:ptLst>
  <dgm:cxnLst>
    <dgm:cxn modelId="{48DA5C67-68D6-466A-BD69-44C006CA141C}" type="presOf" srcId="{7CC29082-CAA3-4E98-87E9-5C3464534D76}" destId="{DCBAC764-73BE-4D59-9C8C-2990F20F3887}" srcOrd="0" destOrd="0" presId="urn:microsoft.com/office/officeart/2005/8/layout/target3"/>
    <dgm:cxn modelId="{95228EE1-73F6-4D68-9B6E-89D71D11EE56}" srcId="{7CC29082-CAA3-4E98-87E9-5C3464534D76}" destId="{605CC36D-F9F9-46E2-B76D-8C0BDED574DE}" srcOrd="3" destOrd="0" parTransId="{274C55D6-EDF0-496F-93CF-7E4CECF42E90}" sibTransId="{59DBA066-790B-4A86-9D79-669141F37348}"/>
    <dgm:cxn modelId="{23635008-EA4A-4447-B373-1DE26F53217F}" type="presOf" srcId="{605CC36D-F9F9-46E2-B76D-8C0BDED574DE}" destId="{3102F6BA-4C5F-4656-970C-86C712807183}" srcOrd="0" destOrd="0" presId="urn:microsoft.com/office/officeart/2005/8/layout/target3"/>
    <dgm:cxn modelId="{8AE36E51-C43E-4409-A936-61E2C0E3A554}" srcId="{7CC29082-CAA3-4E98-87E9-5C3464534D76}" destId="{B7028AF3-0C43-4311-80A6-618C08E1E558}" srcOrd="2" destOrd="0" parTransId="{6E547312-0594-4A3B-90E8-FC131E689BA4}" sibTransId="{269EA969-3AD9-4C8C-9A4C-091376D1B849}"/>
    <dgm:cxn modelId="{4743C0B5-FAAF-46E4-A198-276AE90FDD48}" type="presOf" srcId="{B55D28EA-413B-4874-A51E-9EEF91DC02FD}" destId="{17EF5217-2E3B-440B-B2D1-D34423B81CAC}" srcOrd="0" destOrd="0" presId="urn:microsoft.com/office/officeart/2005/8/layout/target3"/>
    <dgm:cxn modelId="{B42B49E0-F51A-43C3-B49E-76FE50B773D1}" type="presOf" srcId="{C6300CE3-CF86-46D4-B173-2B8FDC3F804D}" destId="{ECAED8E5-62F8-4F9A-9BBB-BB5D2AF51CAE}" srcOrd="1" destOrd="0" presId="urn:microsoft.com/office/officeart/2005/8/layout/target3"/>
    <dgm:cxn modelId="{20A4C68E-9044-4A0D-AD05-C575D7905442}" type="presOf" srcId="{605CC36D-F9F9-46E2-B76D-8C0BDED574DE}" destId="{D66C1AC1-FB40-4A60-9682-3185425C6F8C}" srcOrd="1" destOrd="0" presId="urn:microsoft.com/office/officeart/2005/8/layout/target3"/>
    <dgm:cxn modelId="{15E395B1-8AAF-464F-B23B-14C0DAD1F383}" type="presOf" srcId="{B55D28EA-413B-4874-A51E-9EEF91DC02FD}" destId="{5C39E83D-162A-46C9-9B1E-DD83A7000DD6}" srcOrd="1" destOrd="0" presId="urn:microsoft.com/office/officeart/2005/8/layout/target3"/>
    <dgm:cxn modelId="{569ACF50-53AE-48F2-A47C-07B4444C1762}" srcId="{7CC29082-CAA3-4E98-87E9-5C3464534D76}" destId="{C6300CE3-CF86-46D4-B173-2B8FDC3F804D}" srcOrd="0" destOrd="0" parTransId="{3A1F7C9B-5188-4A13-B79B-B149380D8EBE}" sibTransId="{DD17CFDD-E7C9-4049-AF1F-00FFF2F322A6}"/>
    <dgm:cxn modelId="{78902BEF-2CE4-41F7-8871-DBF4CC46B008}" type="presOf" srcId="{B7028AF3-0C43-4311-80A6-618C08E1E558}" destId="{6866972F-6D40-46D1-8343-C6B9A8E20B98}" srcOrd="0" destOrd="0" presId="urn:microsoft.com/office/officeart/2005/8/layout/target3"/>
    <dgm:cxn modelId="{9B66287C-2C9C-43C7-B2C5-7547D21AD1A7}" srcId="{7CC29082-CAA3-4E98-87E9-5C3464534D76}" destId="{B55D28EA-413B-4874-A51E-9EEF91DC02FD}" srcOrd="1" destOrd="0" parTransId="{DE4C4B46-EC27-449F-B416-9CABD9B40232}" sibTransId="{F945120D-5BC0-469F-AA72-2FD4DB634ECC}"/>
    <dgm:cxn modelId="{E14B312B-93F8-477D-A857-DB95E8A76D2A}" type="presOf" srcId="{C6300CE3-CF86-46D4-B173-2B8FDC3F804D}" destId="{55DB2840-1BC2-48A3-B7B4-CBC02C4273EF}" srcOrd="0" destOrd="0" presId="urn:microsoft.com/office/officeart/2005/8/layout/target3"/>
    <dgm:cxn modelId="{97D52074-281A-45F7-8F8B-EF23EE414B48}" type="presOf" srcId="{B7028AF3-0C43-4311-80A6-618C08E1E558}" destId="{2CFCCC63-BDBA-42A2-BA73-B7FEE7DD55DD}" srcOrd="1" destOrd="0" presId="urn:microsoft.com/office/officeart/2005/8/layout/target3"/>
    <dgm:cxn modelId="{1CEF4197-CC67-4977-A508-C8A4C8637B62}" type="presParOf" srcId="{DCBAC764-73BE-4D59-9C8C-2990F20F3887}" destId="{75D004C2-5021-4035-9C85-7B24099974E1}" srcOrd="0" destOrd="0" presId="urn:microsoft.com/office/officeart/2005/8/layout/target3"/>
    <dgm:cxn modelId="{63D9C48A-3776-4D3E-83FB-307A46E01D48}" type="presParOf" srcId="{DCBAC764-73BE-4D59-9C8C-2990F20F3887}" destId="{A14DBC6A-D673-4FE2-9FEB-DB2EDBD429BB}" srcOrd="1" destOrd="0" presId="urn:microsoft.com/office/officeart/2005/8/layout/target3"/>
    <dgm:cxn modelId="{AD77D30D-F99A-4268-A52A-316A2122D1D3}" type="presParOf" srcId="{DCBAC764-73BE-4D59-9C8C-2990F20F3887}" destId="{55DB2840-1BC2-48A3-B7B4-CBC02C4273EF}" srcOrd="2" destOrd="0" presId="urn:microsoft.com/office/officeart/2005/8/layout/target3"/>
    <dgm:cxn modelId="{1C1A929A-AC1D-4B31-BF78-0BEE0502A7CF}" type="presParOf" srcId="{DCBAC764-73BE-4D59-9C8C-2990F20F3887}" destId="{FF9DEDB5-9AF3-4773-99DD-F81DE81292FA}" srcOrd="3" destOrd="0" presId="urn:microsoft.com/office/officeart/2005/8/layout/target3"/>
    <dgm:cxn modelId="{108000D5-4AD3-4FBC-B660-0F10CED87C65}" type="presParOf" srcId="{DCBAC764-73BE-4D59-9C8C-2990F20F3887}" destId="{2821C859-C15F-487F-BD77-78C59F09B23F}" srcOrd="4" destOrd="0" presId="urn:microsoft.com/office/officeart/2005/8/layout/target3"/>
    <dgm:cxn modelId="{685955B7-1C3F-4F01-8531-4779C07488ED}" type="presParOf" srcId="{DCBAC764-73BE-4D59-9C8C-2990F20F3887}" destId="{17EF5217-2E3B-440B-B2D1-D34423B81CAC}" srcOrd="5" destOrd="0" presId="urn:microsoft.com/office/officeart/2005/8/layout/target3"/>
    <dgm:cxn modelId="{F6CD7ACE-5856-4657-931C-6ADCE358B266}" type="presParOf" srcId="{DCBAC764-73BE-4D59-9C8C-2990F20F3887}" destId="{A623806E-32FC-4C36-B81F-1909BE6FE890}" srcOrd="6" destOrd="0" presId="urn:microsoft.com/office/officeart/2005/8/layout/target3"/>
    <dgm:cxn modelId="{7F7E13F2-F4A2-4A08-B8E7-4A8A5314AE31}" type="presParOf" srcId="{DCBAC764-73BE-4D59-9C8C-2990F20F3887}" destId="{92A38ACA-19DC-4031-A1BD-05CD387CAF24}" srcOrd="7" destOrd="0" presId="urn:microsoft.com/office/officeart/2005/8/layout/target3"/>
    <dgm:cxn modelId="{462BAD0C-DC0F-4560-B323-5A4F5EFE8123}" type="presParOf" srcId="{DCBAC764-73BE-4D59-9C8C-2990F20F3887}" destId="{6866972F-6D40-46D1-8343-C6B9A8E20B98}" srcOrd="8" destOrd="0" presId="urn:microsoft.com/office/officeart/2005/8/layout/target3"/>
    <dgm:cxn modelId="{441415C8-252D-4C4D-82D3-9DC2EDACA23F}" type="presParOf" srcId="{DCBAC764-73BE-4D59-9C8C-2990F20F3887}" destId="{08F3585B-7823-4AB3-A46B-CFB95BBC66AC}" srcOrd="9" destOrd="0" presId="urn:microsoft.com/office/officeart/2005/8/layout/target3"/>
    <dgm:cxn modelId="{F647C031-0EB2-4655-AAF1-79105B84868A}" type="presParOf" srcId="{DCBAC764-73BE-4D59-9C8C-2990F20F3887}" destId="{F8602191-3C4C-408E-B17D-070330A65D92}" srcOrd="10" destOrd="0" presId="urn:microsoft.com/office/officeart/2005/8/layout/target3"/>
    <dgm:cxn modelId="{68012DCA-6D67-44A0-885A-4AF058FE2C09}" type="presParOf" srcId="{DCBAC764-73BE-4D59-9C8C-2990F20F3887}" destId="{3102F6BA-4C5F-4656-970C-86C712807183}" srcOrd="11" destOrd="0" presId="urn:microsoft.com/office/officeart/2005/8/layout/target3"/>
    <dgm:cxn modelId="{0E4C1521-F4D5-4153-90FE-DA93990C63C9}" type="presParOf" srcId="{DCBAC764-73BE-4D59-9C8C-2990F20F3887}" destId="{ECAED8E5-62F8-4F9A-9BBB-BB5D2AF51CAE}" srcOrd="12" destOrd="0" presId="urn:microsoft.com/office/officeart/2005/8/layout/target3"/>
    <dgm:cxn modelId="{71C8B92E-F172-4804-AF68-ABB6536F942A}" type="presParOf" srcId="{DCBAC764-73BE-4D59-9C8C-2990F20F3887}" destId="{5C39E83D-162A-46C9-9B1E-DD83A7000DD6}" srcOrd="13" destOrd="0" presId="urn:microsoft.com/office/officeart/2005/8/layout/target3"/>
    <dgm:cxn modelId="{586C7D32-8BB5-42FA-8990-4ED1EE1C7F3D}" type="presParOf" srcId="{DCBAC764-73BE-4D59-9C8C-2990F20F3887}" destId="{2CFCCC63-BDBA-42A2-BA73-B7FEE7DD55DD}" srcOrd="14" destOrd="0" presId="urn:microsoft.com/office/officeart/2005/8/layout/target3"/>
    <dgm:cxn modelId="{8C6BFEDA-B186-48CA-BE8F-0958C645B0ED}" type="presParOf" srcId="{DCBAC764-73BE-4D59-9C8C-2990F20F3887}" destId="{D66C1AC1-FB40-4A60-9682-3185425C6F8C}" srcOrd="15" destOrd="0" presId="urn:microsoft.com/office/officeart/2005/8/layout/target3"/>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664BFCF-C994-4A10-A322-E81143A8769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GB"/>
        </a:p>
      </dgm:t>
    </dgm:pt>
    <dgm:pt modelId="{CE55D8D2-4162-4F80-A8CA-80B8FAC9ABD3}">
      <dgm:prSet/>
      <dgm:spPr/>
      <dgm:t>
        <a:bodyPr/>
        <a:lstStyle/>
        <a:p>
          <a:pPr rtl="0"/>
          <a:r>
            <a:rPr lang="en-GB" smtClean="0"/>
            <a:t>Psychological factors play a significant role in development, maintenance and management of vulvodynia. Pain is both a physical and emotional experience. These factors should be addressed prior to and during treatment. </a:t>
          </a:r>
          <a:endParaRPr lang="en-GB"/>
        </a:p>
      </dgm:t>
    </dgm:pt>
    <dgm:pt modelId="{86D7F327-3BB2-432B-A0E0-CADD1020FCC8}" type="parTrans" cxnId="{66FCC130-4ED8-4B09-BE66-FEA8A80F7A0F}">
      <dgm:prSet/>
      <dgm:spPr/>
      <dgm:t>
        <a:bodyPr/>
        <a:lstStyle/>
        <a:p>
          <a:endParaRPr lang="en-GB"/>
        </a:p>
      </dgm:t>
    </dgm:pt>
    <dgm:pt modelId="{7598C364-FC6B-47ED-863C-AC7BAC031B02}" type="sibTrans" cxnId="{66FCC130-4ED8-4B09-BE66-FEA8A80F7A0F}">
      <dgm:prSet/>
      <dgm:spPr/>
      <dgm:t>
        <a:bodyPr/>
        <a:lstStyle/>
        <a:p>
          <a:endParaRPr lang="en-GB"/>
        </a:p>
      </dgm:t>
    </dgm:pt>
    <dgm:pt modelId="{E5B6CC18-1BA9-4B7F-AF4B-EE7002A2039A}">
      <dgm:prSet/>
      <dgm:spPr/>
      <dgm:t>
        <a:bodyPr/>
        <a:lstStyle/>
        <a:p>
          <a:pPr rtl="0"/>
          <a:r>
            <a:rPr lang="en-GB" smtClean="0"/>
            <a:t>Psychological interventions target emotions, cognitions, and dysfunctional couple interactions that impact sexual functioning and genital pain. Vulvar pain can have a tremendous impact on the patient’s body image, sexual self-esteem, and sexual functioning in their intimate relationship. </a:t>
          </a:r>
          <a:endParaRPr lang="en-GB"/>
        </a:p>
      </dgm:t>
    </dgm:pt>
    <dgm:pt modelId="{50E14340-DE65-4CC6-AA60-1F42E4866BDD}" type="parTrans" cxnId="{D2E24BA7-F3CB-44A9-ACC4-42FF6C92C446}">
      <dgm:prSet/>
      <dgm:spPr/>
      <dgm:t>
        <a:bodyPr/>
        <a:lstStyle/>
        <a:p>
          <a:endParaRPr lang="en-GB"/>
        </a:p>
      </dgm:t>
    </dgm:pt>
    <dgm:pt modelId="{520D307B-7ED3-40D7-9301-E38FD287F753}" type="sibTrans" cxnId="{D2E24BA7-F3CB-44A9-ACC4-42FF6C92C446}">
      <dgm:prSet/>
      <dgm:spPr/>
      <dgm:t>
        <a:bodyPr/>
        <a:lstStyle/>
        <a:p>
          <a:endParaRPr lang="en-GB"/>
        </a:p>
      </dgm:t>
    </dgm:pt>
    <dgm:pt modelId="{8EA42E6D-2C8B-4628-BEAE-940831D638AE}">
      <dgm:prSet/>
      <dgm:spPr/>
      <dgm:t>
        <a:bodyPr/>
        <a:lstStyle/>
        <a:p>
          <a:pPr rtl="0"/>
          <a:r>
            <a:rPr lang="en-GB" smtClean="0"/>
            <a:t>Women with vulvodynia often report a sense of shame, isolation and blame themselves for their disease. There is a sense of loss and unfairness associated with anger, powerlessness, or depression.</a:t>
          </a:r>
          <a:endParaRPr lang="en-GB"/>
        </a:p>
      </dgm:t>
    </dgm:pt>
    <dgm:pt modelId="{376C265A-AAFB-486C-A522-2ED08E2A0DF9}" type="parTrans" cxnId="{352C51EC-678F-4D33-AF2E-976A55E74524}">
      <dgm:prSet/>
      <dgm:spPr/>
      <dgm:t>
        <a:bodyPr/>
        <a:lstStyle/>
        <a:p>
          <a:endParaRPr lang="en-GB"/>
        </a:p>
      </dgm:t>
    </dgm:pt>
    <dgm:pt modelId="{4441A1D4-81D6-4C54-808E-A7B097CE292C}" type="sibTrans" cxnId="{352C51EC-678F-4D33-AF2E-976A55E74524}">
      <dgm:prSet/>
      <dgm:spPr/>
      <dgm:t>
        <a:bodyPr/>
        <a:lstStyle/>
        <a:p>
          <a:endParaRPr lang="en-GB"/>
        </a:p>
      </dgm:t>
    </dgm:pt>
    <dgm:pt modelId="{3231DFB3-24E0-456E-86D5-EAE970FBE808}">
      <dgm:prSet/>
      <dgm:spPr/>
      <dgm:t>
        <a:bodyPr/>
        <a:lstStyle/>
        <a:p>
          <a:pPr rtl="0"/>
          <a:r>
            <a:rPr lang="en-GB" smtClean="0"/>
            <a:t>Anxiety, fear, and lower levels of pain self-efficacy are associated with more sexual impairment in women with vestibulodynia . </a:t>
          </a:r>
          <a:endParaRPr lang="en-GB"/>
        </a:p>
      </dgm:t>
    </dgm:pt>
    <dgm:pt modelId="{C0325561-B78F-4EDC-A7D1-2E9F96291A15}" type="parTrans" cxnId="{6B003F94-A33F-4D5B-A6F3-C66790369973}">
      <dgm:prSet/>
      <dgm:spPr/>
      <dgm:t>
        <a:bodyPr/>
        <a:lstStyle/>
        <a:p>
          <a:endParaRPr lang="en-GB"/>
        </a:p>
      </dgm:t>
    </dgm:pt>
    <dgm:pt modelId="{83E3CF46-E54F-4DFE-8352-9E2DEB8F929A}" type="sibTrans" cxnId="{6B003F94-A33F-4D5B-A6F3-C66790369973}">
      <dgm:prSet/>
      <dgm:spPr/>
      <dgm:t>
        <a:bodyPr/>
        <a:lstStyle/>
        <a:p>
          <a:endParaRPr lang="en-GB"/>
        </a:p>
      </dgm:t>
    </dgm:pt>
    <dgm:pt modelId="{3131D5F4-F404-44C9-8E5A-33E518B33374}">
      <dgm:prSet/>
      <dgm:spPr/>
      <dgm:t>
        <a:bodyPr/>
        <a:lstStyle/>
        <a:p>
          <a:pPr rtl="0"/>
          <a:r>
            <a:rPr lang="en-GB" smtClean="0"/>
            <a:t>Women with history of depression or anxiety are four times more likely to be diagnosed with vulvodynia . </a:t>
          </a:r>
          <a:endParaRPr lang="en-GB"/>
        </a:p>
      </dgm:t>
    </dgm:pt>
    <dgm:pt modelId="{6ECADA89-DC72-4BD2-B752-830581C4DE09}" type="parTrans" cxnId="{0D653A92-139D-47B3-AF99-6783932E3EE3}">
      <dgm:prSet/>
      <dgm:spPr/>
      <dgm:t>
        <a:bodyPr/>
        <a:lstStyle/>
        <a:p>
          <a:endParaRPr lang="en-GB"/>
        </a:p>
      </dgm:t>
    </dgm:pt>
    <dgm:pt modelId="{71EFFAD9-AAED-4658-887D-B13D0938BAD7}" type="sibTrans" cxnId="{0D653A92-139D-47B3-AF99-6783932E3EE3}">
      <dgm:prSet/>
      <dgm:spPr/>
      <dgm:t>
        <a:bodyPr/>
        <a:lstStyle/>
        <a:p>
          <a:endParaRPr lang="en-GB"/>
        </a:p>
      </dgm:t>
    </dgm:pt>
    <dgm:pt modelId="{47EF9A2D-E42D-4F0E-914D-EBE7BB0A4825}">
      <dgm:prSet/>
      <dgm:spPr/>
      <dgm:t>
        <a:bodyPr/>
        <a:lstStyle/>
        <a:p>
          <a:pPr rtl="0"/>
          <a:r>
            <a:rPr lang="en-GB" smtClean="0"/>
            <a:t>Vulvodynia sufferers are almost three times more likely to report severe physical or sexual abuse and continued fear of abuse.</a:t>
          </a:r>
          <a:endParaRPr lang="en-GB"/>
        </a:p>
      </dgm:t>
    </dgm:pt>
    <dgm:pt modelId="{739CE88E-C429-4885-98DC-4D381C37D2AC}" type="parTrans" cxnId="{17CB4E5D-777D-41BF-A1AE-75E207B8ED83}">
      <dgm:prSet/>
      <dgm:spPr/>
      <dgm:t>
        <a:bodyPr/>
        <a:lstStyle/>
        <a:p>
          <a:endParaRPr lang="en-GB"/>
        </a:p>
      </dgm:t>
    </dgm:pt>
    <dgm:pt modelId="{265317A6-90B9-4E39-AD39-062395A7EF2D}" type="sibTrans" cxnId="{17CB4E5D-777D-41BF-A1AE-75E207B8ED83}">
      <dgm:prSet/>
      <dgm:spPr/>
      <dgm:t>
        <a:bodyPr/>
        <a:lstStyle/>
        <a:p>
          <a:endParaRPr lang="en-GB"/>
        </a:p>
      </dgm:t>
    </dgm:pt>
    <dgm:pt modelId="{5C1F5162-70AA-4130-B05F-613010BD7FB1}" type="pres">
      <dgm:prSet presAssocID="{E664BFCF-C994-4A10-A322-E81143A8769F}" presName="linear" presStyleCnt="0">
        <dgm:presLayoutVars>
          <dgm:animLvl val="lvl"/>
          <dgm:resizeHandles val="exact"/>
        </dgm:presLayoutVars>
      </dgm:prSet>
      <dgm:spPr/>
      <dgm:t>
        <a:bodyPr/>
        <a:lstStyle/>
        <a:p>
          <a:endParaRPr lang="en-GB"/>
        </a:p>
      </dgm:t>
    </dgm:pt>
    <dgm:pt modelId="{19CB82DF-69B4-4ED2-A3EE-1A2B8B04BC03}" type="pres">
      <dgm:prSet presAssocID="{CE55D8D2-4162-4F80-A8CA-80B8FAC9ABD3}" presName="parentText" presStyleLbl="node1" presStyleIdx="0" presStyleCnt="6">
        <dgm:presLayoutVars>
          <dgm:chMax val="0"/>
          <dgm:bulletEnabled val="1"/>
        </dgm:presLayoutVars>
      </dgm:prSet>
      <dgm:spPr/>
      <dgm:t>
        <a:bodyPr/>
        <a:lstStyle/>
        <a:p>
          <a:endParaRPr lang="en-GB"/>
        </a:p>
      </dgm:t>
    </dgm:pt>
    <dgm:pt modelId="{C7830858-C5C2-4468-B00E-01CBC9E592DB}" type="pres">
      <dgm:prSet presAssocID="{7598C364-FC6B-47ED-863C-AC7BAC031B02}" presName="spacer" presStyleCnt="0"/>
      <dgm:spPr/>
    </dgm:pt>
    <dgm:pt modelId="{08152C05-18C0-493D-814F-C30E9E9AA9FC}" type="pres">
      <dgm:prSet presAssocID="{E5B6CC18-1BA9-4B7F-AF4B-EE7002A2039A}" presName="parentText" presStyleLbl="node1" presStyleIdx="1" presStyleCnt="6">
        <dgm:presLayoutVars>
          <dgm:chMax val="0"/>
          <dgm:bulletEnabled val="1"/>
        </dgm:presLayoutVars>
      </dgm:prSet>
      <dgm:spPr/>
      <dgm:t>
        <a:bodyPr/>
        <a:lstStyle/>
        <a:p>
          <a:endParaRPr lang="en-GB"/>
        </a:p>
      </dgm:t>
    </dgm:pt>
    <dgm:pt modelId="{A65075A0-23FA-43FE-A980-B59B641EDECB}" type="pres">
      <dgm:prSet presAssocID="{520D307B-7ED3-40D7-9301-E38FD287F753}" presName="spacer" presStyleCnt="0"/>
      <dgm:spPr/>
    </dgm:pt>
    <dgm:pt modelId="{7A99256E-43CF-4FBE-B14F-F624B72E868D}" type="pres">
      <dgm:prSet presAssocID="{8EA42E6D-2C8B-4628-BEAE-940831D638AE}" presName="parentText" presStyleLbl="node1" presStyleIdx="2" presStyleCnt="6">
        <dgm:presLayoutVars>
          <dgm:chMax val="0"/>
          <dgm:bulletEnabled val="1"/>
        </dgm:presLayoutVars>
      </dgm:prSet>
      <dgm:spPr/>
      <dgm:t>
        <a:bodyPr/>
        <a:lstStyle/>
        <a:p>
          <a:endParaRPr lang="en-GB"/>
        </a:p>
      </dgm:t>
    </dgm:pt>
    <dgm:pt modelId="{178F1BF2-A4D8-4073-89B0-C34BE0D1F519}" type="pres">
      <dgm:prSet presAssocID="{4441A1D4-81D6-4C54-808E-A7B097CE292C}" presName="spacer" presStyleCnt="0"/>
      <dgm:spPr/>
    </dgm:pt>
    <dgm:pt modelId="{D098BBBF-7B9D-4376-91F6-FCCAA71ED5B7}" type="pres">
      <dgm:prSet presAssocID="{3231DFB3-24E0-456E-86D5-EAE970FBE808}" presName="parentText" presStyleLbl="node1" presStyleIdx="3" presStyleCnt="6">
        <dgm:presLayoutVars>
          <dgm:chMax val="0"/>
          <dgm:bulletEnabled val="1"/>
        </dgm:presLayoutVars>
      </dgm:prSet>
      <dgm:spPr/>
      <dgm:t>
        <a:bodyPr/>
        <a:lstStyle/>
        <a:p>
          <a:endParaRPr lang="en-GB"/>
        </a:p>
      </dgm:t>
    </dgm:pt>
    <dgm:pt modelId="{431E96D7-61F0-42E2-A35C-645FF291E517}" type="pres">
      <dgm:prSet presAssocID="{83E3CF46-E54F-4DFE-8352-9E2DEB8F929A}" presName="spacer" presStyleCnt="0"/>
      <dgm:spPr/>
    </dgm:pt>
    <dgm:pt modelId="{D77BAE4E-99D7-47AF-A07F-CFC81BEDE0A7}" type="pres">
      <dgm:prSet presAssocID="{3131D5F4-F404-44C9-8E5A-33E518B33374}" presName="parentText" presStyleLbl="node1" presStyleIdx="4" presStyleCnt="6">
        <dgm:presLayoutVars>
          <dgm:chMax val="0"/>
          <dgm:bulletEnabled val="1"/>
        </dgm:presLayoutVars>
      </dgm:prSet>
      <dgm:spPr/>
      <dgm:t>
        <a:bodyPr/>
        <a:lstStyle/>
        <a:p>
          <a:endParaRPr lang="en-GB"/>
        </a:p>
      </dgm:t>
    </dgm:pt>
    <dgm:pt modelId="{C168895B-DC8D-4E8C-B48B-1003E0EF8FCA}" type="pres">
      <dgm:prSet presAssocID="{71EFFAD9-AAED-4658-887D-B13D0938BAD7}" presName="spacer" presStyleCnt="0"/>
      <dgm:spPr/>
    </dgm:pt>
    <dgm:pt modelId="{1306B013-D250-4585-983C-E9AE98A2D146}" type="pres">
      <dgm:prSet presAssocID="{47EF9A2D-E42D-4F0E-914D-EBE7BB0A4825}" presName="parentText" presStyleLbl="node1" presStyleIdx="5" presStyleCnt="6">
        <dgm:presLayoutVars>
          <dgm:chMax val="0"/>
          <dgm:bulletEnabled val="1"/>
        </dgm:presLayoutVars>
      </dgm:prSet>
      <dgm:spPr/>
      <dgm:t>
        <a:bodyPr/>
        <a:lstStyle/>
        <a:p>
          <a:endParaRPr lang="en-GB"/>
        </a:p>
      </dgm:t>
    </dgm:pt>
  </dgm:ptLst>
  <dgm:cxnLst>
    <dgm:cxn modelId="{2461DE57-B0B3-495F-95D5-29AEBB027118}" type="presOf" srcId="{CE55D8D2-4162-4F80-A8CA-80B8FAC9ABD3}" destId="{19CB82DF-69B4-4ED2-A3EE-1A2B8B04BC03}" srcOrd="0" destOrd="0" presId="urn:microsoft.com/office/officeart/2005/8/layout/vList2"/>
    <dgm:cxn modelId="{929E454D-F5B4-4C98-998A-ECAF7D951975}" type="presOf" srcId="{8EA42E6D-2C8B-4628-BEAE-940831D638AE}" destId="{7A99256E-43CF-4FBE-B14F-F624B72E868D}" srcOrd="0" destOrd="0" presId="urn:microsoft.com/office/officeart/2005/8/layout/vList2"/>
    <dgm:cxn modelId="{17CB4E5D-777D-41BF-A1AE-75E207B8ED83}" srcId="{E664BFCF-C994-4A10-A322-E81143A8769F}" destId="{47EF9A2D-E42D-4F0E-914D-EBE7BB0A4825}" srcOrd="5" destOrd="0" parTransId="{739CE88E-C429-4885-98DC-4D381C37D2AC}" sibTransId="{265317A6-90B9-4E39-AD39-062395A7EF2D}"/>
    <dgm:cxn modelId="{5639B034-62C9-42B1-9FD4-4E293E241608}" type="presOf" srcId="{3131D5F4-F404-44C9-8E5A-33E518B33374}" destId="{D77BAE4E-99D7-47AF-A07F-CFC81BEDE0A7}" srcOrd="0" destOrd="0" presId="urn:microsoft.com/office/officeart/2005/8/layout/vList2"/>
    <dgm:cxn modelId="{D2E24BA7-F3CB-44A9-ACC4-42FF6C92C446}" srcId="{E664BFCF-C994-4A10-A322-E81143A8769F}" destId="{E5B6CC18-1BA9-4B7F-AF4B-EE7002A2039A}" srcOrd="1" destOrd="0" parTransId="{50E14340-DE65-4CC6-AA60-1F42E4866BDD}" sibTransId="{520D307B-7ED3-40D7-9301-E38FD287F753}"/>
    <dgm:cxn modelId="{1FF322DC-6C8B-4BA8-AAEA-9024B5090EDA}" type="presOf" srcId="{E5B6CC18-1BA9-4B7F-AF4B-EE7002A2039A}" destId="{08152C05-18C0-493D-814F-C30E9E9AA9FC}" srcOrd="0" destOrd="0" presId="urn:microsoft.com/office/officeart/2005/8/layout/vList2"/>
    <dgm:cxn modelId="{FDC3A68A-4B72-4150-BBEB-A39B3BC6DAD0}" type="presOf" srcId="{3231DFB3-24E0-456E-86D5-EAE970FBE808}" destId="{D098BBBF-7B9D-4376-91F6-FCCAA71ED5B7}" srcOrd="0" destOrd="0" presId="urn:microsoft.com/office/officeart/2005/8/layout/vList2"/>
    <dgm:cxn modelId="{3A7FB47E-8982-441E-B3B8-2AE4C05D21EE}" type="presOf" srcId="{47EF9A2D-E42D-4F0E-914D-EBE7BB0A4825}" destId="{1306B013-D250-4585-983C-E9AE98A2D146}" srcOrd="0" destOrd="0" presId="urn:microsoft.com/office/officeart/2005/8/layout/vList2"/>
    <dgm:cxn modelId="{6B003F94-A33F-4D5B-A6F3-C66790369973}" srcId="{E664BFCF-C994-4A10-A322-E81143A8769F}" destId="{3231DFB3-24E0-456E-86D5-EAE970FBE808}" srcOrd="3" destOrd="0" parTransId="{C0325561-B78F-4EDC-A7D1-2E9F96291A15}" sibTransId="{83E3CF46-E54F-4DFE-8352-9E2DEB8F929A}"/>
    <dgm:cxn modelId="{66FCC130-4ED8-4B09-BE66-FEA8A80F7A0F}" srcId="{E664BFCF-C994-4A10-A322-E81143A8769F}" destId="{CE55D8D2-4162-4F80-A8CA-80B8FAC9ABD3}" srcOrd="0" destOrd="0" parTransId="{86D7F327-3BB2-432B-A0E0-CADD1020FCC8}" sibTransId="{7598C364-FC6B-47ED-863C-AC7BAC031B02}"/>
    <dgm:cxn modelId="{057D2D2D-9A15-443A-977F-03F0D2B9F2BE}" type="presOf" srcId="{E664BFCF-C994-4A10-A322-E81143A8769F}" destId="{5C1F5162-70AA-4130-B05F-613010BD7FB1}" srcOrd="0" destOrd="0" presId="urn:microsoft.com/office/officeart/2005/8/layout/vList2"/>
    <dgm:cxn modelId="{0D653A92-139D-47B3-AF99-6783932E3EE3}" srcId="{E664BFCF-C994-4A10-A322-E81143A8769F}" destId="{3131D5F4-F404-44C9-8E5A-33E518B33374}" srcOrd="4" destOrd="0" parTransId="{6ECADA89-DC72-4BD2-B752-830581C4DE09}" sibTransId="{71EFFAD9-AAED-4658-887D-B13D0938BAD7}"/>
    <dgm:cxn modelId="{352C51EC-678F-4D33-AF2E-976A55E74524}" srcId="{E664BFCF-C994-4A10-A322-E81143A8769F}" destId="{8EA42E6D-2C8B-4628-BEAE-940831D638AE}" srcOrd="2" destOrd="0" parTransId="{376C265A-AAFB-486C-A522-2ED08E2A0DF9}" sibTransId="{4441A1D4-81D6-4C54-808E-A7B097CE292C}"/>
    <dgm:cxn modelId="{C50837BA-B8FD-486D-90A2-BE59BCE1D96B}" type="presParOf" srcId="{5C1F5162-70AA-4130-B05F-613010BD7FB1}" destId="{19CB82DF-69B4-4ED2-A3EE-1A2B8B04BC03}" srcOrd="0" destOrd="0" presId="urn:microsoft.com/office/officeart/2005/8/layout/vList2"/>
    <dgm:cxn modelId="{D2BE0ED2-9A95-410E-A1C8-F5CAA214C8E7}" type="presParOf" srcId="{5C1F5162-70AA-4130-B05F-613010BD7FB1}" destId="{C7830858-C5C2-4468-B00E-01CBC9E592DB}" srcOrd="1" destOrd="0" presId="urn:microsoft.com/office/officeart/2005/8/layout/vList2"/>
    <dgm:cxn modelId="{7BC253C2-E7F5-42A1-B8FA-34FD798614BA}" type="presParOf" srcId="{5C1F5162-70AA-4130-B05F-613010BD7FB1}" destId="{08152C05-18C0-493D-814F-C30E9E9AA9FC}" srcOrd="2" destOrd="0" presId="urn:microsoft.com/office/officeart/2005/8/layout/vList2"/>
    <dgm:cxn modelId="{074F1A1F-415C-4B9D-9B93-1BE8CF3E469F}" type="presParOf" srcId="{5C1F5162-70AA-4130-B05F-613010BD7FB1}" destId="{A65075A0-23FA-43FE-A980-B59B641EDECB}" srcOrd="3" destOrd="0" presId="urn:microsoft.com/office/officeart/2005/8/layout/vList2"/>
    <dgm:cxn modelId="{5BE66C60-E242-45DA-B465-A89FA4BECE20}" type="presParOf" srcId="{5C1F5162-70AA-4130-B05F-613010BD7FB1}" destId="{7A99256E-43CF-4FBE-B14F-F624B72E868D}" srcOrd="4" destOrd="0" presId="urn:microsoft.com/office/officeart/2005/8/layout/vList2"/>
    <dgm:cxn modelId="{557C892E-9197-4562-B2F2-8FFA29D3D576}" type="presParOf" srcId="{5C1F5162-70AA-4130-B05F-613010BD7FB1}" destId="{178F1BF2-A4D8-4073-89B0-C34BE0D1F519}" srcOrd="5" destOrd="0" presId="urn:microsoft.com/office/officeart/2005/8/layout/vList2"/>
    <dgm:cxn modelId="{1181B1E2-ADC5-4133-A8A2-A32B583324AA}" type="presParOf" srcId="{5C1F5162-70AA-4130-B05F-613010BD7FB1}" destId="{D098BBBF-7B9D-4376-91F6-FCCAA71ED5B7}" srcOrd="6" destOrd="0" presId="urn:microsoft.com/office/officeart/2005/8/layout/vList2"/>
    <dgm:cxn modelId="{4262DB18-7982-46D8-AB62-0ACC796EA7F6}" type="presParOf" srcId="{5C1F5162-70AA-4130-B05F-613010BD7FB1}" destId="{431E96D7-61F0-42E2-A35C-645FF291E517}" srcOrd="7" destOrd="0" presId="urn:microsoft.com/office/officeart/2005/8/layout/vList2"/>
    <dgm:cxn modelId="{0DB8953E-7A57-4B17-A7D3-3152BC0CC9A3}" type="presParOf" srcId="{5C1F5162-70AA-4130-B05F-613010BD7FB1}" destId="{D77BAE4E-99D7-47AF-A07F-CFC81BEDE0A7}" srcOrd="8" destOrd="0" presId="urn:microsoft.com/office/officeart/2005/8/layout/vList2"/>
    <dgm:cxn modelId="{29940B56-DA03-407D-8EA4-394720A6F11F}" type="presParOf" srcId="{5C1F5162-70AA-4130-B05F-613010BD7FB1}" destId="{C168895B-DC8D-4E8C-B48B-1003E0EF8FCA}" srcOrd="9" destOrd="0" presId="urn:microsoft.com/office/officeart/2005/8/layout/vList2"/>
    <dgm:cxn modelId="{067B78BD-AE76-4CB6-9E08-F1D7BE0B3447}" type="presParOf" srcId="{5C1F5162-70AA-4130-B05F-613010BD7FB1}" destId="{1306B013-D250-4585-983C-E9AE98A2D1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7D5410-F369-49EF-A7B7-3892460E0841}"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D0324EC4-71E9-4829-BA36-21B96BE35CFF}">
      <dgm:prSet/>
      <dgm:spPr/>
      <dgm:t>
        <a:bodyPr/>
        <a:lstStyle/>
        <a:p>
          <a:pPr rtl="0"/>
          <a:r>
            <a:rPr lang="en-GB" smtClean="0"/>
            <a:t>In addition to personal history of mood disorders or sexual, physical, and emotional trauma, the quality of patient’s relationship with their partner plays an important role. </a:t>
          </a:r>
          <a:endParaRPr lang="en-GB"/>
        </a:p>
      </dgm:t>
    </dgm:pt>
    <dgm:pt modelId="{51B98288-E02D-48C9-B059-1D6234D2C8E2}" type="parTrans" cxnId="{91269B61-3310-4BAA-ACAA-F01F6AAE6641}">
      <dgm:prSet/>
      <dgm:spPr/>
      <dgm:t>
        <a:bodyPr/>
        <a:lstStyle/>
        <a:p>
          <a:endParaRPr lang="en-GB"/>
        </a:p>
      </dgm:t>
    </dgm:pt>
    <dgm:pt modelId="{1BE3E8D3-BDF5-4E9A-83F0-9F942C1441E1}" type="sibTrans" cxnId="{91269B61-3310-4BAA-ACAA-F01F6AAE6641}">
      <dgm:prSet/>
      <dgm:spPr/>
      <dgm:t>
        <a:bodyPr/>
        <a:lstStyle/>
        <a:p>
          <a:endParaRPr lang="en-GB"/>
        </a:p>
      </dgm:t>
    </dgm:pt>
    <dgm:pt modelId="{8358DA9B-9BEA-473B-8639-34D26D78BEC1}">
      <dgm:prSet/>
      <dgm:spPr/>
      <dgm:t>
        <a:bodyPr/>
        <a:lstStyle/>
        <a:p>
          <a:pPr rtl="0"/>
          <a:r>
            <a:rPr lang="en-GB" smtClean="0"/>
            <a:t>Women with vulvodynia report more problematic relationships. </a:t>
          </a:r>
          <a:endParaRPr lang="en-GB"/>
        </a:p>
      </dgm:t>
    </dgm:pt>
    <dgm:pt modelId="{83E9FFFE-7B68-4533-8EF5-84629353B52F}" type="parTrans" cxnId="{FDB7D3A0-F85C-434D-8737-BBB6F8FA3826}">
      <dgm:prSet/>
      <dgm:spPr/>
      <dgm:t>
        <a:bodyPr/>
        <a:lstStyle/>
        <a:p>
          <a:endParaRPr lang="en-GB"/>
        </a:p>
      </dgm:t>
    </dgm:pt>
    <dgm:pt modelId="{6AF08467-3862-4E2C-86EF-934823FA1C01}" type="sibTrans" cxnId="{FDB7D3A0-F85C-434D-8737-BBB6F8FA3826}">
      <dgm:prSet/>
      <dgm:spPr/>
      <dgm:t>
        <a:bodyPr/>
        <a:lstStyle/>
        <a:p>
          <a:endParaRPr lang="en-GB"/>
        </a:p>
      </dgm:t>
    </dgm:pt>
    <dgm:pt modelId="{04826EBF-F7CD-431A-A90D-1FD384BFF020}">
      <dgm:prSet/>
      <dgm:spPr/>
      <dgm:t>
        <a:bodyPr/>
        <a:lstStyle/>
        <a:p>
          <a:pPr rtl="0"/>
          <a:r>
            <a:rPr lang="en-GB" smtClean="0"/>
            <a:t>Vestibulodynia is also associated with psychological and sexual consequences for sexual partners. </a:t>
          </a:r>
          <a:endParaRPr lang="en-GB"/>
        </a:p>
      </dgm:t>
    </dgm:pt>
    <dgm:pt modelId="{729E8C50-E565-4AA0-9DAC-AF26657C1829}" type="parTrans" cxnId="{45408224-28B6-4505-8999-763D03B3134F}">
      <dgm:prSet/>
      <dgm:spPr/>
      <dgm:t>
        <a:bodyPr/>
        <a:lstStyle/>
        <a:p>
          <a:endParaRPr lang="en-GB"/>
        </a:p>
      </dgm:t>
    </dgm:pt>
    <dgm:pt modelId="{504EA5D7-1966-4745-BCB6-94D32896EF28}" type="sibTrans" cxnId="{45408224-28B6-4505-8999-763D03B3134F}">
      <dgm:prSet/>
      <dgm:spPr/>
      <dgm:t>
        <a:bodyPr/>
        <a:lstStyle/>
        <a:p>
          <a:endParaRPr lang="en-GB"/>
        </a:p>
      </dgm:t>
    </dgm:pt>
    <dgm:pt modelId="{E11EE26D-4AF4-4011-A229-AF11854549F4}">
      <dgm:prSet/>
      <dgm:spPr/>
      <dgm:t>
        <a:bodyPr/>
        <a:lstStyle/>
        <a:p>
          <a:pPr rtl="0"/>
          <a:r>
            <a:rPr lang="en-GB" smtClean="0"/>
            <a:t>In couples with provoked vestibulodynia, the partner’s perceptions and behaviors influence both the partner’s and the patient’s coping mechanisms and sexual outcomes. </a:t>
          </a:r>
          <a:endParaRPr lang="en-GB"/>
        </a:p>
      </dgm:t>
    </dgm:pt>
    <dgm:pt modelId="{D4A62618-07D9-48E3-82B5-C981712FF086}" type="parTrans" cxnId="{C6D92DB1-E91B-460C-90E3-2224FE331DA2}">
      <dgm:prSet/>
      <dgm:spPr/>
      <dgm:t>
        <a:bodyPr/>
        <a:lstStyle/>
        <a:p>
          <a:endParaRPr lang="en-GB"/>
        </a:p>
      </dgm:t>
    </dgm:pt>
    <dgm:pt modelId="{1243E0E8-E5DB-4460-8EA6-40F412A87121}" type="sibTrans" cxnId="{C6D92DB1-E91B-460C-90E3-2224FE331DA2}">
      <dgm:prSet/>
      <dgm:spPr/>
      <dgm:t>
        <a:bodyPr/>
        <a:lstStyle/>
        <a:p>
          <a:endParaRPr lang="en-GB"/>
        </a:p>
      </dgm:t>
    </dgm:pt>
    <dgm:pt modelId="{D79FAFC5-F1AE-4DB0-8B6C-4AF2526E5FD8}">
      <dgm:prSet/>
      <dgm:spPr/>
      <dgm:t>
        <a:bodyPr/>
        <a:lstStyle/>
        <a:p>
          <a:pPr rtl="0"/>
          <a:r>
            <a:rPr lang="en-GB" smtClean="0"/>
            <a:t>A perception of injustice can negatively impact the intimate relationship.</a:t>
          </a:r>
          <a:endParaRPr lang="en-GB"/>
        </a:p>
      </dgm:t>
    </dgm:pt>
    <dgm:pt modelId="{696D03F0-ADEF-4FCD-B4E6-73DEBD4C2FCC}" type="parTrans" cxnId="{C72211D9-F53F-42C7-A0AD-9F7A6CE04815}">
      <dgm:prSet/>
      <dgm:spPr/>
      <dgm:t>
        <a:bodyPr/>
        <a:lstStyle/>
        <a:p>
          <a:endParaRPr lang="en-GB"/>
        </a:p>
      </dgm:t>
    </dgm:pt>
    <dgm:pt modelId="{166E7FC2-101E-4BEF-B443-D02ADE9A946B}" type="sibTrans" cxnId="{C72211D9-F53F-42C7-A0AD-9F7A6CE04815}">
      <dgm:prSet/>
      <dgm:spPr/>
      <dgm:t>
        <a:bodyPr/>
        <a:lstStyle/>
        <a:p>
          <a:endParaRPr lang="en-GB"/>
        </a:p>
      </dgm:t>
    </dgm:pt>
    <dgm:pt modelId="{F10D2CC2-4149-40E3-B69F-99BAB37CFB49}">
      <dgm:prSet/>
      <dgm:spPr/>
      <dgm:t>
        <a:bodyPr/>
        <a:lstStyle/>
        <a:p>
          <a:pPr rtl="0"/>
          <a:r>
            <a:rPr lang="en-GB" smtClean="0"/>
            <a:t>Relationship factors such as partner catastrophizing and solicitousness also influence pain and sexual outcomes</a:t>
          </a:r>
          <a:endParaRPr lang="en-GB"/>
        </a:p>
      </dgm:t>
    </dgm:pt>
    <dgm:pt modelId="{1BDA18D4-56D6-4477-B92B-9762B651C11F}" type="parTrans" cxnId="{A861BDC2-2488-4ED3-935D-E4714B4A38EF}">
      <dgm:prSet/>
      <dgm:spPr/>
      <dgm:t>
        <a:bodyPr/>
        <a:lstStyle/>
        <a:p>
          <a:endParaRPr lang="en-GB"/>
        </a:p>
      </dgm:t>
    </dgm:pt>
    <dgm:pt modelId="{73956DE1-72F3-4347-8540-23BD5FCBCB0B}" type="sibTrans" cxnId="{A861BDC2-2488-4ED3-935D-E4714B4A38EF}">
      <dgm:prSet/>
      <dgm:spPr/>
      <dgm:t>
        <a:bodyPr/>
        <a:lstStyle/>
        <a:p>
          <a:endParaRPr lang="en-GB"/>
        </a:p>
      </dgm:t>
    </dgm:pt>
    <dgm:pt modelId="{A31158D3-AE3F-4267-AEC1-072BE1E07FE9}" type="pres">
      <dgm:prSet presAssocID="{C57D5410-F369-49EF-A7B7-3892460E0841}" presName="linear" presStyleCnt="0">
        <dgm:presLayoutVars>
          <dgm:animLvl val="lvl"/>
          <dgm:resizeHandles val="exact"/>
        </dgm:presLayoutVars>
      </dgm:prSet>
      <dgm:spPr/>
      <dgm:t>
        <a:bodyPr/>
        <a:lstStyle/>
        <a:p>
          <a:endParaRPr lang="en-GB"/>
        </a:p>
      </dgm:t>
    </dgm:pt>
    <dgm:pt modelId="{6937A527-999B-4153-AB9A-842AC809D64B}" type="pres">
      <dgm:prSet presAssocID="{D0324EC4-71E9-4829-BA36-21B96BE35CFF}" presName="parentText" presStyleLbl="node1" presStyleIdx="0" presStyleCnt="6">
        <dgm:presLayoutVars>
          <dgm:chMax val="0"/>
          <dgm:bulletEnabled val="1"/>
        </dgm:presLayoutVars>
      </dgm:prSet>
      <dgm:spPr/>
      <dgm:t>
        <a:bodyPr/>
        <a:lstStyle/>
        <a:p>
          <a:endParaRPr lang="en-GB"/>
        </a:p>
      </dgm:t>
    </dgm:pt>
    <dgm:pt modelId="{156532A2-AEA6-4992-8F0E-561A36F197A9}" type="pres">
      <dgm:prSet presAssocID="{1BE3E8D3-BDF5-4E9A-83F0-9F942C1441E1}" presName="spacer" presStyleCnt="0"/>
      <dgm:spPr/>
    </dgm:pt>
    <dgm:pt modelId="{EFA57499-73A8-44C7-8F26-73D66AAD9CDE}" type="pres">
      <dgm:prSet presAssocID="{8358DA9B-9BEA-473B-8639-34D26D78BEC1}" presName="parentText" presStyleLbl="node1" presStyleIdx="1" presStyleCnt="6">
        <dgm:presLayoutVars>
          <dgm:chMax val="0"/>
          <dgm:bulletEnabled val="1"/>
        </dgm:presLayoutVars>
      </dgm:prSet>
      <dgm:spPr/>
      <dgm:t>
        <a:bodyPr/>
        <a:lstStyle/>
        <a:p>
          <a:endParaRPr lang="en-GB"/>
        </a:p>
      </dgm:t>
    </dgm:pt>
    <dgm:pt modelId="{19247ADC-DE46-4F8C-83F0-28988F24FD71}" type="pres">
      <dgm:prSet presAssocID="{6AF08467-3862-4E2C-86EF-934823FA1C01}" presName="spacer" presStyleCnt="0"/>
      <dgm:spPr/>
    </dgm:pt>
    <dgm:pt modelId="{5C043340-296A-42C1-AA26-CA683FFC6170}" type="pres">
      <dgm:prSet presAssocID="{04826EBF-F7CD-431A-A90D-1FD384BFF020}" presName="parentText" presStyleLbl="node1" presStyleIdx="2" presStyleCnt="6">
        <dgm:presLayoutVars>
          <dgm:chMax val="0"/>
          <dgm:bulletEnabled val="1"/>
        </dgm:presLayoutVars>
      </dgm:prSet>
      <dgm:spPr/>
      <dgm:t>
        <a:bodyPr/>
        <a:lstStyle/>
        <a:p>
          <a:endParaRPr lang="en-GB"/>
        </a:p>
      </dgm:t>
    </dgm:pt>
    <dgm:pt modelId="{32F86D9E-640F-46B1-A29F-9F4921890C70}" type="pres">
      <dgm:prSet presAssocID="{504EA5D7-1966-4745-BCB6-94D32896EF28}" presName="spacer" presStyleCnt="0"/>
      <dgm:spPr/>
    </dgm:pt>
    <dgm:pt modelId="{5C2FA685-D65B-46F5-8D44-97E3554C4502}" type="pres">
      <dgm:prSet presAssocID="{E11EE26D-4AF4-4011-A229-AF11854549F4}" presName="parentText" presStyleLbl="node1" presStyleIdx="3" presStyleCnt="6">
        <dgm:presLayoutVars>
          <dgm:chMax val="0"/>
          <dgm:bulletEnabled val="1"/>
        </dgm:presLayoutVars>
      </dgm:prSet>
      <dgm:spPr/>
      <dgm:t>
        <a:bodyPr/>
        <a:lstStyle/>
        <a:p>
          <a:endParaRPr lang="en-GB"/>
        </a:p>
      </dgm:t>
    </dgm:pt>
    <dgm:pt modelId="{67CDDFD3-127A-414B-9ED3-B609858FEB5B}" type="pres">
      <dgm:prSet presAssocID="{1243E0E8-E5DB-4460-8EA6-40F412A87121}" presName="spacer" presStyleCnt="0"/>
      <dgm:spPr/>
    </dgm:pt>
    <dgm:pt modelId="{B44C9CD3-6367-4B8B-8046-858F85158112}" type="pres">
      <dgm:prSet presAssocID="{D79FAFC5-F1AE-4DB0-8B6C-4AF2526E5FD8}" presName="parentText" presStyleLbl="node1" presStyleIdx="4" presStyleCnt="6">
        <dgm:presLayoutVars>
          <dgm:chMax val="0"/>
          <dgm:bulletEnabled val="1"/>
        </dgm:presLayoutVars>
      </dgm:prSet>
      <dgm:spPr/>
      <dgm:t>
        <a:bodyPr/>
        <a:lstStyle/>
        <a:p>
          <a:endParaRPr lang="en-GB"/>
        </a:p>
      </dgm:t>
    </dgm:pt>
    <dgm:pt modelId="{E444B477-E8A4-4E59-AD9A-8A1BC2B8584F}" type="pres">
      <dgm:prSet presAssocID="{166E7FC2-101E-4BEF-B443-D02ADE9A946B}" presName="spacer" presStyleCnt="0"/>
      <dgm:spPr/>
    </dgm:pt>
    <dgm:pt modelId="{72069340-6D6C-4398-9585-7A3E34B1F845}" type="pres">
      <dgm:prSet presAssocID="{F10D2CC2-4149-40E3-B69F-99BAB37CFB49}" presName="parentText" presStyleLbl="node1" presStyleIdx="5" presStyleCnt="6">
        <dgm:presLayoutVars>
          <dgm:chMax val="0"/>
          <dgm:bulletEnabled val="1"/>
        </dgm:presLayoutVars>
      </dgm:prSet>
      <dgm:spPr/>
      <dgm:t>
        <a:bodyPr/>
        <a:lstStyle/>
        <a:p>
          <a:endParaRPr lang="en-GB"/>
        </a:p>
      </dgm:t>
    </dgm:pt>
  </dgm:ptLst>
  <dgm:cxnLst>
    <dgm:cxn modelId="{D513CC0F-F830-409F-96B9-E70248707E5F}" type="presOf" srcId="{E11EE26D-4AF4-4011-A229-AF11854549F4}" destId="{5C2FA685-D65B-46F5-8D44-97E3554C4502}" srcOrd="0" destOrd="0" presId="urn:microsoft.com/office/officeart/2005/8/layout/vList2"/>
    <dgm:cxn modelId="{F91922F3-543B-4853-B3CD-D510CED3B06A}" type="presOf" srcId="{C57D5410-F369-49EF-A7B7-3892460E0841}" destId="{A31158D3-AE3F-4267-AEC1-072BE1E07FE9}" srcOrd="0" destOrd="0" presId="urn:microsoft.com/office/officeart/2005/8/layout/vList2"/>
    <dgm:cxn modelId="{7F696FB2-95B8-4B87-979D-178D991D5104}" type="presOf" srcId="{04826EBF-F7CD-431A-A90D-1FD384BFF020}" destId="{5C043340-296A-42C1-AA26-CA683FFC6170}" srcOrd="0" destOrd="0" presId="urn:microsoft.com/office/officeart/2005/8/layout/vList2"/>
    <dgm:cxn modelId="{3405FCD9-3F22-4E08-AA1B-AFF4E8468D8E}" type="presOf" srcId="{F10D2CC2-4149-40E3-B69F-99BAB37CFB49}" destId="{72069340-6D6C-4398-9585-7A3E34B1F845}" srcOrd="0" destOrd="0" presId="urn:microsoft.com/office/officeart/2005/8/layout/vList2"/>
    <dgm:cxn modelId="{C6D92DB1-E91B-460C-90E3-2224FE331DA2}" srcId="{C57D5410-F369-49EF-A7B7-3892460E0841}" destId="{E11EE26D-4AF4-4011-A229-AF11854549F4}" srcOrd="3" destOrd="0" parTransId="{D4A62618-07D9-48E3-82B5-C981712FF086}" sibTransId="{1243E0E8-E5DB-4460-8EA6-40F412A87121}"/>
    <dgm:cxn modelId="{C72211D9-F53F-42C7-A0AD-9F7A6CE04815}" srcId="{C57D5410-F369-49EF-A7B7-3892460E0841}" destId="{D79FAFC5-F1AE-4DB0-8B6C-4AF2526E5FD8}" srcOrd="4" destOrd="0" parTransId="{696D03F0-ADEF-4FCD-B4E6-73DEBD4C2FCC}" sibTransId="{166E7FC2-101E-4BEF-B443-D02ADE9A946B}"/>
    <dgm:cxn modelId="{D9AFF2A2-1FCF-4CA7-8F92-31511A7B7B38}" type="presOf" srcId="{8358DA9B-9BEA-473B-8639-34D26D78BEC1}" destId="{EFA57499-73A8-44C7-8F26-73D66AAD9CDE}" srcOrd="0" destOrd="0" presId="urn:microsoft.com/office/officeart/2005/8/layout/vList2"/>
    <dgm:cxn modelId="{A861BDC2-2488-4ED3-935D-E4714B4A38EF}" srcId="{C57D5410-F369-49EF-A7B7-3892460E0841}" destId="{F10D2CC2-4149-40E3-B69F-99BAB37CFB49}" srcOrd="5" destOrd="0" parTransId="{1BDA18D4-56D6-4477-B92B-9762B651C11F}" sibTransId="{73956DE1-72F3-4347-8540-23BD5FCBCB0B}"/>
    <dgm:cxn modelId="{91269B61-3310-4BAA-ACAA-F01F6AAE6641}" srcId="{C57D5410-F369-49EF-A7B7-3892460E0841}" destId="{D0324EC4-71E9-4829-BA36-21B96BE35CFF}" srcOrd="0" destOrd="0" parTransId="{51B98288-E02D-48C9-B059-1D6234D2C8E2}" sibTransId="{1BE3E8D3-BDF5-4E9A-83F0-9F942C1441E1}"/>
    <dgm:cxn modelId="{E67EEF4E-8EE6-4FEC-9A4A-064D6E441302}" type="presOf" srcId="{D79FAFC5-F1AE-4DB0-8B6C-4AF2526E5FD8}" destId="{B44C9CD3-6367-4B8B-8046-858F85158112}" srcOrd="0" destOrd="0" presId="urn:microsoft.com/office/officeart/2005/8/layout/vList2"/>
    <dgm:cxn modelId="{FDB7D3A0-F85C-434D-8737-BBB6F8FA3826}" srcId="{C57D5410-F369-49EF-A7B7-3892460E0841}" destId="{8358DA9B-9BEA-473B-8639-34D26D78BEC1}" srcOrd="1" destOrd="0" parTransId="{83E9FFFE-7B68-4533-8EF5-84629353B52F}" sibTransId="{6AF08467-3862-4E2C-86EF-934823FA1C01}"/>
    <dgm:cxn modelId="{6BA0F1B1-388F-4FC2-A8B5-9944408F4098}" type="presOf" srcId="{D0324EC4-71E9-4829-BA36-21B96BE35CFF}" destId="{6937A527-999B-4153-AB9A-842AC809D64B}" srcOrd="0" destOrd="0" presId="urn:microsoft.com/office/officeart/2005/8/layout/vList2"/>
    <dgm:cxn modelId="{45408224-28B6-4505-8999-763D03B3134F}" srcId="{C57D5410-F369-49EF-A7B7-3892460E0841}" destId="{04826EBF-F7CD-431A-A90D-1FD384BFF020}" srcOrd="2" destOrd="0" parTransId="{729E8C50-E565-4AA0-9DAC-AF26657C1829}" sibTransId="{504EA5D7-1966-4745-BCB6-94D32896EF28}"/>
    <dgm:cxn modelId="{DF3344A5-63F0-481F-ADFF-DDA2F7A4164C}" type="presParOf" srcId="{A31158D3-AE3F-4267-AEC1-072BE1E07FE9}" destId="{6937A527-999B-4153-AB9A-842AC809D64B}" srcOrd="0" destOrd="0" presId="urn:microsoft.com/office/officeart/2005/8/layout/vList2"/>
    <dgm:cxn modelId="{6746C7C3-1D88-4562-BC09-68D6288AA5CD}" type="presParOf" srcId="{A31158D3-AE3F-4267-AEC1-072BE1E07FE9}" destId="{156532A2-AEA6-4992-8F0E-561A36F197A9}" srcOrd="1" destOrd="0" presId="urn:microsoft.com/office/officeart/2005/8/layout/vList2"/>
    <dgm:cxn modelId="{2B5C558C-F40A-4665-8D18-92A91927666D}" type="presParOf" srcId="{A31158D3-AE3F-4267-AEC1-072BE1E07FE9}" destId="{EFA57499-73A8-44C7-8F26-73D66AAD9CDE}" srcOrd="2" destOrd="0" presId="urn:microsoft.com/office/officeart/2005/8/layout/vList2"/>
    <dgm:cxn modelId="{BF6A9214-5C93-49C1-9CE3-010EDD093C9A}" type="presParOf" srcId="{A31158D3-AE3F-4267-AEC1-072BE1E07FE9}" destId="{19247ADC-DE46-4F8C-83F0-28988F24FD71}" srcOrd="3" destOrd="0" presId="urn:microsoft.com/office/officeart/2005/8/layout/vList2"/>
    <dgm:cxn modelId="{11FF1928-A6E4-49E9-A5B0-AADA5F1531C8}" type="presParOf" srcId="{A31158D3-AE3F-4267-AEC1-072BE1E07FE9}" destId="{5C043340-296A-42C1-AA26-CA683FFC6170}" srcOrd="4" destOrd="0" presId="urn:microsoft.com/office/officeart/2005/8/layout/vList2"/>
    <dgm:cxn modelId="{35B03B5C-65A4-4F3B-8EB6-259A1B9B59FE}" type="presParOf" srcId="{A31158D3-AE3F-4267-AEC1-072BE1E07FE9}" destId="{32F86D9E-640F-46B1-A29F-9F4921890C70}" srcOrd="5" destOrd="0" presId="urn:microsoft.com/office/officeart/2005/8/layout/vList2"/>
    <dgm:cxn modelId="{866A6D34-F630-44F7-BE50-20ECEFFDBFA7}" type="presParOf" srcId="{A31158D3-AE3F-4267-AEC1-072BE1E07FE9}" destId="{5C2FA685-D65B-46F5-8D44-97E3554C4502}" srcOrd="6" destOrd="0" presId="urn:microsoft.com/office/officeart/2005/8/layout/vList2"/>
    <dgm:cxn modelId="{25E43E1F-BDBE-4098-9F2A-DD07E0B3B6D6}" type="presParOf" srcId="{A31158D3-AE3F-4267-AEC1-072BE1E07FE9}" destId="{67CDDFD3-127A-414B-9ED3-B609858FEB5B}" srcOrd="7" destOrd="0" presId="urn:microsoft.com/office/officeart/2005/8/layout/vList2"/>
    <dgm:cxn modelId="{A158CBF3-AD7D-44CA-AD96-8B06C380EEFC}" type="presParOf" srcId="{A31158D3-AE3F-4267-AEC1-072BE1E07FE9}" destId="{B44C9CD3-6367-4B8B-8046-858F85158112}" srcOrd="8" destOrd="0" presId="urn:microsoft.com/office/officeart/2005/8/layout/vList2"/>
    <dgm:cxn modelId="{09111B22-14E2-4CA0-81F9-6E530C0A358C}" type="presParOf" srcId="{A31158D3-AE3F-4267-AEC1-072BE1E07FE9}" destId="{E444B477-E8A4-4E59-AD9A-8A1BC2B8584F}" srcOrd="9" destOrd="0" presId="urn:microsoft.com/office/officeart/2005/8/layout/vList2"/>
    <dgm:cxn modelId="{B8EAFA4C-50D5-4FB7-A704-1DD64566506A}" type="presParOf" srcId="{A31158D3-AE3F-4267-AEC1-072BE1E07FE9}" destId="{72069340-6D6C-4398-9585-7A3E34B1F84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E95D7E-CA5F-48E9-8CDD-AE2FE8E21DE6}"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DE0523A5-F168-4DA5-B0E3-FB3288F9B596}">
      <dgm:prSet/>
      <dgm:spPr/>
      <dgm:t>
        <a:bodyPr/>
        <a:lstStyle/>
        <a:p>
          <a:pPr rtl="0"/>
          <a:r>
            <a:rPr lang="en-GB" smtClean="0"/>
            <a:t>CBT is the most studied psychological intervention for vulvodynia. </a:t>
          </a:r>
          <a:endParaRPr lang="en-GB"/>
        </a:p>
      </dgm:t>
    </dgm:pt>
    <dgm:pt modelId="{5DCF4A2A-05F1-4285-BA43-8376FF00B132}" type="parTrans" cxnId="{D71525F7-0169-4254-888D-056A1C8E874C}">
      <dgm:prSet/>
      <dgm:spPr/>
      <dgm:t>
        <a:bodyPr/>
        <a:lstStyle/>
        <a:p>
          <a:endParaRPr lang="en-GB"/>
        </a:p>
      </dgm:t>
    </dgm:pt>
    <dgm:pt modelId="{B054A18F-765F-42D7-8062-5E954E4550E6}" type="sibTrans" cxnId="{D71525F7-0169-4254-888D-056A1C8E874C}">
      <dgm:prSet/>
      <dgm:spPr/>
      <dgm:t>
        <a:bodyPr/>
        <a:lstStyle/>
        <a:p>
          <a:endParaRPr lang="en-GB"/>
        </a:p>
      </dgm:t>
    </dgm:pt>
    <dgm:pt modelId="{3F22A048-8067-4606-ADB5-71CFC13642AA}">
      <dgm:prSet/>
      <dgm:spPr/>
      <dgm:t>
        <a:bodyPr/>
        <a:lstStyle/>
        <a:p>
          <a:pPr rtl="0"/>
          <a:r>
            <a:rPr lang="en-GB" smtClean="0"/>
            <a:t>Individual and group CBT are validated, noninvasive options for treatment. </a:t>
          </a:r>
          <a:endParaRPr lang="en-GB"/>
        </a:p>
      </dgm:t>
    </dgm:pt>
    <dgm:pt modelId="{28E4FECA-E084-4880-BCF2-8967D0F3CA1E}" type="parTrans" cxnId="{1D9C20F5-2CF4-4AD9-A657-ABDAC4B02F82}">
      <dgm:prSet/>
      <dgm:spPr/>
      <dgm:t>
        <a:bodyPr/>
        <a:lstStyle/>
        <a:p>
          <a:endParaRPr lang="en-GB"/>
        </a:p>
      </dgm:t>
    </dgm:pt>
    <dgm:pt modelId="{CA4F3529-89A2-4EC6-A029-3E8A6956EA43}" type="sibTrans" cxnId="{1D9C20F5-2CF4-4AD9-A657-ABDAC4B02F82}">
      <dgm:prSet/>
      <dgm:spPr/>
      <dgm:t>
        <a:bodyPr/>
        <a:lstStyle/>
        <a:p>
          <a:endParaRPr lang="en-GB"/>
        </a:p>
      </dgm:t>
    </dgm:pt>
    <dgm:pt modelId="{43AD3200-4EF4-4240-BCBC-C76C46C35A41}">
      <dgm:prSet/>
      <dgm:spPr/>
      <dgm:t>
        <a:bodyPr/>
        <a:lstStyle/>
        <a:p>
          <a:pPr rtl="0"/>
          <a:r>
            <a:rPr lang="en-GB" smtClean="0"/>
            <a:t>CBT stresses self-management, relaxation, coping mechanisms . </a:t>
          </a:r>
          <a:endParaRPr lang="en-GB"/>
        </a:p>
      </dgm:t>
    </dgm:pt>
    <dgm:pt modelId="{13F96BB4-6164-4DCB-98FC-F8D417D50A55}" type="parTrans" cxnId="{5D1874AD-413F-47F8-9865-8293B9390797}">
      <dgm:prSet/>
      <dgm:spPr/>
      <dgm:t>
        <a:bodyPr/>
        <a:lstStyle/>
        <a:p>
          <a:endParaRPr lang="en-GB"/>
        </a:p>
      </dgm:t>
    </dgm:pt>
    <dgm:pt modelId="{A0D5B85F-1011-4E83-8058-EFC4A100C788}" type="sibTrans" cxnId="{5D1874AD-413F-47F8-9865-8293B9390797}">
      <dgm:prSet/>
      <dgm:spPr/>
      <dgm:t>
        <a:bodyPr/>
        <a:lstStyle/>
        <a:p>
          <a:endParaRPr lang="en-GB"/>
        </a:p>
      </dgm:t>
    </dgm:pt>
    <dgm:pt modelId="{CDFF9D0F-CA14-42D2-A910-B1EF51D6921B}">
      <dgm:prSet/>
      <dgm:spPr/>
      <dgm:t>
        <a:bodyPr/>
        <a:lstStyle/>
        <a:p>
          <a:pPr rtl="0"/>
          <a:r>
            <a:rPr lang="en-GB" smtClean="0"/>
            <a:t>The goal of CBT is to help women understand how thoughts and emotions impact behaviors and to modify these factors by redirecting negative thought pathways leading to behavioral changes. </a:t>
          </a:r>
          <a:endParaRPr lang="en-GB"/>
        </a:p>
      </dgm:t>
    </dgm:pt>
    <dgm:pt modelId="{F489CFF2-3D78-4A63-951D-3E53FC5E06DE}" type="parTrans" cxnId="{3B5B5E0D-901B-4E7A-A9B9-5E43771B3A18}">
      <dgm:prSet/>
      <dgm:spPr/>
      <dgm:t>
        <a:bodyPr/>
        <a:lstStyle/>
        <a:p>
          <a:endParaRPr lang="en-GB"/>
        </a:p>
      </dgm:t>
    </dgm:pt>
    <dgm:pt modelId="{65C24579-D88A-4971-88CE-1A12A0B7C550}" type="sibTrans" cxnId="{3B5B5E0D-901B-4E7A-A9B9-5E43771B3A18}">
      <dgm:prSet/>
      <dgm:spPr/>
      <dgm:t>
        <a:bodyPr/>
        <a:lstStyle/>
        <a:p>
          <a:endParaRPr lang="en-GB"/>
        </a:p>
      </dgm:t>
    </dgm:pt>
    <dgm:pt modelId="{104D7340-1A4F-4789-B76C-8D1D258E7ECA}">
      <dgm:prSet/>
      <dgm:spPr/>
      <dgm:t>
        <a:bodyPr/>
        <a:lstStyle/>
        <a:p>
          <a:pPr rtl="0"/>
          <a:r>
            <a:rPr lang="en-GB" smtClean="0"/>
            <a:t>CBT reduces anxiety by giving patients more control over their pain sexual interactions. CBT has been shown to significantly decrease catastrophizing scores and improve sexual functioning.</a:t>
          </a:r>
          <a:endParaRPr lang="en-GB"/>
        </a:p>
      </dgm:t>
    </dgm:pt>
    <dgm:pt modelId="{D23840AA-DCA3-4D51-B4FC-E487F231BAD3}" type="parTrans" cxnId="{B5EBCC75-69A5-4100-87FB-0F3EE913579B}">
      <dgm:prSet/>
      <dgm:spPr/>
      <dgm:t>
        <a:bodyPr/>
        <a:lstStyle/>
        <a:p>
          <a:endParaRPr lang="en-GB"/>
        </a:p>
      </dgm:t>
    </dgm:pt>
    <dgm:pt modelId="{E39B1F32-5361-45DD-918D-2BC09FB4FEB2}" type="sibTrans" cxnId="{B5EBCC75-69A5-4100-87FB-0F3EE913579B}">
      <dgm:prSet/>
      <dgm:spPr/>
      <dgm:t>
        <a:bodyPr/>
        <a:lstStyle/>
        <a:p>
          <a:endParaRPr lang="en-GB"/>
        </a:p>
      </dgm:t>
    </dgm:pt>
    <dgm:pt modelId="{A9669A1C-BA48-4305-8FC0-3AA21497F2AE}" type="pres">
      <dgm:prSet presAssocID="{DBE95D7E-CA5F-48E9-8CDD-AE2FE8E21DE6}" presName="linear" presStyleCnt="0">
        <dgm:presLayoutVars>
          <dgm:animLvl val="lvl"/>
          <dgm:resizeHandles val="exact"/>
        </dgm:presLayoutVars>
      </dgm:prSet>
      <dgm:spPr/>
      <dgm:t>
        <a:bodyPr/>
        <a:lstStyle/>
        <a:p>
          <a:endParaRPr lang="en-GB"/>
        </a:p>
      </dgm:t>
    </dgm:pt>
    <dgm:pt modelId="{596656EE-3281-4B89-B171-669CD8463C02}" type="pres">
      <dgm:prSet presAssocID="{DE0523A5-F168-4DA5-B0E3-FB3288F9B596}" presName="parentText" presStyleLbl="node1" presStyleIdx="0" presStyleCnt="5">
        <dgm:presLayoutVars>
          <dgm:chMax val="0"/>
          <dgm:bulletEnabled val="1"/>
        </dgm:presLayoutVars>
      </dgm:prSet>
      <dgm:spPr/>
      <dgm:t>
        <a:bodyPr/>
        <a:lstStyle/>
        <a:p>
          <a:endParaRPr lang="en-GB"/>
        </a:p>
      </dgm:t>
    </dgm:pt>
    <dgm:pt modelId="{893F2A92-E7E5-4AC8-BD01-7A42E4FD9A19}" type="pres">
      <dgm:prSet presAssocID="{B054A18F-765F-42D7-8062-5E954E4550E6}" presName="spacer" presStyleCnt="0"/>
      <dgm:spPr/>
    </dgm:pt>
    <dgm:pt modelId="{53C18437-D5E0-4059-946C-0A3D162C616F}" type="pres">
      <dgm:prSet presAssocID="{3F22A048-8067-4606-ADB5-71CFC13642AA}" presName="parentText" presStyleLbl="node1" presStyleIdx="1" presStyleCnt="5">
        <dgm:presLayoutVars>
          <dgm:chMax val="0"/>
          <dgm:bulletEnabled val="1"/>
        </dgm:presLayoutVars>
      </dgm:prSet>
      <dgm:spPr/>
      <dgm:t>
        <a:bodyPr/>
        <a:lstStyle/>
        <a:p>
          <a:endParaRPr lang="en-GB"/>
        </a:p>
      </dgm:t>
    </dgm:pt>
    <dgm:pt modelId="{75A44584-8FFB-4EAF-9CE7-2734C0C1FA86}" type="pres">
      <dgm:prSet presAssocID="{CA4F3529-89A2-4EC6-A029-3E8A6956EA43}" presName="spacer" presStyleCnt="0"/>
      <dgm:spPr/>
    </dgm:pt>
    <dgm:pt modelId="{B38D0859-24BD-4614-8203-D769CE44B5C9}" type="pres">
      <dgm:prSet presAssocID="{43AD3200-4EF4-4240-BCBC-C76C46C35A41}" presName="parentText" presStyleLbl="node1" presStyleIdx="2" presStyleCnt="5">
        <dgm:presLayoutVars>
          <dgm:chMax val="0"/>
          <dgm:bulletEnabled val="1"/>
        </dgm:presLayoutVars>
      </dgm:prSet>
      <dgm:spPr/>
      <dgm:t>
        <a:bodyPr/>
        <a:lstStyle/>
        <a:p>
          <a:endParaRPr lang="en-GB"/>
        </a:p>
      </dgm:t>
    </dgm:pt>
    <dgm:pt modelId="{5490F292-B03F-4F9F-A31E-FC512034304D}" type="pres">
      <dgm:prSet presAssocID="{A0D5B85F-1011-4E83-8058-EFC4A100C788}" presName="spacer" presStyleCnt="0"/>
      <dgm:spPr/>
    </dgm:pt>
    <dgm:pt modelId="{7146EF62-C765-43A1-8237-4945478590AB}" type="pres">
      <dgm:prSet presAssocID="{CDFF9D0F-CA14-42D2-A910-B1EF51D6921B}" presName="parentText" presStyleLbl="node1" presStyleIdx="3" presStyleCnt="5">
        <dgm:presLayoutVars>
          <dgm:chMax val="0"/>
          <dgm:bulletEnabled val="1"/>
        </dgm:presLayoutVars>
      </dgm:prSet>
      <dgm:spPr/>
      <dgm:t>
        <a:bodyPr/>
        <a:lstStyle/>
        <a:p>
          <a:endParaRPr lang="en-GB"/>
        </a:p>
      </dgm:t>
    </dgm:pt>
    <dgm:pt modelId="{F59DF42A-39EE-4681-8C36-1A27BC9DF55C}" type="pres">
      <dgm:prSet presAssocID="{65C24579-D88A-4971-88CE-1A12A0B7C550}" presName="spacer" presStyleCnt="0"/>
      <dgm:spPr/>
    </dgm:pt>
    <dgm:pt modelId="{92CB5906-12F8-4351-A6EB-F4F92C2258B9}" type="pres">
      <dgm:prSet presAssocID="{104D7340-1A4F-4789-B76C-8D1D258E7ECA}" presName="parentText" presStyleLbl="node1" presStyleIdx="4" presStyleCnt="5">
        <dgm:presLayoutVars>
          <dgm:chMax val="0"/>
          <dgm:bulletEnabled val="1"/>
        </dgm:presLayoutVars>
      </dgm:prSet>
      <dgm:spPr/>
      <dgm:t>
        <a:bodyPr/>
        <a:lstStyle/>
        <a:p>
          <a:endParaRPr lang="en-GB"/>
        </a:p>
      </dgm:t>
    </dgm:pt>
  </dgm:ptLst>
  <dgm:cxnLst>
    <dgm:cxn modelId="{195B7119-3145-4BD2-ADDC-BF7DD004E1F3}" type="presOf" srcId="{DE0523A5-F168-4DA5-B0E3-FB3288F9B596}" destId="{596656EE-3281-4B89-B171-669CD8463C02}" srcOrd="0" destOrd="0" presId="urn:microsoft.com/office/officeart/2005/8/layout/vList2"/>
    <dgm:cxn modelId="{3546A1AF-5064-463D-876E-4613ECAA4E43}" type="presOf" srcId="{3F22A048-8067-4606-ADB5-71CFC13642AA}" destId="{53C18437-D5E0-4059-946C-0A3D162C616F}" srcOrd="0" destOrd="0" presId="urn:microsoft.com/office/officeart/2005/8/layout/vList2"/>
    <dgm:cxn modelId="{34113275-F537-4FC1-94A8-6DA4735123A9}" type="presOf" srcId="{104D7340-1A4F-4789-B76C-8D1D258E7ECA}" destId="{92CB5906-12F8-4351-A6EB-F4F92C2258B9}" srcOrd="0" destOrd="0" presId="urn:microsoft.com/office/officeart/2005/8/layout/vList2"/>
    <dgm:cxn modelId="{1D9C20F5-2CF4-4AD9-A657-ABDAC4B02F82}" srcId="{DBE95D7E-CA5F-48E9-8CDD-AE2FE8E21DE6}" destId="{3F22A048-8067-4606-ADB5-71CFC13642AA}" srcOrd="1" destOrd="0" parTransId="{28E4FECA-E084-4880-BCF2-8967D0F3CA1E}" sibTransId="{CA4F3529-89A2-4EC6-A029-3E8A6956EA43}"/>
    <dgm:cxn modelId="{B5EBCC75-69A5-4100-87FB-0F3EE913579B}" srcId="{DBE95D7E-CA5F-48E9-8CDD-AE2FE8E21DE6}" destId="{104D7340-1A4F-4789-B76C-8D1D258E7ECA}" srcOrd="4" destOrd="0" parTransId="{D23840AA-DCA3-4D51-B4FC-E487F231BAD3}" sibTransId="{E39B1F32-5361-45DD-918D-2BC09FB4FEB2}"/>
    <dgm:cxn modelId="{3B5B5E0D-901B-4E7A-A9B9-5E43771B3A18}" srcId="{DBE95D7E-CA5F-48E9-8CDD-AE2FE8E21DE6}" destId="{CDFF9D0F-CA14-42D2-A910-B1EF51D6921B}" srcOrd="3" destOrd="0" parTransId="{F489CFF2-3D78-4A63-951D-3E53FC5E06DE}" sibTransId="{65C24579-D88A-4971-88CE-1A12A0B7C550}"/>
    <dgm:cxn modelId="{37DD1D14-DF21-4A4A-8DFB-692A4AFD431C}" type="presOf" srcId="{CDFF9D0F-CA14-42D2-A910-B1EF51D6921B}" destId="{7146EF62-C765-43A1-8237-4945478590AB}" srcOrd="0" destOrd="0" presId="urn:microsoft.com/office/officeart/2005/8/layout/vList2"/>
    <dgm:cxn modelId="{5D1874AD-413F-47F8-9865-8293B9390797}" srcId="{DBE95D7E-CA5F-48E9-8CDD-AE2FE8E21DE6}" destId="{43AD3200-4EF4-4240-BCBC-C76C46C35A41}" srcOrd="2" destOrd="0" parTransId="{13F96BB4-6164-4DCB-98FC-F8D417D50A55}" sibTransId="{A0D5B85F-1011-4E83-8058-EFC4A100C788}"/>
    <dgm:cxn modelId="{B3548641-E2E8-45AA-BE51-A26E4C352095}" type="presOf" srcId="{43AD3200-4EF4-4240-BCBC-C76C46C35A41}" destId="{B38D0859-24BD-4614-8203-D769CE44B5C9}" srcOrd="0" destOrd="0" presId="urn:microsoft.com/office/officeart/2005/8/layout/vList2"/>
    <dgm:cxn modelId="{3277234C-EA4E-4C56-8A30-E1F25F48846A}" type="presOf" srcId="{DBE95D7E-CA5F-48E9-8CDD-AE2FE8E21DE6}" destId="{A9669A1C-BA48-4305-8FC0-3AA21497F2AE}" srcOrd="0" destOrd="0" presId="urn:microsoft.com/office/officeart/2005/8/layout/vList2"/>
    <dgm:cxn modelId="{D71525F7-0169-4254-888D-056A1C8E874C}" srcId="{DBE95D7E-CA5F-48E9-8CDD-AE2FE8E21DE6}" destId="{DE0523A5-F168-4DA5-B0E3-FB3288F9B596}" srcOrd="0" destOrd="0" parTransId="{5DCF4A2A-05F1-4285-BA43-8376FF00B132}" sibTransId="{B054A18F-765F-42D7-8062-5E954E4550E6}"/>
    <dgm:cxn modelId="{2417E766-B51A-49D1-96CD-5A00D43207F9}" type="presParOf" srcId="{A9669A1C-BA48-4305-8FC0-3AA21497F2AE}" destId="{596656EE-3281-4B89-B171-669CD8463C02}" srcOrd="0" destOrd="0" presId="urn:microsoft.com/office/officeart/2005/8/layout/vList2"/>
    <dgm:cxn modelId="{75F8E29E-386F-4A2F-96A0-5A56856EA928}" type="presParOf" srcId="{A9669A1C-BA48-4305-8FC0-3AA21497F2AE}" destId="{893F2A92-E7E5-4AC8-BD01-7A42E4FD9A19}" srcOrd="1" destOrd="0" presId="urn:microsoft.com/office/officeart/2005/8/layout/vList2"/>
    <dgm:cxn modelId="{1FA38594-720B-4B2F-913E-1D54770351C2}" type="presParOf" srcId="{A9669A1C-BA48-4305-8FC0-3AA21497F2AE}" destId="{53C18437-D5E0-4059-946C-0A3D162C616F}" srcOrd="2" destOrd="0" presId="urn:microsoft.com/office/officeart/2005/8/layout/vList2"/>
    <dgm:cxn modelId="{643E1666-0F70-411C-BE5E-B2D1A999D332}" type="presParOf" srcId="{A9669A1C-BA48-4305-8FC0-3AA21497F2AE}" destId="{75A44584-8FFB-4EAF-9CE7-2734C0C1FA86}" srcOrd="3" destOrd="0" presId="urn:microsoft.com/office/officeart/2005/8/layout/vList2"/>
    <dgm:cxn modelId="{B901B157-C2E2-46F5-85DA-F989F949B07A}" type="presParOf" srcId="{A9669A1C-BA48-4305-8FC0-3AA21497F2AE}" destId="{B38D0859-24BD-4614-8203-D769CE44B5C9}" srcOrd="4" destOrd="0" presId="urn:microsoft.com/office/officeart/2005/8/layout/vList2"/>
    <dgm:cxn modelId="{0EAFDA9C-2808-4C4C-A26B-0901FAAA2E42}" type="presParOf" srcId="{A9669A1C-BA48-4305-8FC0-3AA21497F2AE}" destId="{5490F292-B03F-4F9F-A31E-FC512034304D}" srcOrd="5" destOrd="0" presId="urn:microsoft.com/office/officeart/2005/8/layout/vList2"/>
    <dgm:cxn modelId="{7895EB82-7074-4C73-9989-6FE60F40C771}" type="presParOf" srcId="{A9669A1C-BA48-4305-8FC0-3AA21497F2AE}" destId="{7146EF62-C765-43A1-8237-4945478590AB}" srcOrd="6" destOrd="0" presId="urn:microsoft.com/office/officeart/2005/8/layout/vList2"/>
    <dgm:cxn modelId="{47B01093-64C0-4B75-98CB-B03E5B4F534A}" type="presParOf" srcId="{A9669A1C-BA48-4305-8FC0-3AA21497F2AE}" destId="{F59DF42A-39EE-4681-8C36-1A27BC9DF55C}" srcOrd="7" destOrd="0" presId="urn:microsoft.com/office/officeart/2005/8/layout/vList2"/>
    <dgm:cxn modelId="{A6B66D72-B46C-4640-B1C6-9F1E69104B9B}" type="presParOf" srcId="{A9669A1C-BA48-4305-8FC0-3AA21497F2AE}" destId="{92CB5906-12F8-4351-A6EB-F4F92C2258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6998814-9927-495A-A341-4D0E4A7BF9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B45C887D-0A4A-467B-B92E-32EB8C424CF8}">
      <dgm:prSet/>
      <dgm:spPr/>
      <dgm:t>
        <a:bodyPr/>
        <a:lstStyle/>
        <a:p>
          <a:pPr rtl="0"/>
          <a:r>
            <a:rPr lang="en-GB" smtClean="0"/>
            <a:t>The partner’s response to pain reinforces and perpetuates the pain experience.</a:t>
          </a:r>
          <a:endParaRPr lang="en-GB"/>
        </a:p>
      </dgm:t>
    </dgm:pt>
    <dgm:pt modelId="{78776E2C-D845-471D-B072-BFB5C8A672E7}" type="parTrans" cxnId="{555F9663-FC27-47F0-BBE6-8F54FB7F4E3E}">
      <dgm:prSet/>
      <dgm:spPr/>
      <dgm:t>
        <a:bodyPr/>
        <a:lstStyle/>
        <a:p>
          <a:endParaRPr lang="en-GB"/>
        </a:p>
      </dgm:t>
    </dgm:pt>
    <dgm:pt modelId="{7753CEE6-53F0-486E-A210-7306F5C7DE49}" type="sibTrans" cxnId="{555F9663-FC27-47F0-BBE6-8F54FB7F4E3E}">
      <dgm:prSet/>
      <dgm:spPr/>
      <dgm:t>
        <a:bodyPr/>
        <a:lstStyle/>
        <a:p>
          <a:endParaRPr lang="en-GB"/>
        </a:p>
      </dgm:t>
    </dgm:pt>
    <dgm:pt modelId="{E7C31361-C69A-4E9D-ACC2-62F3632E8D41}">
      <dgm:prSet/>
      <dgm:spPr/>
      <dgm:t>
        <a:bodyPr/>
        <a:lstStyle/>
        <a:p>
          <a:pPr rtl="0"/>
          <a:r>
            <a:rPr lang="en-GB" smtClean="0"/>
            <a:t>The dynamics of a couple’s relationship and their implications for emotional and physical aspects of the patient’s condition have to be taken into consideration when treating patients with vestibulodynia. </a:t>
          </a:r>
          <a:endParaRPr lang="en-GB"/>
        </a:p>
      </dgm:t>
    </dgm:pt>
    <dgm:pt modelId="{CA3DDDD3-A949-48DA-B50C-D27CE2DD1470}" type="parTrans" cxnId="{0A50CF3F-E094-4348-B9BB-C84D4DA63DBD}">
      <dgm:prSet/>
      <dgm:spPr/>
      <dgm:t>
        <a:bodyPr/>
        <a:lstStyle/>
        <a:p>
          <a:endParaRPr lang="en-GB"/>
        </a:p>
      </dgm:t>
    </dgm:pt>
    <dgm:pt modelId="{2344F153-EEA4-493B-8BB8-45352EEC9856}" type="sibTrans" cxnId="{0A50CF3F-E094-4348-B9BB-C84D4DA63DBD}">
      <dgm:prSet/>
      <dgm:spPr/>
      <dgm:t>
        <a:bodyPr/>
        <a:lstStyle/>
        <a:p>
          <a:endParaRPr lang="en-GB"/>
        </a:p>
      </dgm:t>
    </dgm:pt>
    <dgm:pt modelId="{C0AD6568-2F5B-4739-9C11-1DBDB66E55CF}">
      <dgm:prSet/>
      <dgm:spPr/>
      <dgm:t>
        <a:bodyPr/>
        <a:lstStyle/>
        <a:p>
          <a:pPr rtl="0"/>
          <a:r>
            <a:rPr lang="en-GB" smtClean="0"/>
            <a:t>Lower ambivalence in communication is associated with better outcomes of sexual and relationship satisfaction in couples with vestibulodynia.</a:t>
          </a:r>
          <a:endParaRPr lang="en-GB"/>
        </a:p>
      </dgm:t>
    </dgm:pt>
    <dgm:pt modelId="{D1EF9826-8B63-4105-ADCF-0399A91A46DC}" type="parTrans" cxnId="{D67B91A4-A318-46B2-BC6D-A474632C7918}">
      <dgm:prSet/>
      <dgm:spPr/>
      <dgm:t>
        <a:bodyPr/>
        <a:lstStyle/>
        <a:p>
          <a:endParaRPr lang="en-GB"/>
        </a:p>
      </dgm:t>
    </dgm:pt>
    <dgm:pt modelId="{97906E82-3DC2-4E55-9797-D0E167282362}" type="sibTrans" cxnId="{D67B91A4-A318-46B2-BC6D-A474632C7918}">
      <dgm:prSet/>
      <dgm:spPr/>
      <dgm:t>
        <a:bodyPr/>
        <a:lstStyle/>
        <a:p>
          <a:endParaRPr lang="en-GB"/>
        </a:p>
      </dgm:t>
    </dgm:pt>
    <dgm:pt modelId="{0D53A8BF-4EE2-4A2F-B8C2-B02BFFDD06D3}" type="pres">
      <dgm:prSet presAssocID="{D6998814-9927-495A-A341-4D0E4A7BF944}" presName="linear" presStyleCnt="0">
        <dgm:presLayoutVars>
          <dgm:animLvl val="lvl"/>
          <dgm:resizeHandles val="exact"/>
        </dgm:presLayoutVars>
      </dgm:prSet>
      <dgm:spPr/>
      <dgm:t>
        <a:bodyPr/>
        <a:lstStyle/>
        <a:p>
          <a:endParaRPr lang="en-GB"/>
        </a:p>
      </dgm:t>
    </dgm:pt>
    <dgm:pt modelId="{14E4E556-59CE-4420-8B60-C6CEF8E02C16}" type="pres">
      <dgm:prSet presAssocID="{B45C887D-0A4A-467B-B92E-32EB8C424CF8}" presName="parentText" presStyleLbl="node1" presStyleIdx="0" presStyleCnt="3">
        <dgm:presLayoutVars>
          <dgm:chMax val="0"/>
          <dgm:bulletEnabled val="1"/>
        </dgm:presLayoutVars>
      </dgm:prSet>
      <dgm:spPr/>
      <dgm:t>
        <a:bodyPr/>
        <a:lstStyle/>
        <a:p>
          <a:endParaRPr lang="en-GB"/>
        </a:p>
      </dgm:t>
    </dgm:pt>
    <dgm:pt modelId="{4F3A6788-632F-48AA-8E0F-459EB0204C5E}" type="pres">
      <dgm:prSet presAssocID="{7753CEE6-53F0-486E-A210-7306F5C7DE49}" presName="spacer" presStyleCnt="0"/>
      <dgm:spPr/>
    </dgm:pt>
    <dgm:pt modelId="{9B6874B1-057C-4F44-853C-CB97BD12F1BB}" type="pres">
      <dgm:prSet presAssocID="{E7C31361-C69A-4E9D-ACC2-62F3632E8D41}" presName="parentText" presStyleLbl="node1" presStyleIdx="1" presStyleCnt="3">
        <dgm:presLayoutVars>
          <dgm:chMax val="0"/>
          <dgm:bulletEnabled val="1"/>
        </dgm:presLayoutVars>
      </dgm:prSet>
      <dgm:spPr/>
      <dgm:t>
        <a:bodyPr/>
        <a:lstStyle/>
        <a:p>
          <a:endParaRPr lang="en-GB"/>
        </a:p>
      </dgm:t>
    </dgm:pt>
    <dgm:pt modelId="{4C6B2609-E155-4196-B375-612454F5F678}" type="pres">
      <dgm:prSet presAssocID="{2344F153-EEA4-493B-8BB8-45352EEC9856}" presName="spacer" presStyleCnt="0"/>
      <dgm:spPr/>
    </dgm:pt>
    <dgm:pt modelId="{F0E9A30A-E544-4532-AC32-80B1EEE5C20A}" type="pres">
      <dgm:prSet presAssocID="{C0AD6568-2F5B-4739-9C11-1DBDB66E55CF}" presName="parentText" presStyleLbl="node1" presStyleIdx="2" presStyleCnt="3">
        <dgm:presLayoutVars>
          <dgm:chMax val="0"/>
          <dgm:bulletEnabled val="1"/>
        </dgm:presLayoutVars>
      </dgm:prSet>
      <dgm:spPr/>
      <dgm:t>
        <a:bodyPr/>
        <a:lstStyle/>
        <a:p>
          <a:endParaRPr lang="en-GB"/>
        </a:p>
      </dgm:t>
    </dgm:pt>
  </dgm:ptLst>
  <dgm:cxnLst>
    <dgm:cxn modelId="{D67B91A4-A318-46B2-BC6D-A474632C7918}" srcId="{D6998814-9927-495A-A341-4D0E4A7BF944}" destId="{C0AD6568-2F5B-4739-9C11-1DBDB66E55CF}" srcOrd="2" destOrd="0" parTransId="{D1EF9826-8B63-4105-ADCF-0399A91A46DC}" sibTransId="{97906E82-3DC2-4E55-9797-D0E167282362}"/>
    <dgm:cxn modelId="{555F9663-FC27-47F0-BBE6-8F54FB7F4E3E}" srcId="{D6998814-9927-495A-A341-4D0E4A7BF944}" destId="{B45C887D-0A4A-467B-B92E-32EB8C424CF8}" srcOrd="0" destOrd="0" parTransId="{78776E2C-D845-471D-B072-BFB5C8A672E7}" sibTransId="{7753CEE6-53F0-486E-A210-7306F5C7DE49}"/>
    <dgm:cxn modelId="{B138534B-84E1-4FA9-987B-37AB97C58D5F}" type="presOf" srcId="{E7C31361-C69A-4E9D-ACC2-62F3632E8D41}" destId="{9B6874B1-057C-4F44-853C-CB97BD12F1BB}" srcOrd="0" destOrd="0" presId="urn:microsoft.com/office/officeart/2005/8/layout/vList2"/>
    <dgm:cxn modelId="{2BFFDE91-5CC9-41E1-BACF-EB32E28056EC}" type="presOf" srcId="{C0AD6568-2F5B-4739-9C11-1DBDB66E55CF}" destId="{F0E9A30A-E544-4532-AC32-80B1EEE5C20A}" srcOrd="0" destOrd="0" presId="urn:microsoft.com/office/officeart/2005/8/layout/vList2"/>
    <dgm:cxn modelId="{0A50CF3F-E094-4348-B9BB-C84D4DA63DBD}" srcId="{D6998814-9927-495A-A341-4D0E4A7BF944}" destId="{E7C31361-C69A-4E9D-ACC2-62F3632E8D41}" srcOrd="1" destOrd="0" parTransId="{CA3DDDD3-A949-48DA-B50C-D27CE2DD1470}" sibTransId="{2344F153-EEA4-493B-8BB8-45352EEC9856}"/>
    <dgm:cxn modelId="{AA30BCFD-F21E-4A39-8E8A-932F877572B3}" type="presOf" srcId="{B45C887D-0A4A-467B-B92E-32EB8C424CF8}" destId="{14E4E556-59CE-4420-8B60-C6CEF8E02C16}" srcOrd="0" destOrd="0" presId="urn:microsoft.com/office/officeart/2005/8/layout/vList2"/>
    <dgm:cxn modelId="{783DEF12-9C17-4796-8725-0419D705DF98}" type="presOf" srcId="{D6998814-9927-495A-A341-4D0E4A7BF944}" destId="{0D53A8BF-4EE2-4A2F-B8C2-B02BFFDD06D3}" srcOrd="0" destOrd="0" presId="urn:microsoft.com/office/officeart/2005/8/layout/vList2"/>
    <dgm:cxn modelId="{B4033350-D6C7-4667-8BC2-519A051B8A44}" type="presParOf" srcId="{0D53A8BF-4EE2-4A2F-B8C2-B02BFFDD06D3}" destId="{14E4E556-59CE-4420-8B60-C6CEF8E02C16}" srcOrd="0" destOrd="0" presId="urn:microsoft.com/office/officeart/2005/8/layout/vList2"/>
    <dgm:cxn modelId="{F77DECB3-5D1F-4840-A07E-6A13BFDBD598}" type="presParOf" srcId="{0D53A8BF-4EE2-4A2F-B8C2-B02BFFDD06D3}" destId="{4F3A6788-632F-48AA-8E0F-459EB0204C5E}" srcOrd="1" destOrd="0" presId="urn:microsoft.com/office/officeart/2005/8/layout/vList2"/>
    <dgm:cxn modelId="{AE66C289-679C-4AC5-86EC-6FEAF6871BB0}" type="presParOf" srcId="{0D53A8BF-4EE2-4A2F-B8C2-B02BFFDD06D3}" destId="{9B6874B1-057C-4F44-853C-CB97BD12F1BB}" srcOrd="2" destOrd="0" presId="urn:microsoft.com/office/officeart/2005/8/layout/vList2"/>
    <dgm:cxn modelId="{C56C8804-4721-47B2-92C3-832C2D7CF909}" type="presParOf" srcId="{0D53A8BF-4EE2-4A2F-B8C2-B02BFFDD06D3}" destId="{4C6B2609-E155-4196-B375-612454F5F678}" srcOrd="3" destOrd="0" presId="urn:microsoft.com/office/officeart/2005/8/layout/vList2"/>
    <dgm:cxn modelId="{FA3DE297-3269-43FF-8840-30EA1B121FCE}" type="presParOf" srcId="{0D53A8BF-4EE2-4A2F-B8C2-B02BFFDD06D3}" destId="{F0E9A30A-E544-4532-AC32-80B1EEE5C2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4604C83-FAF8-430B-A4E5-1A709419F95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D733BF36-812A-4A51-89E0-2C6522F41C48}">
      <dgm:prSet custT="1"/>
      <dgm:spPr/>
      <dgm:t>
        <a:bodyPr/>
        <a:lstStyle/>
        <a:p>
          <a:pPr algn="l" rtl="0"/>
          <a:r>
            <a:rPr lang="en-GB" sz="2400" smtClean="0"/>
            <a:t>A small (</a:t>
          </a:r>
          <a:r>
            <a:rPr lang="en-GB" sz="2400" i="1" smtClean="0"/>
            <a:t>n </a:t>
          </a:r>
          <a:r>
            <a:rPr lang="en-GB" sz="2400" smtClean="0"/>
            <a:t>= 36) randomized study examined acupuncture in women with vulvodynia compared with a wait-list control group.</a:t>
          </a:r>
          <a:endParaRPr lang="en-GB" sz="2400"/>
        </a:p>
      </dgm:t>
    </dgm:pt>
    <dgm:pt modelId="{603A6AA3-9F47-4D56-981F-C8D6B0BDD8DA}" type="parTrans" cxnId="{A335ADA9-B281-482B-89B4-4BD49471B1A0}">
      <dgm:prSet/>
      <dgm:spPr/>
      <dgm:t>
        <a:bodyPr/>
        <a:lstStyle/>
        <a:p>
          <a:endParaRPr lang="en-GB"/>
        </a:p>
      </dgm:t>
    </dgm:pt>
    <dgm:pt modelId="{F4A464B0-26B1-4E7B-B1C9-C5E1BF7F53F4}" type="sibTrans" cxnId="{A335ADA9-B281-482B-89B4-4BD49471B1A0}">
      <dgm:prSet/>
      <dgm:spPr/>
      <dgm:t>
        <a:bodyPr/>
        <a:lstStyle/>
        <a:p>
          <a:endParaRPr lang="en-GB"/>
        </a:p>
      </dgm:t>
    </dgm:pt>
    <dgm:pt modelId="{D2AE7538-82D9-446E-974D-72B27A3B1D30}">
      <dgm:prSet custT="1"/>
      <dgm:spPr/>
      <dgm:t>
        <a:bodyPr/>
        <a:lstStyle/>
        <a:p>
          <a:pPr algn="l" rtl="0"/>
          <a:r>
            <a:rPr lang="en-GB" sz="2400" dirty="0" smtClean="0"/>
            <a:t>Vulvar pain significantly decreased in patients who underwent acupuncture whereas sexual functioning was not improved.</a:t>
          </a:r>
          <a:endParaRPr lang="en-GB" sz="2400" dirty="0"/>
        </a:p>
      </dgm:t>
    </dgm:pt>
    <dgm:pt modelId="{5BB918B7-335E-42AD-8A31-19F2DCE30DB3}" type="parTrans" cxnId="{2626E50E-5B9A-4E2B-9F7D-B05D62B12118}">
      <dgm:prSet/>
      <dgm:spPr/>
      <dgm:t>
        <a:bodyPr/>
        <a:lstStyle/>
        <a:p>
          <a:endParaRPr lang="en-GB"/>
        </a:p>
      </dgm:t>
    </dgm:pt>
    <dgm:pt modelId="{FEA51091-0C2C-4DE3-A536-5E119C0BA1D8}" type="sibTrans" cxnId="{2626E50E-5B9A-4E2B-9F7D-B05D62B12118}">
      <dgm:prSet/>
      <dgm:spPr/>
      <dgm:t>
        <a:bodyPr/>
        <a:lstStyle/>
        <a:p>
          <a:endParaRPr lang="en-GB"/>
        </a:p>
      </dgm:t>
    </dgm:pt>
    <dgm:pt modelId="{07D65F3B-3101-42EE-99F2-1A86E7A8EC33}" type="pres">
      <dgm:prSet presAssocID="{E4604C83-FAF8-430B-A4E5-1A709419F958}" presName="linearFlow" presStyleCnt="0">
        <dgm:presLayoutVars>
          <dgm:dir/>
          <dgm:resizeHandles val="exact"/>
        </dgm:presLayoutVars>
      </dgm:prSet>
      <dgm:spPr/>
      <dgm:t>
        <a:bodyPr/>
        <a:lstStyle/>
        <a:p>
          <a:endParaRPr lang="en-GB"/>
        </a:p>
      </dgm:t>
    </dgm:pt>
    <dgm:pt modelId="{8F6E8895-C5FC-4AD7-9A82-BCF5CB6EB3F3}" type="pres">
      <dgm:prSet presAssocID="{D733BF36-812A-4A51-89E0-2C6522F41C48}" presName="composite" presStyleCnt="0"/>
      <dgm:spPr/>
    </dgm:pt>
    <dgm:pt modelId="{FA848C85-FC18-401B-8D5E-2E3E71894FBC}" type="pres">
      <dgm:prSet presAssocID="{D733BF36-812A-4A51-89E0-2C6522F41C48}" presName="imgShp" presStyleLbl="fgImgPlace1" presStyleIdx="0" presStyleCnt="2"/>
      <dgm:spPr>
        <a:blipFill rotWithShape="1">
          <a:blip xmlns:r="http://schemas.openxmlformats.org/officeDocument/2006/relationships" r:embed="rId1"/>
          <a:stretch>
            <a:fillRect/>
          </a:stretch>
        </a:blipFill>
      </dgm:spPr>
    </dgm:pt>
    <dgm:pt modelId="{61B14DC5-C720-4A30-9066-C1A49F2231EA}" type="pres">
      <dgm:prSet presAssocID="{D733BF36-812A-4A51-89E0-2C6522F41C48}" presName="txShp" presStyleLbl="node1" presStyleIdx="0" presStyleCnt="2">
        <dgm:presLayoutVars>
          <dgm:bulletEnabled val="1"/>
        </dgm:presLayoutVars>
      </dgm:prSet>
      <dgm:spPr/>
      <dgm:t>
        <a:bodyPr/>
        <a:lstStyle/>
        <a:p>
          <a:endParaRPr lang="en-GB"/>
        </a:p>
      </dgm:t>
    </dgm:pt>
    <dgm:pt modelId="{2A7394CB-79E3-4B91-A9A6-88FA2F4566B6}" type="pres">
      <dgm:prSet presAssocID="{F4A464B0-26B1-4E7B-B1C9-C5E1BF7F53F4}" presName="spacing" presStyleCnt="0"/>
      <dgm:spPr/>
    </dgm:pt>
    <dgm:pt modelId="{1932DF2B-0AA3-42DC-A472-9B73C1B5A7AD}" type="pres">
      <dgm:prSet presAssocID="{D2AE7538-82D9-446E-974D-72B27A3B1D30}" presName="composite" presStyleCnt="0"/>
      <dgm:spPr/>
    </dgm:pt>
    <dgm:pt modelId="{2AE6F0F6-B1DB-4696-8281-0285CAB2FEB4}" type="pres">
      <dgm:prSet presAssocID="{D2AE7538-82D9-446E-974D-72B27A3B1D30}" presName="imgShp" presStyleLbl="fgImgPlace1" presStyleIdx="1" presStyleCnt="2"/>
      <dgm:spPr>
        <a:blipFill rotWithShape="1">
          <a:blip xmlns:r="http://schemas.openxmlformats.org/officeDocument/2006/relationships" r:embed="rId2"/>
          <a:stretch>
            <a:fillRect/>
          </a:stretch>
        </a:blipFill>
      </dgm:spPr>
    </dgm:pt>
    <dgm:pt modelId="{90241A2C-143D-4814-A601-03A9BB58C8B8}" type="pres">
      <dgm:prSet presAssocID="{D2AE7538-82D9-446E-974D-72B27A3B1D30}" presName="txShp" presStyleLbl="node1" presStyleIdx="1" presStyleCnt="2">
        <dgm:presLayoutVars>
          <dgm:bulletEnabled val="1"/>
        </dgm:presLayoutVars>
      </dgm:prSet>
      <dgm:spPr/>
      <dgm:t>
        <a:bodyPr/>
        <a:lstStyle/>
        <a:p>
          <a:endParaRPr lang="en-GB"/>
        </a:p>
      </dgm:t>
    </dgm:pt>
  </dgm:ptLst>
  <dgm:cxnLst>
    <dgm:cxn modelId="{706AD2A2-08F3-41C3-9BC6-8584029E1940}" type="presOf" srcId="{D2AE7538-82D9-446E-974D-72B27A3B1D30}" destId="{90241A2C-143D-4814-A601-03A9BB58C8B8}" srcOrd="0" destOrd="0" presId="urn:microsoft.com/office/officeart/2005/8/layout/vList3"/>
    <dgm:cxn modelId="{EADC4DB7-6242-44B8-960C-775840E9D1DB}" type="presOf" srcId="{E4604C83-FAF8-430B-A4E5-1A709419F958}" destId="{07D65F3B-3101-42EE-99F2-1A86E7A8EC33}" srcOrd="0" destOrd="0" presId="urn:microsoft.com/office/officeart/2005/8/layout/vList3"/>
    <dgm:cxn modelId="{37D159D4-03D2-4435-85F8-DC21BCD43F88}" type="presOf" srcId="{D733BF36-812A-4A51-89E0-2C6522F41C48}" destId="{61B14DC5-C720-4A30-9066-C1A49F2231EA}" srcOrd="0" destOrd="0" presId="urn:microsoft.com/office/officeart/2005/8/layout/vList3"/>
    <dgm:cxn modelId="{A335ADA9-B281-482B-89B4-4BD49471B1A0}" srcId="{E4604C83-FAF8-430B-A4E5-1A709419F958}" destId="{D733BF36-812A-4A51-89E0-2C6522F41C48}" srcOrd="0" destOrd="0" parTransId="{603A6AA3-9F47-4D56-981F-C8D6B0BDD8DA}" sibTransId="{F4A464B0-26B1-4E7B-B1C9-C5E1BF7F53F4}"/>
    <dgm:cxn modelId="{2626E50E-5B9A-4E2B-9F7D-B05D62B12118}" srcId="{E4604C83-FAF8-430B-A4E5-1A709419F958}" destId="{D2AE7538-82D9-446E-974D-72B27A3B1D30}" srcOrd="1" destOrd="0" parTransId="{5BB918B7-335E-42AD-8A31-19F2DCE30DB3}" sibTransId="{FEA51091-0C2C-4DE3-A536-5E119C0BA1D8}"/>
    <dgm:cxn modelId="{431BD300-7757-41C5-A12A-1B48B9E9E824}" type="presParOf" srcId="{07D65F3B-3101-42EE-99F2-1A86E7A8EC33}" destId="{8F6E8895-C5FC-4AD7-9A82-BCF5CB6EB3F3}" srcOrd="0" destOrd="0" presId="urn:microsoft.com/office/officeart/2005/8/layout/vList3"/>
    <dgm:cxn modelId="{55EA1FC6-6446-465F-B2CB-11F74894B6FB}" type="presParOf" srcId="{8F6E8895-C5FC-4AD7-9A82-BCF5CB6EB3F3}" destId="{FA848C85-FC18-401B-8D5E-2E3E71894FBC}" srcOrd="0" destOrd="0" presId="urn:microsoft.com/office/officeart/2005/8/layout/vList3"/>
    <dgm:cxn modelId="{E6154065-9152-4F39-A1F2-454021CC81DA}" type="presParOf" srcId="{8F6E8895-C5FC-4AD7-9A82-BCF5CB6EB3F3}" destId="{61B14DC5-C720-4A30-9066-C1A49F2231EA}" srcOrd="1" destOrd="0" presId="urn:microsoft.com/office/officeart/2005/8/layout/vList3"/>
    <dgm:cxn modelId="{EAFCD242-2672-4ED3-B769-CC2AF1262873}" type="presParOf" srcId="{07D65F3B-3101-42EE-99F2-1A86E7A8EC33}" destId="{2A7394CB-79E3-4B91-A9A6-88FA2F4566B6}" srcOrd="1" destOrd="0" presId="urn:microsoft.com/office/officeart/2005/8/layout/vList3"/>
    <dgm:cxn modelId="{CCD6F8D0-0215-4C35-BB97-A970550EC5CB}" type="presParOf" srcId="{07D65F3B-3101-42EE-99F2-1A86E7A8EC33}" destId="{1932DF2B-0AA3-42DC-A472-9B73C1B5A7AD}" srcOrd="2" destOrd="0" presId="urn:microsoft.com/office/officeart/2005/8/layout/vList3"/>
    <dgm:cxn modelId="{81D54769-218D-451B-8962-17F5F61AEE2E}" type="presParOf" srcId="{1932DF2B-0AA3-42DC-A472-9B73C1B5A7AD}" destId="{2AE6F0F6-B1DB-4696-8281-0285CAB2FEB4}" srcOrd="0" destOrd="0" presId="urn:microsoft.com/office/officeart/2005/8/layout/vList3"/>
    <dgm:cxn modelId="{99E8752D-C50A-4B0A-B390-59A841915F5F}" type="presParOf" srcId="{1932DF2B-0AA3-42DC-A472-9B73C1B5A7AD}" destId="{90241A2C-143D-4814-A601-03A9BB58C8B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AB37C-753E-4311-BC5C-E3396878DD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BDDFA300-03E4-4C45-B469-11072E7D0C4C}">
      <dgm:prSet custT="1"/>
      <dgm:spPr/>
      <dgm:t>
        <a:bodyPr/>
        <a:lstStyle/>
        <a:p>
          <a:pPr rtl="0"/>
          <a:r>
            <a:rPr lang="en-GB" sz="2400" smtClean="0"/>
            <a:t>The pathophysiology of vestibulodynia, similar to other unexplained chronic pain disorders, is complex and likely multifactorial.</a:t>
          </a:r>
          <a:endParaRPr lang="en-GB" sz="2400"/>
        </a:p>
      </dgm:t>
    </dgm:pt>
    <dgm:pt modelId="{E99C0DE8-8199-45C5-8019-69364CAB26F5}" type="parTrans" cxnId="{25831A06-331E-4D57-AD4D-2A3C733D79D1}">
      <dgm:prSet/>
      <dgm:spPr/>
      <dgm:t>
        <a:bodyPr/>
        <a:lstStyle/>
        <a:p>
          <a:endParaRPr lang="en-GB" sz="2400"/>
        </a:p>
      </dgm:t>
    </dgm:pt>
    <dgm:pt modelId="{3CDB0F50-6492-4262-BA71-FFEBCDB70588}" type="sibTrans" cxnId="{25831A06-331E-4D57-AD4D-2A3C733D79D1}">
      <dgm:prSet/>
      <dgm:spPr/>
      <dgm:t>
        <a:bodyPr/>
        <a:lstStyle/>
        <a:p>
          <a:endParaRPr lang="en-GB" sz="2400"/>
        </a:p>
      </dgm:t>
    </dgm:pt>
    <dgm:pt modelId="{A5B1C1DB-00CA-406B-B628-EDC0B287B5C5}">
      <dgm:prSet custT="1"/>
      <dgm:spPr/>
      <dgm:t>
        <a:bodyPr/>
        <a:lstStyle/>
        <a:p>
          <a:pPr rtl="0"/>
          <a:r>
            <a:rPr lang="en-GB" sz="2400" dirty="0" smtClean="0">
              <a:solidFill>
                <a:schemeClr val="tx1"/>
              </a:solidFill>
            </a:rPr>
            <a:t>Genetic predisposition is suggested by the observation that PVD clusters in families.</a:t>
          </a:r>
          <a:endParaRPr lang="en-GB" sz="2400" dirty="0">
            <a:solidFill>
              <a:schemeClr val="tx1"/>
            </a:solidFill>
          </a:endParaRPr>
        </a:p>
      </dgm:t>
    </dgm:pt>
    <dgm:pt modelId="{AAE5C880-E8FE-4FFD-A207-F2C7740E6982}" type="parTrans" cxnId="{88F6D58E-9675-43DE-BA77-9B0BED1134E0}">
      <dgm:prSet/>
      <dgm:spPr/>
      <dgm:t>
        <a:bodyPr/>
        <a:lstStyle/>
        <a:p>
          <a:endParaRPr lang="en-GB" sz="2400"/>
        </a:p>
      </dgm:t>
    </dgm:pt>
    <dgm:pt modelId="{AB225E76-9E96-4662-B98A-E2164354540E}" type="sibTrans" cxnId="{88F6D58E-9675-43DE-BA77-9B0BED1134E0}">
      <dgm:prSet/>
      <dgm:spPr/>
      <dgm:t>
        <a:bodyPr/>
        <a:lstStyle/>
        <a:p>
          <a:endParaRPr lang="en-GB" sz="2400"/>
        </a:p>
      </dgm:t>
    </dgm:pt>
    <dgm:pt modelId="{0B321794-2626-439A-9A55-C4AB797CFD9F}" type="pres">
      <dgm:prSet presAssocID="{284AB37C-753E-4311-BC5C-E3396878DD14}" presName="linear" presStyleCnt="0">
        <dgm:presLayoutVars>
          <dgm:animLvl val="lvl"/>
          <dgm:resizeHandles val="exact"/>
        </dgm:presLayoutVars>
      </dgm:prSet>
      <dgm:spPr/>
      <dgm:t>
        <a:bodyPr/>
        <a:lstStyle/>
        <a:p>
          <a:endParaRPr lang="en-GB"/>
        </a:p>
      </dgm:t>
    </dgm:pt>
    <dgm:pt modelId="{852E3D43-E9D5-41CA-979F-BD4B12450F59}" type="pres">
      <dgm:prSet presAssocID="{BDDFA300-03E4-4C45-B469-11072E7D0C4C}" presName="parentText" presStyleLbl="node1" presStyleIdx="0" presStyleCnt="2">
        <dgm:presLayoutVars>
          <dgm:chMax val="0"/>
          <dgm:bulletEnabled val="1"/>
        </dgm:presLayoutVars>
      </dgm:prSet>
      <dgm:spPr/>
      <dgm:t>
        <a:bodyPr/>
        <a:lstStyle/>
        <a:p>
          <a:endParaRPr lang="en-GB"/>
        </a:p>
      </dgm:t>
    </dgm:pt>
    <dgm:pt modelId="{C4377EAB-A062-4B03-A750-555D548075B8}" type="pres">
      <dgm:prSet presAssocID="{3CDB0F50-6492-4262-BA71-FFEBCDB70588}" presName="spacer" presStyleCnt="0"/>
      <dgm:spPr/>
    </dgm:pt>
    <dgm:pt modelId="{E645CB91-77AE-409B-A4B5-97DFE0B41C2A}" type="pres">
      <dgm:prSet presAssocID="{A5B1C1DB-00CA-406B-B628-EDC0B287B5C5}" presName="parentText" presStyleLbl="node1" presStyleIdx="1" presStyleCnt="2" custLinFactY="11107" custLinFactNeighborX="247" custLinFactNeighborY="100000">
        <dgm:presLayoutVars>
          <dgm:chMax val="0"/>
          <dgm:bulletEnabled val="1"/>
        </dgm:presLayoutVars>
      </dgm:prSet>
      <dgm:spPr/>
      <dgm:t>
        <a:bodyPr/>
        <a:lstStyle/>
        <a:p>
          <a:endParaRPr lang="en-GB"/>
        </a:p>
      </dgm:t>
    </dgm:pt>
  </dgm:ptLst>
  <dgm:cxnLst>
    <dgm:cxn modelId="{2F8F1CF1-E129-48D6-8885-FCFE14979C14}" type="presOf" srcId="{A5B1C1DB-00CA-406B-B628-EDC0B287B5C5}" destId="{E645CB91-77AE-409B-A4B5-97DFE0B41C2A}" srcOrd="0" destOrd="0" presId="urn:microsoft.com/office/officeart/2005/8/layout/vList2"/>
    <dgm:cxn modelId="{5CDC48E0-90C8-4A26-AE3D-C3D5C2BD29FC}" type="presOf" srcId="{BDDFA300-03E4-4C45-B469-11072E7D0C4C}" destId="{852E3D43-E9D5-41CA-979F-BD4B12450F59}" srcOrd="0" destOrd="0" presId="urn:microsoft.com/office/officeart/2005/8/layout/vList2"/>
    <dgm:cxn modelId="{ECED0833-A72A-4A4D-9794-772256359798}" type="presOf" srcId="{284AB37C-753E-4311-BC5C-E3396878DD14}" destId="{0B321794-2626-439A-9A55-C4AB797CFD9F}" srcOrd="0" destOrd="0" presId="urn:microsoft.com/office/officeart/2005/8/layout/vList2"/>
    <dgm:cxn modelId="{25831A06-331E-4D57-AD4D-2A3C733D79D1}" srcId="{284AB37C-753E-4311-BC5C-E3396878DD14}" destId="{BDDFA300-03E4-4C45-B469-11072E7D0C4C}" srcOrd="0" destOrd="0" parTransId="{E99C0DE8-8199-45C5-8019-69364CAB26F5}" sibTransId="{3CDB0F50-6492-4262-BA71-FFEBCDB70588}"/>
    <dgm:cxn modelId="{88F6D58E-9675-43DE-BA77-9B0BED1134E0}" srcId="{284AB37C-753E-4311-BC5C-E3396878DD14}" destId="{A5B1C1DB-00CA-406B-B628-EDC0B287B5C5}" srcOrd="1" destOrd="0" parTransId="{AAE5C880-E8FE-4FFD-A207-F2C7740E6982}" sibTransId="{AB225E76-9E96-4662-B98A-E2164354540E}"/>
    <dgm:cxn modelId="{19CC60E2-63E0-4010-9A64-04A298293484}" type="presParOf" srcId="{0B321794-2626-439A-9A55-C4AB797CFD9F}" destId="{852E3D43-E9D5-41CA-979F-BD4B12450F59}" srcOrd="0" destOrd="0" presId="urn:microsoft.com/office/officeart/2005/8/layout/vList2"/>
    <dgm:cxn modelId="{CF5FF5AA-1343-4D7D-B5D6-9972E50CFD04}" type="presParOf" srcId="{0B321794-2626-439A-9A55-C4AB797CFD9F}" destId="{C4377EAB-A062-4B03-A750-555D548075B8}" srcOrd="1" destOrd="0" presId="urn:microsoft.com/office/officeart/2005/8/layout/vList2"/>
    <dgm:cxn modelId="{9F4AC104-95FA-4AE7-9693-3645C4473097}" type="presParOf" srcId="{0B321794-2626-439A-9A55-C4AB797CFD9F}" destId="{E645CB91-77AE-409B-A4B5-97DFE0B41C2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BE74BF-F3B1-4FAF-9862-A2C7A001C12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CD334F31-4371-43D1-B618-8C8ED9FE6F1B}">
      <dgm:prSet/>
      <dgm:spPr/>
      <dgm:t>
        <a:bodyPr/>
        <a:lstStyle/>
        <a:p>
          <a:pPr rtl="0"/>
          <a:r>
            <a:rPr lang="en-US" b="1" smtClean="0"/>
            <a:t>Peri or post menopausal women with h/o multiple inappropriate use of topical agents prior to the diagnosis.</a:t>
          </a:r>
          <a:endParaRPr lang="en-GB"/>
        </a:p>
      </dgm:t>
    </dgm:pt>
    <dgm:pt modelId="{E32AA56E-29C3-4FA8-9B35-B0508DA538A4}" type="parTrans" cxnId="{9B264A35-7D32-4200-8812-7F2C2B35F71C}">
      <dgm:prSet/>
      <dgm:spPr/>
      <dgm:t>
        <a:bodyPr/>
        <a:lstStyle/>
        <a:p>
          <a:endParaRPr lang="en-GB"/>
        </a:p>
      </dgm:t>
    </dgm:pt>
    <dgm:pt modelId="{7A86CE27-02DA-41D6-B953-FD27D2DB213D}" type="sibTrans" cxnId="{9B264A35-7D32-4200-8812-7F2C2B35F71C}">
      <dgm:prSet/>
      <dgm:spPr/>
      <dgm:t>
        <a:bodyPr/>
        <a:lstStyle/>
        <a:p>
          <a:endParaRPr lang="en-GB"/>
        </a:p>
      </dgm:t>
    </dgm:pt>
    <dgm:pt modelId="{96E881DF-ED11-44C5-81DA-4B690AE2647B}">
      <dgm:prSet/>
      <dgm:spPr/>
      <dgm:t>
        <a:bodyPr/>
        <a:lstStyle/>
        <a:p>
          <a:pPr rtl="0"/>
          <a:r>
            <a:rPr lang="en-US" b="1" smtClean="0"/>
            <a:t>Superficial dysparunia is not consistently reported.</a:t>
          </a:r>
          <a:endParaRPr lang="en-GB"/>
        </a:p>
      </dgm:t>
    </dgm:pt>
    <dgm:pt modelId="{228133A8-7490-4812-8C10-450D4E2EB67F}" type="parTrans" cxnId="{404DAB74-DD4A-4524-9B64-318D62A783AA}">
      <dgm:prSet/>
      <dgm:spPr/>
      <dgm:t>
        <a:bodyPr/>
        <a:lstStyle/>
        <a:p>
          <a:endParaRPr lang="en-GB"/>
        </a:p>
      </dgm:t>
    </dgm:pt>
    <dgm:pt modelId="{3900E2BA-247D-47ED-A33C-2531FD8A7534}" type="sibTrans" cxnId="{404DAB74-DD4A-4524-9B64-318D62A783AA}">
      <dgm:prSet/>
      <dgm:spPr/>
      <dgm:t>
        <a:bodyPr/>
        <a:lstStyle/>
        <a:p>
          <a:endParaRPr lang="en-GB"/>
        </a:p>
      </dgm:t>
    </dgm:pt>
    <dgm:pt modelId="{E86EED6F-F9B8-405C-B62F-F7B2E766EE31}">
      <dgm:prSet/>
      <dgm:spPr/>
      <dgm:t>
        <a:bodyPr/>
        <a:lstStyle/>
        <a:p>
          <a:pPr rtl="0"/>
          <a:r>
            <a:rPr lang="en-US" b="1" smtClean="0"/>
            <a:t>Patient may experience perineal, rectal and urethral discomfort as in perineal pain syndrome. </a:t>
          </a:r>
          <a:endParaRPr lang="en-GB"/>
        </a:p>
      </dgm:t>
    </dgm:pt>
    <dgm:pt modelId="{824EC0AB-0CC6-4557-89E8-9483511890DD}" type="parTrans" cxnId="{FD5E9A03-62DC-4B95-802F-C29211430BDD}">
      <dgm:prSet/>
      <dgm:spPr/>
      <dgm:t>
        <a:bodyPr/>
        <a:lstStyle/>
        <a:p>
          <a:endParaRPr lang="en-GB"/>
        </a:p>
      </dgm:t>
    </dgm:pt>
    <dgm:pt modelId="{0AD87B37-D4F6-4771-BD03-8368AC067DEE}" type="sibTrans" cxnId="{FD5E9A03-62DC-4B95-802F-C29211430BDD}">
      <dgm:prSet/>
      <dgm:spPr/>
      <dgm:t>
        <a:bodyPr/>
        <a:lstStyle/>
        <a:p>
          <a:endParaRPr lang="en-GB"/>
        </a:p>
      </dgm:t>
    </dgm:pt>
    <dgm:pt modelId="{0C1F7111-058B-48BD-81C5-6D8B9E55C5C4}">
      <dgm:prSet/>
      <dgm:spPr/>
      <dgm:t>
        <a:bodyPr/>
        <a:lstStyle/>
        <a:p>
          <a:pPr rtl="0"/>
          <a:r>
            <a:rPr lang="en-US" b="1" smtClean="0"/>
            <a:t>Marital conflict </a:t>
          </a:r>
          <a:endParaRPr lang="en-GB"/>
        </a:p>
      </dgm:t>
    </dgm:pt>
    <dgm:pt modelId="{216D3C57-130E-40B8-93E2-D03AB815410A}" type="parTrans" cxnId="{10028609-4E01-4558-BF87-BCB1391F5B43}">
      <dgm:prSet/>
      <dgm:spPr/>
      <dgm:t>
        <a:bodyPr/>
        <a:lstStyle/>
        <a:p>
          <a:endParaRPr lang="en-GB"/>
        </a:p>
      </dgm:t>
    </dgm:pt>
    <dgm:pt modelId="{91C9C18A-DDF4-48AA-A099-1810CBCE784C}" type="sibTrans" cxnId="{10028609-4E01-4558-BF87-BCB1391F5B43}">
      <dgm:prSet/>
      <dgm:spPr/>
      <dgm:t>
        <a:bodyPr/>
        <a:lstStyle/>
        <a:p>
          <a:endParaRPr lang="en-GB"/>
        </a:p>
      </dgm:t>
    </dgm:pt>
    <dgm:pt modelId="{C9B0510D-43D5-428C-A875-DCBD7076FD14}">
      <dgm:prSet/>
      <dgm:spPr/>
      <dgm:t>
        <a:bodyPr/>
        <a:lstStyle/>
        <a:p>
          <a:pPr rtl="0"/>
          <a:r>
            <a:rPr lang="en-US" b="1" smtClean="0"/>
            <a:t>Sexual dysfunction </a:t>
          </a:r>
          <a:endParaRPr lang="en-GB"/>
        </a:p>
      </dgm:t>
    </dgm:pt>
    <dgm:pt modelId="{B65F5E49-85AB-4A01-B496-664A914CB3BC}" type="parTrans" cxnId="{A1BB39AB-8573-442B-A13B-E29A0F49D1F3}">
      <dgm:prSet/>
      <dgm:spPr/>
      <dgm:t>
        <a:bodyPr/>
        <a:lstStyle/>
        <a:p>
          <a:endParaRPr lang="en-GB"/>
        </a:p>
      </dgm:t>
    </dgm:pt>
    <dgm:pt modelId="{39240ED2-CC8F-40C3-9E94-B4D24801127D}" type="sibTrans" cxnId="{A1BB39AB-8573-442B-A13B-E29A0F49D1F3}">
      <dgm:prSet/>
      <dgm:spPr/>
      <dgm:t>
        <a:bodyPr/>
        <a:lstStyle/>
        <a:p>
          <a:endParaRPr lang="en-GB"/>
        </a:p>
      </dgm:t>
    </dgm:pt>
    <dgm:pt modelId="{9E9179FE-CD3B-41E9-A77F-C584C1B76D48}" type="pres">
      <dgm:prSet presAssocID="{F8BE74BF-F3B1-4FAF-9862-A2C7A001C129}" presName="linear" presStyleCnt="0">
        <dgm:presLayoutVars>
          <dgm:animLvl val="lvl"/>
          <dgm:resizeHandles val="exact"/>
        </dgm:presLayoutVars>
      </dgm:prSet>
      <dgm:spPr/>
      <dgm:t>
        <a:bodyPr/>
        <a:lstStyle/>
        <a:p>
          <a:endParaRPr lang="en-GB"/>
        </a:p>
      </dgm:t>
    </dgm:pt>
    <dgm:pt modelId="{3014FBDB-7D1E-4ED8-B5B9-D29E746C858F}" type="pres">
      <dgm:prSet presAssocID="{CD334F31-4371-43D1-B618-8C8ED9FE6F1B}" presName="parentText" presStyleLbl="node1" presStyleIdx="0" presStyleCnt="5">
        <dgm:presLayoutVars>
          <dgm:chMax val="0"/>
          <dgm:bulletEnabled val="1"/>
        </dgm:presLayoutVars>
      </dgm:prSet>
      <dgm:spPr/>
      <dgm:t>
        <a:bodyPr/>
        <a:lstStyle/>
        <a:p>
          <a:endParaRPr lang="en-GB"/>
        </a:p>
      </dgm:t>
    </dgm:pt>
    <dgm:pt modelId="{0293B2D4-822C-492D-9627-959A628AC8D1}" type="pres">
      <dgm:prSet presAssocID="{7A86CE27-02DA-41D6-B953-FD27D2DB213D}" presName="spacer" presStyleCnt="0"/>
      <dgm:spPr/>
    </dgm:pt>
    <dgm:pt modelId="{4743739B-CA5B-4036-88F9-62F17AC6E83F}" type="pres">
      <dgm:prSet presAssocID="{96E881DF-ED11-44C5-81DA-4B690AE2647B}" presName="parentText" presStyleLbl="node1" presStyleIdx="1" presStyleCnt="5">
        <dgm:presLayoutVars>
          <dgm:chMax val="0"/>
          <dgm:bulletEnabled val="1"/>
        </dgm:presLayoutVars>
      </dgm:prSet>
      <dgm:spPr/>
      <dgm:t>
        <a:bodyPr/>
        <a:lstStyle/>
        <a:p>
          <a:endParaRPr lang="en-GB"/>
        </a:p>
      </dgm:t>
    </dgm:pt>
    <dgm:pt modelId="{6516011D-504C-405C-BC74-B8D01FAFF0A1}" type="pres">
      <dgm:prSet presAssocID="{3900E2BA-247D-47ED-A33C-2531FD8A7534}" presName="spacer" presStyleCnt="0"/>
      <dgm:spPr/>
    </dgm:pt>
    <dgm:pt modelId="{E26620DA-7D73-4007-AA84-A451C9FC0394}" type="pres">
      <dgm:prSet presAssocID="{E86EED6F-F9B8-405C-B62F-F7B2E766EE31}" presName="parentText" presStyleLbl="node1" presStyleIdx="2" presStyleCnt="5">
        <dgm:presLayoutVars>
          <dgm:chMax val="0"/>
          <dgm:bulletEnabled val="1"/>
        </dgm:presLayoutVars>
      </dgm:prSet>
      <dgm:spPr/>
      <dgm:t>
        <a:bodyPr/>
        <a:lstStyle/>
        <a:p>
          <a:endParaRPr lang="en-GB"/>
        </a:p>
      </dgm:t>
    </dgm:pt>
    <dgm:pt modelId="{492F564E-6CE1-4FFB-A9CF-7D3EAB2EB3CE}" type="pres">
      <dgm:prSet presAssocID="{0AD87B37-D4F6-4771-BD03-8368AC067DEE}" presName="spacer" presStyleCnt="0"/>
      <dgm:spPr/>
    </dgm:pt>
    <dgm:pt modelId="{91ED3755-B8E7-44C0-9E08-10982C9C58C9}" type="pres">
      <dgm:prSet presAssocID="{0C1F7111-058B-48BD-81C5-6D8B9E55C5C4}" presName="parentText" presStyleLbl="node1" presStyleIdx="3" presStyleCnt="5">
        <dgm:presLayoutVars>
          <dgm:chMax val="0"/>
          <dgm:bulletEnabled val="1"/>
        </dgm:presLayoutVars>
      </dgm:prSet>
      <dgm:spPr/>
      <dgm:t>
        <a:bodyPr/>
        <a:lstStyle/>
        <a:p>
          <a:endParaRPr lang="en-GB"/>
        </a:p>
      </dgm:t>
    </dgm:pt>
    <dgm:pt modelId="{7DD7E9DA-C96F-4C3E-8D32-36DF90084327}" type="pres">
      <dgm:prSet presAssocID="{91C9C18A-DDF4-48AA-A099-1810CBCE784C}" presName="spacer" presStyleCnt="0"/>
      <dgm:spPr/>
    </dgm:pt>
    <dgm:pt modelId="{4F6FD7A0-DF11-42C9-A3FA-DD624669AF91}" type="pres">
      <dgm:prSet presAssocID="{C9B0510D-43D5-428C-A875-DCBD7076FD14}" presName="parentText" presStyleLbl="node1" presStyleIdx="4" presStyleCnt="5">
        <dgm:presLayoutVars>
          <dgm:chMax val="0"/>
          <dgm:bulletEnabled val="1"/>
        </dgm:presLayoutVars>
      </dgm:prSet>
      <dgm:spPr/>
      <dgm:t>
        <a:bodyPr/>
        <a:lstStyle/>
        <a:p>
          <a:endParaRPr lang="en-GB"/>
        </a:p>
      </dgm:t>
    </dgm:pt>
  </dgm:ptLst>
  <dgm:cxnLst>
    <dgm:cxn modelId="{404DAB74-DD4A-4524-9B64-318D62A783AA}" srcId="{F8BE74BF-F3B1-4FAF-9862-A2C7A001C129}" destId="{96E881DF-ED11-44C5-81DA-4B690AE2647B}" srcOrd="1" destOrd="0" parTransId="{228133A8-7490-4812-8C10-450D4E2EB67F}" sibTransId="{3900E2BA-247D-47ED-A33C-2531FD8A7534}"/>
    <dgm:cxn modelId="{E390FFA3-B475-444A-B274-27F920FA4D95}" type="presOf" srcId="{96E881DF-ED11-44C5-81DA-4B690AE2647B}" destId="{4743739B-CA5B-4036-88F9-62F17AC6E83F}" srcOrd="0" destOrd="0" presId="urn:microsoft.com/office/officeart/2005/8/layout/vList2"/>
    <dgm:cxn modelId="{10028609-4E01-4558-BF87-BCB1391F5B43}" srcId="{F8BE74BF-F3B1-4FAF-9862-A2C7A001C129}" destId="{0C1F7111-058B-48BD-81C5-6D8B9E55C5C4}" srcOrd="3" destOrd="0" parTransId="{216D3C57-130E-40B8-93E2-D03AB815410A}" sibTransId="{91C9C18A-DDF4-48AA-A099-1810CBCE784C}"/>
    <dgm:cxn modelId="{05881AF6-2D7F-480B-9FF0-7231795CA335}" type="presOf" srcId="{CD334F31-4371-43D1-B618-8C8ED9FE6F1B}" destId="{3014FBDB-7D1E-4ED8-B5B9-D29E746C858F}" srcOrd="0" destOrd="0" presId="urn:microsoft.com/office/officeart/2005/8/layout/vList2"/>
    <dgm:cxn modelId="{C38A9FB1-12D0-4200-AEFC-8AEC255D4D15}" type="presOf" srcId="{E86EED6F-F9B8-405C-B62F-F7B2E766EE31}" destId="{E26620DA-7D73-4007-AA84-A451C9FC0394}" srcOrd="0" destOrd="0" presId="urn:microsoft.com/office/officeart/2005/8/layout/vList2"/>
    <dgm:cxn modelId="{AFA0DBBA-D887-49CF-95F8-AD894F5F7F53}" type="presOf" srcId="{F8BE74BF-F3B1-4FAF-9862-A2C7A001C129}" destId="{9E9179FE-CD3B-41E9-A77F-C584C1B76D48}" srcOrd="0" destOrd="0" presId="urn:microsoft.com/office/officeart/2005/8/layout/vList2"/>
    <dgm:cxn modelId="{9B264A35-7D32-4200-8812-7F2C2B35F71C}" srcId="{F8BE74BF-F3B1-4FAF-9862-A2C7A001C129}" destId="{CD334F31-4371-43D1-B618-8C8ED9FE6F1B}" srcOrd="0" destOrd="0" parTransId="{E32AA56E-29C3-4FA8-9B35-B0508DA538A4}" sibTransId="{7A86CE27-02DA-41D6-B953-FD27D2DB213D}"/>
    <dgm:cxn modelId="{FD5E9A03-62DC-4B95-802F-C29211430BDD}" srcId="{F8BE74BF-F3B1-4FAF-9862-A2C7A001C129}" destId="{E86EED6F-F9B8-405C-B62F-F7B2E766EE31}" srcOrd="2" destOrd="0" parTransId="{824EC0AB-0CC6-4557-89E8-9483511890DD}" sibTransId="{0AD87B37-D4F6-4771-BD03-8368AC067DEE}"/>
    <dgm:cxn modelId="{A1BB39AB-8573-442B-A13B-E29A0F49D1F3}" srcId="{F8BE74BF-F3B1-4FAF-9862-A2C7A001C129}" destId="{C9B0510D-43D5-428C-A875-DCBD7076FD14}" srcOrd="4" destOrd="0" parTransId="{B65F5E49-85AB-4A01-B496-664A914CB3BC}" sibTransId="{39240ED2-CC8F-40C3-9E94-B4D24801127D}"/>
    <dgm:cxn modelId="{56B6F7EB-BDF8-42B9-9697-8E70D9DAF1F8}" type="presOf" srcId="{C9B0510D-43D5-428C-A875-DCBD7076FD14}" destId="{4F6FD7A0-DF11-42C9-A3FA-DD624669AF91}" srcOrd="0" destOrd="0" presId="urn:microsoft.com/office/officeart/2005/8/layout/vList2"/>
    <dgm:cxn modelId="{90305B42-6241-4242-9CD2-7C15B9ABECD2}" type="presOf" srcId="{0C1F7111-058B-48BD-81C5-6D8B9E55C5C4}" destId="{91ED3755-B8E7-44C0-9E08-10982C9C58C9}" srcOrd="0" destOrd="0" presId="urn:microsoft.com/office/officeart/2005/8/layout/vList2"/>
    <dgm:cxn modelId="{A8E21E51-2889-457C-813B-BC25B7DB1785}" type="presParOf" srcId="{9E9179FE-CD3B-41E9-A77F-C584C1B76D48}" destId="{3014FBDB-7D1E-4ED8-B5B9-D29E746C858F}" srcOrd="0" destOrd="0" presId="urn:microsoft.com/office/officeart/2005/8/layout/vList2"/>
    <dgm:cxn modelId="{97549691-4C17-473B-A5F1-4D5AC49039F2}" type="presParOf" srcId="{9E9179FE-CD3B-41E9-A77F-C584C1B76D48}" destId="{0293B2D4-822C-492D-9627-959A628AC8D1}" srcOrd="1" destOrd="0" presId="urn:microsoft.com/office/officeart/2005/8/layout/vList2"/>
    <dgm:cxn modelId="{F329E2C2-2544-4832-AB99-F9153C2CB76E}" type="presParOf" srcId="{9E9179FE-CD3B-41E9-A77F-C584C1B76D48}" destId="{4743739B-CA5B-4036-88F9-62F17AC6E83F}" srcOrd="2" destOrd="0" presId="urn:microsoft.com/office/officeart/2005/8/layout/vList2"/>
    <dgm:cxn modelId="{2DDD4A40-D042-4D31-8519-F599E051879E}" type="presParOf" srcId="{9E9179FE-CD3B-41E9-A77F-C584C1B76D48}" destId="{6516011D-504C-405C-BC74-B8D01FAFF0A1}" srcOrd="3" destOrd="0" presId="urn:microsoft.com/office/officeart/2005/8/layout/vList2"/>
    <dgm:cxn modelId="{7665E845-3D37-4F86-835A-1355780C66D4}" type="presParOf" srcId="{9E9179FE-CD3B-41E9-A77F-C584C1B76D48}" destId="{E26620DA-7D73-4007-AA84-A451C9FC0394}" srcOrd="4" destOrd="0" presId="urn:microsoft.com/office/officeart/2005/8/layout/vList2"/>
    <dgm:cxn modelId="{90086728-AB01-4725-8735-0CF910294861}" type="presParOf" srcId="{9E9179FE-CD3B-41E9-A77F-C584C1B76D48}" destId="{492F564E-6CE1-4FFB-A9CF-7D3EAB2EB3CE}" srcOrd="5" destOrd="0" presId="urn:microsoft.com/office/officeart/2005/8/layout/vList2"/>
    <dgm:cxn modelId="{581F6C35-1810-4E40-A097-4276B4F5EE70}" type="presParOf" srcId="{9E9179FE-CD3B-41E9-A77F-C584C1B76D48}" destId="{91ED3755-B8E7-44C0-9E08-10982C9C58C9}" srcOrd="6" destOrd="0" presId="urn:microsoft.com/office/officeart/2005/8/layout/vList2"/>
    <dgm:cxn modelId="{531C0DBA-CCF7-4CD9-92C1-2C90239A7FB9}" type="presParOf" srcId="{9E9179FE-CD3B-41E9-A77F-C584C1B76D48}" destId="{7DD7E9DA-C96F-4C3E-8D32-36DF90084327}" srcOrd="7" destOrd="0" presId="urn:microsoft.com/office/officeart/2005/8/layout/vList2"/>
    <dgm:cxn modelId="{CDF81EB7-D504-409F-9E8E-64343FAAC61A}" type="presParOf" srcId="{9E9179FE-CD3B-41E9-A77F-C584C1B76D48}" destId="{4F6FD7A0-DF11-42C9-A3FA-DD624669AF9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EFA28F-7E93-4E79-AF40-4B9A1B74438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A4246A42-C589-4E44-BE38-71918AFD87FE}">
      <dgm:prSet custT="1"/>
      <dgm:spPr/>
      <dgm:t>
        <a:bodyPr/>
        <a:lstStyle/>
        <a:p>
          <a:pPr rtl="0"/>
          <a:r>
            <a:rPr lang="en-GB" sz="2400" smtClean="0"/>
            <a:t>Biopsy of the vestibule of an individual patient is not useful for guiding diagnosis or management. </a:t>
          </a:r>
          <a:endParaRPr lang="en-GB" sz="2400"/>
        </a:p>
      </dgm:t>
    </dgm:pt>
    <dgm:pt modelId="{9F9887B1-8A5D-40BA-BE31-03C022CE4451}" type="parTrans" cxnId="{2EA3BF41-4BB3-4A25-A43C-408E2A859DEE}">
      <dgm:prSet/>
      <dgm:spPr/>
      <dgm:t>
        <a:bodyPr/>
        <a:lstStyle/>
        <a:p>
          <a:endParaRPr lang="en-GB"/>
        </a:p>
      </dgm:t>
    </dgm:pt>
    <dgm:pt modelId="{AF070BEB-E103-4073-833F-9569102037A6}" type="sibTrans" cxnId="{2EA3BF41-4BB3-4A25-A43C-408E2A859DEE}">
      <dgm:prSet/>
      <dgm:spPr/>
      <dgm:t>
        <a:bodyPr/>
        <a:lstStyle/>
        <a:p>
          <a:endParaRPr lang="en-GB"/>
        </a:p>
      </dgm:t>
    </dgm:pt>
    <dgm:pt modelId="{2DA43789-76DA-43B0-A4E1-F1A997662FFD}">
      <dgm:prSet custT="1"/>
      <dgm:spPr/>
      <dgm:t>
        <a:bodyPr/>
        <a:lstStyle/>
        <a:p>
          <a:pPr rtl="0"/>
          <a:r>
            <a:rPr lang="en-GB" sz="2400" smtClean="0"/>
            <a:t>There is evidence for peripheral sensitization based on hypersensitivity of the vestibule to tactile, thermal, and chemical stimuli.</a:t>
          </a:r>
          <a:endParaRPr lang="en-GB" sz="2400"/>
        </a:p>
      </dgm:t>
    </dgm:pt>
    <dgm:pt modelId="{1E4022E6-8E16-4FE2-9E57-583FD52A3B2A}" type="parTrans" cxnId="{D42F8386-8205-4F9D-AADB-48983C4EA293}">
      <dgm:prSet/>
      <dgm:spPr/>
      <dgm:t>
        <a:bodyPr/>
        <a:lstStyle/>
        <a:p>
          <a:endParaRPr lang="en-GB"/>
        </a:p>
      </dgm:t>
    </dgm:pt>
    <dgm:pt modelId="{ECB2583A-E52F-4DA7-BC70-4DB56409CAC2}" type="sibTrans" cxnId="{D42F8386-8205-4F9D-AADB-48983C4EA293}">
      <dgm:prSet/>
      <dgm:spPr/>
      <dgm:t>
        <a:bodyPr/>
        <a:lstStyle/>
        <a:p>
          <a:endParaRPr lang="en-GB"/>
        </a:p>
      </dgm:t>
    </dgm:pt>
    <dgm:pt modelId="{3ACEB478-66BD-41CF-8BE9-14F54AC2464C}">
      <dgm:prSet custT="1"/>
      <dgm:spPr/>
      <dgm:t>
        <a:bodyPr/>
        <a:lstStyle/>
        <a:p>
          <a:pPr rtl="0"/>
          <a:r>
            <a:rPr lang="en-GB" sz="2400" smtClean="0"/>
            <a:t>Hypersensitivity to pressure is also found in tissues other body regions consistent with the presence of central sensitization. </a:t>
          </a:r>
          <a:endParaRPr lang="en-GB" sz="2400"/>
        </a:p>
      </dgm:t>
    </dgm:pt>
    <dgm:pt modelId="{CAAC9B3E-AB72-4954-9BBC-2D103E6DAF8C}" type="parTrans" cxnId="{D86D38C2-EF3D-454E-9637-2EB621CD06E3}">
      <dgm:prSet/>
      <dgm:spPr/>
      <dgm:t>
        <a:bodyPr/>
        <a:lstStyle/>
        <a:p>
          <a:endParaRPr lang="en-GB"/>
        </a:p>
      </dgm:t>
    </dgm:pt>
    <dgm:pt modelId="{C2F7B41C-9967-432E-BC80-2770F9B5C749}" type="sibTrans" cxnId="{D86D38C2-EF3D-454E-9637-2EB621CD06E3}">
      <dgm:prSet/>
      <dgm:spPr/>
      <dgm:t>
        <a:bodyPr/>
        <a:lstStyle/>
        <a:p>
          <a:endParaRPr lang="en-GB"/>
        </a:p>
      </dgm:t>
    </dgm:pt>
    <dgm:pt modelId="{8A3FD1C9-F457-46BF-B28C-8E2BC4557164}">
      <dgm:prSet custT="1"/>
      <dgm:spPr/>
      <dgm:t>
        <a:bodyPr/>
        <a:lstStyle/>
        <a:p>
          <a:pPr rtl="0"/>
          <a:r>
            <a:rPr lang="en-GB" sz="2400" smtClean="0"/>
            <a:t>Pelvic floor muscle over activity and tenderness is found in most but not all women.</a:t>
          </a:r>
          <a:endParaRPr lang="en-GB" sz="2400"/>
        </a:p>
      </dgm:t>
    </dgm:pt>
    <dgm:pt modelId="{65C12F03-CABB-4640-A3CE-9B66B1B26CBA}" type="parTrans" cxnId="{64581F62-8DF7-4371-853B-6DE0837A1E3F}">
      <dgm:prSet/>
      <dgm:spPr/>
      <dgm:t>
        <a:bodyPr/>
        <a:lstStyle/>
        <a:p>
          <a:endParaRPr lang="en-GB"/>
        </a:p>
      </dgm:t>
    </dgm:pt>
    <dgm:pt modelId="{1BB5A5B8-20D0-4C71-84A0-9C8204FD7880}" type="sibTrans" cxnId="{64581F62-8DF7-4371-853B-6DE0837A1E3F}">
      <dgm:prSet/>
      <dgm:spPr/>
      <dgm:t>
        <a:bodyPr/>
        <a:lstStyle/>
        <a:p>
          <a:endParaRPr lang="en-GB"/>
        </a:p>
      </dgm:t>
    </dgm:pt>
    <dgm:pt modelId="{65E0E619-4A84-461A-9412-DED55BEB7C27}">
      <dgm:prSet custT="1"/>
      <dgm:spPr/>
      <dgm:t>
        <a:bodyPr/>
        <a:lstStyle/>
        <a:p>
          <a:r>
            <a:rPr lang="en-GB" sz="2400" smtClean="0"/>
            <a:t>Psychological and relationship factors in affected women include depression, anxiety, and lower sexual desire, arousal, orgasm, and overall lower sexual and relationship satisfaction.</a:t>
          </a:r>
          <a:endParaRPr lang="en-GB" sz="2400"/>
        </a:p>
      </dgm:t>
    </dgm:pt>
    <dgm:pt modelId="{1825E7D9-05FB-4879-8F87-077EF76EF026}" type="parTrans" cxnId="{666F62FE-C28A-421B-BC3A-850CB1EF9688}">
      <dgm:prSet/>
      <dgm:spPr/>
      <dgm:t>
        <a:bodyPr/>
        <a:lstStyle/>
        <a:p>
          <a:endParaRPr lang="en-GB"/>
        </a:p>
      </dgm:t>
    </dgm:pt>
    <dgm:pt modelId="{0080BDD1-B881-45B0-94F4-483FE92897C4}" type="sibTrans" cxnId="{666F62FE-C28A-421B-BC3A-850CB1EF9688}">
      <dgm:prSet/>
      <dgm:spPr/>
      <dgm:t>
        <a:bodyPr/>
        <a:lstStyle/>
        <a:p>
          <a:endParaRPr lang="en-GB"/>
        </a:p>
      </dgm:t>
    </dgm:pt>
    <dgm:pt modelId="{7E46CD57-4D31-4953-A2C5-C43ED6E38DB5}" type="pres">
      <dgm:prSet presAssocID="{18EFA28F-7E93-4E79-AF40-4B9A1B744389}" presName="linear" presStyleCnt="0">
        <dgm:presLayoutVars>
          <dgm:animLvl val="lvl"/>
          <dgm:resizeHandles val="exact"/>
        </dgm:presLayoutVars>
      </dgm:prSet>
      <dgm:spPr/>
      <dgm:t>
        <a:bodyPr/>
        <a:lstStyle/>
        <a:p>
          <a:endParaRPr lang="en-GB"/>
        </a:p>
      </dgm:t>
    </dgm:pt>
    <dgm:pt modelId="{EE8BF1E3-F215-49A8-9E9B-966330DA3AC1}" type="pres">
      <dgm:prSet presAssocID="{A4246A42-C589-4E44-BE38-71918AFD87FE}" presName="parentText" presStyleLbl="node1" presStyleIdx="0" presStyleCnt="5">
        <dgm:presLayoutVars>
          <dgm:chMax val="0"/>
          <dgm:bulletEnabled val="1"/>
        </dgm:presLayoutVars>
      </dgm:prSet>
      <dgm:spPr/>
      <dgm:t>
        <a:bodyPr/>
        <a:lstStyle/>
        <a:p>
          <a:endParaRPr lang="en-GB"/>
        </a:p>
      </dgm:t>
    </dgm:pt>
    <dgm:pt modelId="{8E006038-7105-43C5-9C6F-AD23E336EB6D}" type="pres">
      <dgm:prSet presAssocID="{AF070BEB-E103-4073-833F-9569102037A6}" presName="spacer" presStyleCnt="0"/>
      <dgm:spPr/>
    </dgm:pt>
    <dgm:pt modelId="{21D9B992-92AE-41EA-895D-F65B7C1FF7DB}" type="pres">
      <dgm:prSet presAssocID="{2DA43789-76DA-43B0-A4E1-F1A997662FFD}" presName="parentText" presStyleLbl="node1" presStyleIdx="1" presStyleCnt="5">
        <dgm:presLayoutVars>
          <dgm:chMax val="0"/>
          <dgm:bulletEnabled val="1"/>
        </dgm:presLayoutVars>
      </dgm:prSet>
      <dgm:spPr/>
      <dgm:t>
        <a:bodyPr/>
        <a:lstStyle/>
        <a:p>
          <a:endParaRPr lang="en-GB"/>
        </a:p>
      </dgm:t>
    </dgm:pt>
    <dgm:pt modelId="{BAC792AC-75A9-41C8-B632-6E16DAAAED0F}" type="pres">
      <dgm:prSet presAssocID="{ECB2583A-E52F-4DA7-BC70-4DB56409CAC2}" presName="spacer" presStyleCnt="0"/>
      <dgm:spPr/>
    </dgm:pt>
    <dgm:pt modelId="{92D6F115-FCF5-409E-8550-14C102E16C48}" type="pres">
      <dgm:prSet presAssocID="{3ACEB478-66BD-41CF-8BE9-14F54AC2464C}" presName="parentText" presStyleLbl="node1" presStyleIdx="2" presStyleCnt="5">
        <dgm:presLayoutVars>
          <dgm:chMax val="0"/>
          <dgm:bulletEnabled val="1"/>
        </dgm:presLayoutVars>
      </dgm:prSet>
      <dgm:spPr/>
      <dgm:t>
        <a:bodyPr/>
        <a:lstStyle/>
        <a:p>
          <a:endParaRPr lang="en-GB"/>
        </a:p>
      </dgm:t>
    </dgm:pt>
    <dgm:pt modelId="{33BF9C15-63EC-4482-BC09-6A38B2A3DFE0}" type="pres">
      <dgm:prSet presAssocID="{C2F7B41C-9967-432E-BC80-2770F9B5C749}" presName="spacer" presStyleCnt="0"/>
      <dgm:spPr/>
    </dgm:pt>
    <dgm:pt modelId="{C6995494-24AB-48D0-87C1-0723A85292F8}" type="pres">
      <dgm:prSet presAssocID="{8A3FD1C9-F457-46BF-B28C-8E2BC4557164}" presName="parentText" presStyleLbl="node1" presStyleIdx="3" presStyleCnt="5">
        <dgm:presLayoutVars>
          <dgm:chMax val="0"/>
          <dgm:bulletEnabled val="1"/>
        </dgm:presLayoutVars>
      </dgm:prSet>
      <dgm:spPr/>
      <dgm:t>
        <a:bodyPr/>
        <a:lstStyle/>
        <a:p>
          <a:endParaRPr lang="en-GB"/>
        </a:p>
      </dgm:t>
    </dgm:pt>
    <dgm:pt modelId="{9D27A761-A1E9-43C4-A047-8670133485D3}" type="pres">
      <dgm:prSet presAssocID="{1BB5A5B8-20D0-4C71-84A0-9C8204FD7880}" presName="spacer" presStyleCnt="0"/>
      <dgm:spPr/>
    </dgm:pt>
    <dgm:pt modelId="{C505D54A-C8F1-466C-9302-23D9D90972B1}" type="pres">
      <dgm:prSet presAssocID="{65E0E619-4A84-461A-9412-DED55BEB7C27}" presName="parentText" presStyleLbl="node1" presStyleIdx="4" presStyleCnt="5">
        <dgm:presLayoutVars>
          <dgm:chMax val="0"/>
          <dgm:bulletEnabled val="1"/>
        </dgm:presLayoutVars>
      </dgm:prSet>
      <dgm:spPr/>
      <dgm:t>
        <a:bodyPr/>
        <a:lstStyle/>
        <a:p>
          <a:endParaRPr lang="en-GB"/>
        </a:p>
      </dgm:t>
    </dgm:pt>
  </dgm:ptLst>
  <dgm:cxnLst>
    <dgm:cxn modelId="{2EA3BF41-4BB3-4A25-A43C-408E2A859DEE}" srcId="{18EFA28F-7E93-4E79-AF40-4B9A1B744389}" destId="{A4246A42-C589-4E44-BE38-71918AFD87FE}" srcOrd="0" destOrd="0" parTransId="{9F9887B1-8A5D-40BA-BE31-03C022CE4451}" sibTransId="{AF070BEB-E103-4073-833F-9569102037A6}"/>
    <dgm:cxn modelId="{2AA1E7FB-FC59-4A95-BA4F-7ECD77EA8ADB}" type="presOf" srcId="{A4246A42-C589-4E44-BE38-71918AFD87FE}" destId="{EE8BF1E3-F215-49A8-9E9B-966330DA3AC1}" srcOrd="0" destOrd="0" presId="urn:microsoft.com/office/officeart/2005/8/layout/vList2"/>
    <dgm:cxn modelId="{64581F62-8DF7-4371-853B-6DE0837A1E3F}" srcId="{18EFA28F-7E93-4E79-AF40-4B9A1B744389}" destId="{8A3FD1C9-F457-46BF-B28C-8E2BC4557164}" srcOrd="3" destOrd="0" parTransId="{65C12F03-CABB-4640-A3CE-9B66B1B26CBA}" sibTransId="{1BB5A5B8-20D0-4C71-84A0-9C8204FD7880}"/>
    <dgm:cxn modelId="{3DA22E50-D7C1-4CDB-BF65-A7934AA4E6D6}" type="presOf" srcId="{2DA43789-76DA-43B0-A4E1-F1A997662FFD}" destId="{21D9B992-92AE-41EA-895D-F65B7C1FF7DB}" srcOrd="0" destOrd="0" presId="urn:microsoft.com/office/officeart/2005/8/layout/vList2"/>
    <dgm:cxn modelId="{64F4EEC1-1F05-46D5-9220-B05283571681}" type="presOf" srcId="{8A3FD1C9-F457-46BF-B28C-8E2BC4557164}" destId="{C6995494-24AB-48D0-87C1-0723A85292F8}" srcOrd="0" destOrd="0" presId="urn:microsoft.com/office/officeart/2005/8/layout/vList2"/>
    <dgm:cxn modelId="{5294CD18-D9C5-4019-BF31-10F52AC502E9}" type="presOf" srcId="{18EFA28F-7E93-4E79-AF40-4B9A1B744389}" destId="{7E46CD57-4D31-4953-A2C5-C43ED6E38DB5}" srcOrd="0" destOrd="0" presId="urn:microsoft.com/office/officeart/2005/8/layout/vList2"/>
    <dgm:cxn modelId="{B99ECB79-8048-4205-95F6-82C532F5DA7B}" type="presOf" srcId="{3ACEB478-66BD-41CF-8BE9-14F54AC2464C}" destId="{92D6F115-FCF5-409E-8550-14C102E16C48}" srcOrd="0" destOrd="0" presId="urn:microsoft.com/office/officeart/2005/8/layout/vList2"/>
    <dgm:cxn modelId="{666F62FE-C28A-421B-BC3A-850CB1EF9688}" srcId="{18EFA28F-7E93-4E79-AF40-4B9A1B744389}" destId="{65E0E619-4A84-461A-9412-DED55BEB7C27}" srcOrd="4" destOrd="0" parTransId="{1825E7D9-05FB-4879-8F87-077EF76EF026}" sibTransId="{0080BDD1-B881-45B0-94F4-483FE92897C4}"/>
    <dgm:cxn modelId="{BA4E7FDB-8E4F-43C9-8158-E8ACD226A7C3}" type="presOf" srcId="{65E0E619-4A84-461A-9412-DED55BEB7C27}" destId="{C505D54A-C8F1-466C-9302-23D9D90972B1}" srcOrd="0" destOrd="0" presId="urn:microsoft.com/office/officeart/2005/8/layout/vList2"/>
    <dgm:cxn modelId="{D86D38C2-EF3D-454E-9637-2EB621CD06E3}" srcId="{18EFA28F-7E93-4E79-AF40-4B9A1B744389}" destId="{3ACEB478-66BD-41CF-8BE9-14F54AC2464C}" srcOrd="2" destOrd="0" parTransId="{CAAC9B3E-AB72-4954-9BBC-2D103E6DAF8C}" sibTransId="{C2F7B41C-9967-432E-BC80-2770F9B5C749}"/>
    <dgm:cxn modelId="{D42F8386-8205-4F9D-AADB-48983C4EA293}" srcId="{18EFA28F-7E93-4E79-AF40-4B9A1B744389}" destId="{2DA43789-76DA-43B0-A4E1-F1A997662FFD}" srcOrd="1" destOrd="0" parTransId="{1E4022E6-8E16-4FE2-9E57-583FD52A3B2A}" sibTransId="{ECB2583A-E52F-4DA7-BC70-4DB56409CAC2}"/>
    <dgm:cxn modelId="{1E303F26-1FEB-4D7E-AC79-76EFE2632FE6}" type="presParOf" srcId="{7E46CD57-4D31-4953-A2C5-C43ED6E38DB5}" destId="{EE8BF1E3-F215-49A8-9E9B-966330DA3AC1}" srcOrd="0" destOrd="0" presId="urn:microsoft.com/office/officeart/2005/8/layout/vList2"/>
    <dgm:cxn modelId="{5681A67C-0E52-4087-A7ED-7D59C95C600E}" type="presParOf" srcId="{7E46CD57-4D31-4953-A2C5-C43ED6E38DB5}" destId="{8E006038-7105-43C5-9C6F-AD23E336EB6D}" srcOrd="1" destOrd="0" presId="urn:microsoft.com/office/officeart/2005/8/layout/vList2"/>
    <dgm:cxn modelId="{87B35F23-83EB-4E36-A9FE-CDA3ACEF5128}" type="presParOf" srcId="{7E46CD57-4D31-4953-A2C5-C43ED6E38DB5}" destId="{21D9B992-92AE-41EA-895D-F65B7C1FF7DB}" srcOrd="2" destOrd="0" presId="urn:microsoft.com/office/officeart/2005/8/layout/vList2"/>
    <dgm:cxn modelId="{9F03BC3F-C4EB-4C66-893A-AF7B9BBEA8A3}" type="presParOf" srcId="{7E46CD57-4D31-4953-A2C5-C43ED6E38DB5}" destId="{BAC792AC-75A9-41C8-B632-6E16DAAAED0F}" srcOrd="3" destOrd="0" presId="urn:microsoft.com/office/officeart/2005/8/layout/vList2"/>
    <dgm:cxn modelId="{2EB104F9-4F34-44CD-BCE2-0821932EE591}" type="presParOf" srcId="{7E46CD57-4D31-4953-A2C5-C43ED6E38DB5}" destId="{92D6F115-FCF5-409E-8550-14C102E16C48}" srcOrd="4" destOrd="0" presId="urn:microsoft.com/office/officeart/2005/8/layout/vList2"/>
    <dgm:cxn modelId="{A7585BF5-7CBE-4192-91ED-009A03B339F7}" type="presParOf" srcId="{7E46CD57-4D31-4953-A2C5-C43ED6E38DB5}" destId="{33BF9C15-63EC-4482-BC09-6A38B2A3DFE0}" srcOrd="5" destOrd="0" presId="urn:microsoft.com/office/officeart/2005/8/layout/vList2"/>
    <dgm:cxn modelId="{7C846B55-0A2E-4280-8D50-F691540D9695}" type="presParOf" srcId="{7E46CD57-4D31-4953-A2C5-C43ED6E38DB5}" destId="{C6995494-24AB-48D0-87C1-0723A85292F8}" srcOrd="6" destOrd="0" presId="urn:microsoft.com/office/officeart/2005/8/layout/vList2"/>
    <dgm:cxn modelId="{0C56473E-B9AC-46E5-9C29-C898E26BF517}" type="presParOf" srcId="{7E46CD57-4D31-4953-A2C5-C43ED6E38DB5}" destId="{9D27A761-A1E9-43C4-A047-8670133485D3}" srcOrd="7" destOrd="0" presId="urn:microsoft.com/office/officeart/2005/8/layout/vList2"/>
    <dgm:cxn modelId="{2A4F376F-5C8A-4462-B987-6D974A5AB520}" type="presParOf" srcId="{7E46CD57-4D31-4953-A2C5-C43ED6E38DB5}" destId="{C505D54A-C8F1-466C-9302-23D9D90972B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33C374-9082-4DF2-A8F2-B0484057139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FF5DDA15-2A9C-448A-979A-399D8586915D}">
      <dgm:prSet custT="1"/>
      <dgm:spPr/>
      <dgm:t>
        <a:bodyPr/>
        <a:lstStyle/>
        <a:p>
          <a:pPr algn="l" rtl="1"/>
          <a:r>
            <a:rPr lang="en-US" sz="2400" dirty="0" smtClean="0"/>
            <a:t>The diagnosis </a:t>
          </a:r>
          <a:r>
            <a:rPr lang="en-US" sz="2400" dirty="0" err="1" smtClean="0"/>
            <a:t>vulval</a:t>
          </a:r>
          <a:r>
            <a:rPr lang="en-US" sz="2400" dirty="0" smtClean="0"/>
            <a:t> dermatosis (lichen </a:t>
          </a:r>
          <a:r>
            <a:rPr lang="en-US" sz="2400" dirty="0" err="1" smtClean="0"/>
            <a:t>sclerosus</a:t>
          </a:r>
          <a:r>
            <a:rPr lang="en-US" sz="2400" dirty="0" smtClean="0"/>
            <a:t>), vestibular papillomatosis and cyclical </a:t>
          </a:r>
          <a:r>
            <a:rPr lang="en-US" sz="2400" dirty="0" err="1" smtClean="0"/>
            <a:t>vulvitis</a:t>
          </a:r>
          <a:r>
            <a:rPr lang="en-US" sz="2400" dirty="0" smtClean="0"/>
            <a:t> do not fit into a diagnosis of </a:t>
          </a:r>
          <a:r>
            <a:rPr lang="en-US" sz="2400" dirty="0" err="1" smtClean="0"/>
            <a:t>vulval</a:t>
          </a:r>
          <a:r>
            <a:rPr lang="en-US" sz="2400" dirty="0" smtClean="0"/>
            <a:t> pain syndrome.</a:t>
          </a:r>
          <a:endParaRPr lang="en-GB" sz="2400" dirty="0"/>
        </a:p>
      </dgm:t>
    </dgm:pt>
    <dgm:pt modelId="{76129C10-8A70-4F2E-9A83-7514B946722D}" type="parTrans" cxnId="{E3A714C7-CD27-4426-9307-E40CD95DE840}">
      <dgm:prSet/>
      <dgm:spPr/>
      <dgm:t>
        <a:bodyPr/>
        <a:lstStyle/>
        <a:p>
          <a:endParaRPr lang="en-GB"/>
        </a:p>
      </dgm:t>
    </dgm:pt>
    <dgm:pt modelId="{6623C86C-CFD5-4475-AAD6-99E7C0C76E1A}" type="sibTrans" cxnId="{E3A714C7-CD27-4426-9307-E40CD95DE840}">
      <dgm:prSet/>
      <dgm:spPr/>
      <dgm:t>
        <a:bodyPr/>
        <a:lstStyle/>
        <a:p>
          <a:endParaRPr lang="en-GB"/>
        </a:p>
      </dgm:t>
    </dgm:pt>
    <dgm:pt modelId="{AAA9DA54-D0ED-497C-973E-B8D1A7148E65}">
      <dgm:prSet custT="1"/>
      <dgm:spPr/>
      <dgm:t>
        <a:bodyPr/>
        <a:lstStyle/>
        <a:p>
          <a:pPr rtl="0"/>
          <a:endParaRPr lang="en-GB" sz="2400"/>
        </a:p>
      </dgm:t>
    </dgm:pt>
    <dgm:pt modelId="{9E7F1819-802C-4CAB-B7FD-5BF989CFCE68}" type="parTrans" cxnId="{22B2696E-B621-4E35-BFBA-F3CED1BCF379}">
      <dgm:prSet/>
      <dgm:spPr/>
      <dgm:t>
        <a:bodyPr/>
        <a:lstStyle/>
        <a:p>
          <a:endParaRPr lang="en-GB"/>
        </a:p>
      </dgm:t>
    </dgm:pt>
    <dgm:pt modelId="{0E6C715F-A04B-454D-BACB-D243F5465CC3}" type="sibTrans" cxnId="{22B2696E-B621-4E35-BFBA-F3CED1BCF379}">
      <dgm:prSet/>
      <dgm:spPr/>
      <dgm:t>
        <a:bodyPr/>
        <a:lstStyle/>
        <a:p>
          <a:endParaRPr lang="en-GB"/>
        </a:p>
      </dgm:t>
    </dgm:pt>
    <dgm:pt modelId="{91DAE0B7-232E-436A-A05E-ED163BDC900B}">
      <dgm:prSet custT="1"/>
      <dgm:spPr/>
      <dgm:t>
        <a:bodyPr/>
        <a:lstStyle/>
        <a:p>
          <a:pPr rtl="0"/>
          <a:r>
            <a:rPr lang="en-US" sz="2400" smtClean="0"/>
            <a:t>Vestibular papillomatosis where </a:t>
          </a:r>
          <a:r>
            <a:rPr lang="en-US" sz="2400" u="sng" smtClean="0"/>
            <a:t>filamentous projections of epithelium</a:t>
          </a:r>
          <a:r>
            <a:rPr lang="en-US" sz="2400" smtClean="0"/>
            <a:t> are found within the vestibule and inner labia minora is now considered a variant of normal.</a:t>
          </a:r>
          <a:endParaRPr lang="en-GB" sz="2400"/>
        </a:p>
      </dgm:t>
    </dgm:pt>
    <dgm:pt modelId="{3FBE183F-E983-40D3-972F-C42B1048E225}" type="parTrans" cxnId="{EFB01D90-EBE5-4088-AEE9-41FBB44ABFCA}">
      <dgm:prSet/>
      <dgm:spPr/>
      <dgm:t>
        <a:bodyPr/>
        <a:lstStyle/>
        <a:p>
          <a:endParaRPr lang="en-GB"/>
        </a:p>
      </dgm:t>
    </dgm:pt>
    <dgm:pt modelId="{79B3E109-AF17-4902-9882-C78E66FAF151}" type="sibTrans" cxnId="{EFB01D90-EBE5-4088-AEE9-41FBB44ABFCA}">
      <dgm:prSet/>
      <dgm:spPr/>
      <dgm:t>
        <a:bodyPr/>
        <a:lstStyle/>
        <a:p>
          <a:endParaRPr lang="en-GB"/>
        </a:p>
      </dgm:t>
    </dgm:pt>
    <dgm:pt modelId="{31E3E768-15B1-4B85-80B3-4BD05F56F8E1}" type="pres">
      <dgm:prSet presAssocID="{2633C374-9082-4DF2-A8F2-B04840571393}" presName="linearFlow" presStyleCnt="0">
        <dgm:presLayoutVars>
          <dgm:dir/>
          <dgm:resizeHandles val="exact"/>
        </dgm:presLayoutVars>
      </dgm:prSet>
      <dgm:spPr/>
      <dgm:t>
        <a:bodyPr/>
        <a:lstStyle/>
        <a:p>
          <a:endParaRPr lang="en-GB"/>
        </a:p>
      </dgm:t>
    </dgm:pt>
    <dgm:pt modelId="{E13354A0-47A6-4891-B2D1-FF744768694E}" type="pres">
      <dgm:prSet presAssocID="{FF5DDA15-2A9C-448A-979A-399D8586915D}" presName="composite" presStyleCnt="0"/>
      <dgm:spPr/>
    </dgm:pt>
    <dgm:pt modelId="{B8590E96-0579-452E-86E3-5082D589508D}" type="pres">
      <dgm:prSet presAssocID="{FF5DDA15-2A9C-448A-979A-399D8586915D}" presName="imgShp" presStyleLbl="fgImgPlace1" presStyleIdx="0" presStyleCnt="2"/>
      <dgm:spPr>
        <a:blipFill rotWithShape="1">
          <a:blip xmlns:r="http://schemas.openxmlformats.org/officeDocument/2006/relationships" r:embed="rId1"/>
          <a:stretch>
            <a:fillRect/>
          </a:stretch>
        </a:blipFill>
      </dgm:spPr>
    </dgm:pt>
    <dgm:pt modelId="{AFAD6ED3-C3F0-46EC-8530-FAE8DC504E7E}" type="pres">
      <dgm:prSet presAssocID="{FF5DDA15-2A9C-448A-979A-399D8586915D}" presName="txShp" presStyleLbl="node1" presStyleIdx="0" presStyleCnt="2">
        <dgm:presLayoutVars>
          <dgm:bulletEnabled val="1"/>
        </dgm:presLayoutVars>
      </dgm:prSet>
      <dgm:spPr/>
      <dgm:t>
        <a:bodyPr/>
        <a:lstStyle/>
        <a:p>
          <a:endParaRPr lang="en-GB"/>
        </a:p>
      </dgm:t>
    </dgm:pt>
    <dgm:pt modelId="{D69C8721-7579-45E6-9B7D-C8CB7389B358}" type="pres">
      <dgm:prSet presAssocID="{6623C86C-CFD5-4475-AAD6-99E7C0C76E1A}" presName="spacing" presStyleCnt="0"/>
      <dgm:spPr/>
    </dgm:pt>
    <dgm:pt modelId="{4DDBA82F-8717-4BCB-A326-2AC3394E7DD7}" type="pres">
      <dgm:prSet presAssocID="{AAA9DA54-D0ED-497C-973E-B8D1A7148E65}" presName="composite" presStyleCnt="0"/>
      <dgm:spPr/>
    </dgm:pt>
    <dgm:pt modelId="{7F689B12-D5AE-4916-9334-3B968DBDE355}" type="pres">
      <dgm:prSet presAssocID="{AAA9DA54-D0ED-497C-973E-B8D1A7148E65}" presName="imgShp" presStyleLbl="fgImgPlace1" presStyleIdx="1" presStyleCnt="2"/>
      <dgm:spPr>
        <a:blipFill rotWithShape="1">
          <a:blip xmlns:r="http://schemas.openxmlformats.org/officeDocument/2006/relationships" r:embed="rId2"/>
          <a:stretch>
            <a:fillRect/>
          </a:stretch>
        </a:blipFill>
      </dgm:spPr>
    </dgm:pt>
    <dgm:pt modelId="{239C8F20-A969-4654-8B97-209D3C90D317}" type="pres">
      <dgm:prSet presAssocID="{AAA9DA54-D0ED-497C-973E-B8D1A7148E65}" presName="txShp" presStyleLbl="node1" presStyleIdx="1" presStyleCnt="2">
        <dgm:presLayoutVars>
          <dgm:bulletEnabled val="1"/>
        </dgm:presLayoutVars>
      </dgm:prSet>
      <dgm:spPr/>
      <dgm:t>
        <a:bodyPr/>
        <a:lstStyle/>
        <a:p>
          <a:endParaRPr lang="en-GB"/>
        </a:p>
      </dgm:t>
    </dgm:pt>
  </dgm:ptLst>
  <dgm:cxnLst>
    <dgm:cxn modelId="{E8E33276-5E67-4C12-A758-D06E98E57F5E}" type="presOf" srcId="{91DAE0B7-232E-436A-A05E-ED163BDC900B}" destId="{239C8F20-A969-4654-8B97-209D3C90D317}" srcOrd="0" destOrd="1" presId="urn:microsoft.com/office/officeart/2005/8/layout/vList3"/>
    <dgm:cxn modelId="{B198DC3B-33E9-4B40-96CD-1C6AF21B78F7}" type="presOf" srcId="{FF5DDA15-2A9C-448A-979A-399D8586915D}" destId="{AFAD6ED3-C3F0-46EC-8530-FAE8DC504E7E}" srcOrd="0" destOrd="0" presId="urn:microsoft.com/office/officeart/2005/8/layout/vList3"/>
    <dgm:cxn modelId="{71832964-4130-4DD4-B645-86C5D1A69E64}" type="presOf" srcId="{2633C374-9082-4DF2-A8F2-B04840571393}" destId="{31E3E768-15B1-4B85-80B3-4BD05F56F8E1}" srcOrd="0" destOrd="0" presId="urn:microsoft.com/office/officeart/2005/8/layout/vList3"/>
    <dgm:cxn modelId="{EFB01D90-EBE5-4088-AEE9-41FBB44ABFCA}" srcId="{AAA9DA54-D0ED-497C-973E-B8D1A7148E65}" destId="{91DAE0B7-232E-436A-A05E-ED163BDC900B}" srcOrd="0" destOrd="0" parTransId="{3FBE183F-E983-40D3-972F-C42B1048E225}" sibTransId="{79B3E109-AF17-4902-9882-C78E66FAF151}"/>
    <dgm:cxn modelId="{7B335E39-5771-4E87-8C34-9A744CD2C83A}" type="presOf" srcId="{AAA9DA54-D0ED-497C-973E-B8D1A7148E65}" destId="{239C8F20-A969-4654-8B97-209D3C90D317}" srcOrd="0" destOrd="0" presId="urn:microsoft.com/office/officeart/2005/8/layout/vList3"/>
    <dgm:cxn modelId="{22B2696E-B621-4E35-BFBA-F3CED1BCF379}" srcId="{2633C374-9082-4DF2-A8F2-B04840571393}" destId="{AAA9DA54-D0ED-497C-973E-B8D1A7148E65}" srcOrd="1" destOrd="0" parTransId="{9E7F1819-802C-4CAB-B7FD-5BF989CFCE68}" sibTransId="{0E6C715F-A04B-454D-BACB-D243F5465CC3}"/>
    <dgm:cxn modelId="{E3A714C7-CD27-4426-9307-E40CD95DE840}" srcId="{2633C374-9082-4DF2-A8F2-B04840571393}" destId="{FF5DDA15-2A9C-448A-979A-399D8586915D}" srcOrd="0" destOrd="0" parTransId="{76129C10-8A70-4F2E-9A83-7514B946722D}" sibTransId="{6623C86C-CFD5-4475-AAD6-99E7C0C76E1A}"/>
    <dgm:cxn modelId="{C82E0295-E22F-4698-96E0-CCD4378B1438}" type="presParOf" srcId="{31E3E768-15B1-4B85-80B3-4BD05F56F8E1}" destId="{E13354A0-47A6-4891-B2D1-FF744768694E}" srcOrd="0" destOrd="0" presId="urn:microsoft.com/office/officeart/2005/8/layout/vList3"/>
    <dgm:cxn modelId="{09CACB25-E03F-4564-9C41-15AD8B937296}" type="presParOf" srcId="{E13354A0-47A6-4891-B2D1-FF744768694E}" destId="{B8590E96-0579-452E-86E3-5082D589508D}" srcOrd="0" destOrd="0" presId="urn:microsoft.com/office/officeart/2005/8/layout/vList3"/>
    <dgm:cxn modelId="{070B7256-03C1-409B-9AED-A52495568953}" type="presParOf" srcId="{E13354A0-47A6-4891-B2D1-FF744768694E}" destId="{AFAD6ED3-C3F0-46EC-8530-FAE8DC504E7E}" srcOrd="1" destOrd="0" presId="urn:microsoft.com/office/officeart/2005/8/layout/vList3"/>
    <dgm:cxn modelId="{8BAA6A84-AE5F-446F-A0D4-A4BF5979A653}" type="presParOf" srcId="{31E3E768-15B1-4B85-80B3-4BD05F56F8E1}" destId="{D69C8721-7579-45E6-9B7D-C8CB7389B358}" srcOrd="1" destOrd="0" presId="urn:microsoft.com/office/officeart/2005/8/layout/vList3"/>
    <dgm:cxn modelId="{BCFF2E02-A9DD-40FC-99DE-EDE3CE10DD1E}" type="presParOf" srcId="{31E3E768-15B1-4B85-80B3-4BD05F56F8E1}" destId="{4DDBA82F-8717-4BCB-A326-2AC3394E7DD7}" srcOrd="2" destOrd="0" presId="urn:microsoft.com/office/officeart/2005/8/layout/vList3"/>
    <dgm:cxn modelId="{C38045BD-C6F8-45BC-B503-EFAED70F6F11}" type="presParOf" srcId="{4DDBA82F-8717-4BCB-A326-2AC3394E7DD7}" destId="{7F689B12-D5AE-4916-9334-3B968DBDE355}" srcOrd="0" destOrd="0" presId="urn:microsoft.com/office/officeart/2005/8/layout/vList3"/>
    <dgm:cxn modelId="{6B160812-F088-44E1-BE38-DF9391E3739D}" type="presParOf" srcId="{4DDBA82F-8717-4BCB-A326-2AC3394E7DD7}" destId="{239C8F20-A969-4654-8B97-209D3C90D31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347CA2-749C-4A38-9841-61241756DDD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DB04448D-360B-4C4F-A2A8-8B130BF850D0}">
      <dgm:prSet custT="1"/>
      <dgm:spPr/>
      <dgm:t>
        <a:bodyPr/>
        <a:lstStyle/>
        <a:p>
          <a:pPr algn="l" rtl="0"/>
          <a:r>
            <a:rPr lang="en-US" sz="2400" dirty="0" smtClean="0"/>
            <a:t>Cyclical </a:t>
          </a:r>
          <a:r>
            <a:rPr lang="en-US" sz="2400" dirty="0" err="1" smtClean="0"/>
            <a:t>vulvitis</a:t>
          </a:r>
          <a:r>
            <a:rPr lang="en-US" sz="2400" dirty="0" smtClean="0"/>
            <a:t> causes intermittent swelling and pain of the labia usually prior to menstruation, which resolves  soon after. </a:t>
          </a:r>
          <a:endParaRPr lang="en-GB" sz="2400" dirty="0"/>
        </a:p>
      </dgm:t>
    </dgm:pt>
    <dgm:pt modelId="{08240D78-0A15-4B57-9C04-0D2A81F65B14}" type="parTrans" cxnId="{D5353E96-BAA6-43C2-9952-FEB129F82DDA}">
      <dgm:prSet/>
      <dgm:spPr/>
      <dgm:t>
        <a:bodyPr/>
        <a:lstStyle/>
        <a:p>
          <a:endParaRPr lang="en-GB"/>
        </a:p>
      </dgm:t>
    </dgm:pt>
    <dgm:pt modelId="{1DB1D426-DBE3-4617-89C0-FFF821ED73B6}" type="sibTrans" cxnId="{D5353E96-BAA6-43C2-9952-FEB129F82DDA}">
      <dgm:prSet/>
      <dgm:spPr/>
      <dgm:t>
        <a:bodyPr/>
        <a:lstStyle/>
        <a:p>
          <a:endParaRPr lang="en-GB"/>
        </a:p>
      </dgm:t>
    </dgm:pt>
    <dgm:pt modelId="{4523C34D-63EA-4406-82FD-7640D32478C0}">
      <dgm:prSet custT="1"/>
      <dgm:spPr/>
      <dgm:t>
        <a:bodyPr/>
        <a:lstStyle/>
        <a:p>
          <a:pPr algn="l" rtl="0"/>
          <a:r>
            <a:rPr lang="en-US" sz="2800" dirty="0" smtClean="0"/>
            <a:t>The patients respond to maintenance treatment with antifungal. </a:t>
          </a:r>
          <a:endParaRPr lang="en-GB" sz="2800" dirty="0"/>
        </a:p>
      </dgm:t>
    </dgm:pt>
    <dgm:pt modelId="{C9638F2E-923E-4C28-A431-58CD4BD40C9F}" type="parTrans" cxnId="{9C103469-84BD-4B38-AD2C-76FDF09BD1B3}">
      <dgm:prSet/>
      <dgm:spPr/>
      <dgm:t>
        <a:bodyPr/>
        <a:lstStyle/>
        <a:p>
          <a:endParaRPr lang="en-GB"/>
        </a:p>
      </dgm:t>
    </dgm:pt>
    <dgm:pt modelId="{0FB8D5BD-CBC5-42D5-B36D-141509A33D6B}" type="sibTrans" cxnId="{9C103469-84BD-4B38-AD2C-76FDF09BD1B3}">
      <dgm:prSet/>
      <dgm:spPr/>
      <dgm:t>
        <a:bodyPr/>
        <a:lstStyle/>
        <a:p>
          <a:endParaRPr lang="en-GB"/>
        </a:p>
      </dgm:t>
    </dgm:pt>
    <dgm:pt modelId="{33A250DB-A172-4432-91F5-D534F53F906D}" type="pres">
      <dgm:prSet presAssocID="{50347CA2-749C-4A38-9841-61241756DDD2}" presName="compositeShape" presStyleCnt="0">
        <dgm:presLayoutVars>
          <dgm:chMax val="7"/>
          <dgm:dir/>
          <dgm:resizeHandles val="exact"/>
        </dgm:presLayoutVars>
      </dgm:prSet>
      <dgm:spPr/>
      <dgm:t>
        <a:bodyPr/>
        <a:lstStyle/>
        <a:p>
          <a:endParaRPr lang="en-GB"/>
        </a:p>
      </dgm:t>
    </dgm:pt>
    <dgm:pt modelId="{57002AE7-971B-4C36-A2C0-469CAECB2905}" type="pres">
      <dgm:prSet presAssocID="{DB04448D-360B-4C4F-A2A8-8B130BF850D0}" presName="circ1" presStyleLbl="vennNode1" presStyleIdx="0" presStyleCnt="2" custScaleY="100547" custLinFactNeighborX="-7130" custLinFactNeighborY="-118"/>
      <dgm:spPr/>
      <dgm:t>
        <a:bodyPr/>
        <a:lstStyle/>
        <a:p>
          <a:endParaRPr lang="en-GB"/>
        </a:p>
      </dgm:t>
    </dgm:pt>
    <dgm:pt modelId="{6C04C3CF-B6CA-45F9-85FC-4BA24F5DE41E}" type="pres">
      <dgm:prSet presAssocID="{DB04448D-360B-4C4F-A2A8-8B130BF850D0}" presName="circ1Tx" presStyleLbl="revTx" presStyleIdx="0" presStyleCnt="0">
        <dgm:presLayoutVars>
          <dgm:chMax val="0"/>
          <dgm:chPref val="0"/>
          <dgm:bulletEnabled val="1"/>
        </dgm:presLayoutVars>
      </dgm:prSet>
      <dgm:spPr/>
      <dgm:t>
        <a:bodyPr/>
        <a:lstStyle/>
        <a:p>
          <a:endParaRPr lang="en-GB"/>
        </a:p>
      </dgm:t>
    </dgm:pt>
    <dgm:pt modelId="{9A889566-987F-43D5-A9BC-E01BA9664649}" type="pres">
      <dgm:prSet presAssocID="{4523C34D-63EA-4406-82FD-7640D32478C0}" presName="circ2" presStyleLbl="vennNode1" presStyleIdx="1" presStyleCnt="2" custLinFactNeighborX="40328" custLinFactNeighborY="2344"/>
      <dgm:spPr/>
      <dgm:t>
        <a:bodyPr/>
        <a:lstStyle/>
        <a:p>
          <a:endParaRPr lang="en-GB"/>
        </a:p>
      </dgm:t>
    </dgm:pt>
    <dgm:pt modelId="{9A834F9E-3683-4D7A-8E84-9DC093C11465}" type="pres">
      <dgm:prSet presAssocID="{4523C34D-63EA-4406-82FD-7640D32478C0}" presName="circ2Tx" presStyleLbl="revTx" presStyleIdx="0" presStyleCnt="0">
        <dgm:presLayoutVars>
          <dgm:chMax val="0"/>
          <dgm:chPref val="0"/>
          <dgm:bulletEnabled val="1"/>
        </dgm:presLayoutVars>
      </dgm:prSet>
      <dgm:spPr/>
      <dgm:t>
        <a:bodyPr/>
        <a:lstStyle/>
        <a:p>
          <a:endParaRPr lang="en-GB"/>
        </a:p>
      </dgm:t>
    </dgm:pt>
  </dgm:ptLst>
  <dgm:cxnLst>
    <dgm:cxn modelId="{E699603C-97BB-41D6-84F7-7E731E52F42C}" type="presOf" srcId="{DB04448D-360B-4C4F-A2A8-8B130BF850D0}" destId="{6C04C3CF-B6CA-45F9-85FC-4BA24F5DE41E}" srcOrd="1" destOrd="0" presId="urn:microsoft.com/office/officeart/2005/8/layout/venn1"/>
    <dgm:cxn modelId="{21F7A462-FEA0-42C8-BD98-94FB953EEADF}" type="presOf" srcId="{50347CA2-749C-4A38-9841-61241756DDD2}" destId="{33A250DB-A172-4432-91F5-D534F53F906D}" srcOrd="0" destOrd="0" presId="urn:microsoft.com/office/officeart/2005/8/layout/venn1"/>
    <dgm:cxn modelId="{D5353E96-BAA6-43C2-9952-FEB129F82DDA}" srcId="{50347CA2-749C-4A38-9841-61241756DDD2}" destId="{DB04448D-360B-4C4F-A2A8-8B130BF850D0}" srcOrd="0" destOrd="0" parTransId="{08240D78-0A15-4B57-9C04-0D2A81F65B14}" sibTransId="{1DB1D426-DBE3-4617-89C0-FFF821ED73B6}"/>
    <dgm:cxn modelId="{9C103469-84BD-4B38-AD2C-76FDF09BD1B3}" srcId="{50347CA2-749C-4A38-9841-61241756DDD2}" destId="{4523C34D-63EA-4406-82FD-7640D32478C0}" srcOrd="1" destOrd="0" parTransId="{C9638F2E-923E-4C28-A431-58CD4BD40C9F}" sibTransId="{0FB8D5BD-CBC5-42D5-B36D-141509A33D6B}"/>
    <dgm:cxn modelId="{66FF369C-185C-415A-B678-952F6CBB3288}" type="presOf" srcId="{4523C34D-63EA-4406-82FD-7640D32478C0}" destId="{9A889566-987F-43D5-A9BC-E01BA9664649}" srcOrd="0" destOrd="0" presId="urn:microsoft.com/office/officeart/2005/8/layout/venn1"/>
    <dgm:cxn modelId="{5DD05971-2226-4AAB-8729-AEDB7FB1AC5A}" type="presOf" srcId="{DB04448D-360B-4C4F-A2A8-8B130BF850D0}" destId="{57002AE7-971B-4C36-A2C0-469CAECB2905}" srcOrd="0" destOrd="0" presId="urn:microsoft.com/office/officeart/2005/8/layout/venn1"/>
    <dgm:cxn modelId="{6F6839DD-EE50-44B5-A4AB-5CF535AE60CA}" type="presOf" srcId="{4523C34D-63EA-4406-82FD-7640D32478C0}" destId="{9A834F9E-3683-4D7A-8E84-9DC093C11465}" srcOrd="1" destOrd="0" presId="urn:microsoft.com/office/officeart/2005/8/layout/venn1"/>
    <dgm:cxn modelId="{D7199FF3-FAE0-43B7-AC18-167F5D8B71A0}" type="presParOf" srcId="{33A250DB-A172-4432-91F5-D534F53F906D}" destId="{57002AE7-971B-4C36-A2C0-469CAECB2905}" srcOrd="0" destOrd="0" presId="urn:microsoft.com/office/officeart/2005/8/layout/venn1"/>
    <dgm:cxn modelId="{0DDEC329-C5D3-42C2-B01F-3F4C8818F104}" type="presParOf" srcId="{33A250DB-A172-4432-91F5-D534F53F906D}" destId="{6C04C3CF-B6CA-45F9-85FC-4BA24F5DE41E}" srcOrd="1" destOrd="0" presId="urn:microsoft.com/office/officeart/2005/8/layout/venn1"/>
    <dgm:cxn modelId="{805EAE89-7FAD-4F25-979A-BBC9C804A886}" type="presParOf" srcId="{33A250DB-A172-4432-91F5-D534F53F906D}" destId="{9A889566-987F-43D5-A9BC-E01BA9664649}" srcOrd="2" destOrd="0" presId="urn:microsoft.com/office/officeart/2005/8/layout/venn1"/>
    <dgm:cxn modelId="{A52A8E58-F2C8-4D59-8269-A646E740301F}" type="presParOf" srcId="{33A250DB-A172-4432-91F5-D534F53F906D}" destId="{9A834F9E-3683-4D7A-8E84-9DC093C1146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A5EE7C-F539-4926-93B8-E70D8BF8539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34A28566-00CC-41C6-9A8F-A9902C6A9F0E}">
      <dgm:prSet/>
      <dgm:spPr/>
      <dgm:t>
        <a:bodyPr/>
        <a:lstStyle/>
        <a:p>
          <a:pPr rtl="0"/>
          <a:r>
            <a:rPr lang="en-US" dirty="0" smtClean="0"/>
            <a:t>Three </a:t>
          </a:r>
          <a:r>
            <a:rPr lang="en-US" dirty="0" smtClean="0"/>
            <a:t>criteria for diagnosis :</a:t>
          </a:r>
          <a:endParaRPr lang="en-GB" dirty="0"/>
        </a:p>
      </dgm:t>
    </dgm:pt>
    <dgm:pt modelId="{1E0F81C2-F1C3-42D5-A846-B13E70A55BA7}" type="parTrans" cxnId="{1F82361A-7E90-4725-854D-8105E1AC092C}">
      <dgm:prSet/>
      <dgm:spPr/>
      <dgm:t>
        <a:bodyPr/>
        <a:lstStyle/>
        <a:p>
          <a:endParaRPr lang="en-GB"/>
        </a:p>
      </dgm:t>
    </dgm:pt>
    <dgm:pt modelId="{8003D69C-CA00-4A76-859C-0F772818195B}" type="sibTrans" cxnId="{1F82361A-7E90-4725-854D-8105E1AC092C}">
      <dgm:prSet/>
      <dgm:spPr/>
      <dgm:t>
        <a:bodyPr/>
        <a:lstStyle/>
        <a:p>
          <a:endParaRPr lang="en-GB"/>
        </a:p>
      </dgm:t>
    </dgm:pt>
    <dgm:pt modelId="{7935C4BC-FD15-43BA-A26B-C920C642266C}">
      <dgm:prSet/>
      <dgm:spPr/>
      <dgm:t>
        <a:bodyPr/>
        <a:lstStyle/>
        <a:p>
          <a:pPr rtl="0"/>
          <a:r>
            <a:rPr lang="en-US" b="1" dirty="0" smtClean="0">
              <a:solidFill>
                <a:schemeClr val="tx1"/>
              </a:solidFill>
            </a:rPr>
            <a:t>Severe pain on vestibular touch or attempted vaginal entry.</a:t>
          </a:r>
          <a:endParaRPr lang="en-GB" dirty="0">
            <a:solidFill>
              <a:schemeClr val="tx1"/>
            </a:solidFill>
          </a:endParaRPr>
        </a:p>
      </dgm:t>
    </dgm:pt>
    <dgm:pt modelId="{056E6E54-9E29-40F7-91F9-FE946F38980E}" type="parTrans" cxnId="{34CCB7E7-254E-4FA1-8318-2F2686579995}">
      <dgm:prSet/>
      <dgm:spPr/>
      <dgm:t>
        <a:bodyPr/>
        <a:lstStyle/>
        <a:p>
          <a:endParaRPr lang="en-GB"/>
        </a:p>
      </dgm:t>
    </dgm:pt>
    <dgm:pt modelId="{8566022A-E80F-4CF1-BEDE-F73581A37A33}" type="sibTrans" cxnId="{34CCB7E7-254E-4FA1-8318-2F2686579995}">
      <dgm:prSet/>
      <dgm:spPr/>
      <dgm:t>
        <a:bodyPr/>
        <a:lstStyle/>
        <a:p>
          <a:endParaRPr lang="en-GB"/>
        </a:p>
      </dgm:t>
    </dgm:pt>
    <dgm:pt modelId="{24ADD561-1D4A-4278-9C56-BFAAB0849155}">
      <dgm:prSet/>
      <dgm:spPr/>
      <dgm:t>
        <a:bodyPr/>
        <a:lstStyle/>
        <a:p>
          <a:pPr rtl="0"/>
          <a:r>
            <a:rPr lang="en-US" b="1" dirty="0" smtClean="0"/>
            <a:t>Tenderness to pressure localized within the vestibule.</a:t>
          </a:r>
          <a:endParaRPr lang="en-GB" dirty="0"/>
        </a:p>
      </dgm:t>
    </dgm:pt>
    <dgm:pt modelId="{79CCB3DA-BE73-4B01-A0F8-634C000B112A}" type="parTrans" cxnId="{71AD5196-891C-466E-B49F-10A5880D3DD7}">
      <dgm:prSet/>
      <dgm:spPr/>
      <dgm:t>
        <a:bodyPr/>
        <a:lstStyle/>
        <a:p>
          <a:endParaRPr lang="en-GB"/>
        </a:p>
      </dgm:t>
    </dgm:pt>
    <dgm:pt modelId="{2D3A4F27-44AE-4A9A-8098-2F880270CE5C}" type="sibTrans" cxnId="{71AD5196-891C-466E-B49F-10A5880D3DD7}">
      <dgm:prSet/>
      <dgm:spPr/>
      <dgm:t>
        <a:bodyPr/>
        <a:lstStyle/>
        <a:p>
          <a:endParaRPr lang="en-GB"/>
        </a:p>
      </dgm:t>
    </dgm:pt>
    <dgm:pt modelId="{3DA6B4E5-5A87-453D-841B-695FCAD06BBC}">
      <dgm:prSet/>
      <dgm:spPr/>
      <dgm:t>
        <a:bodyPr/>
        <a:lstStyle/>
        <a:p>
          <a:pPr rtl="0"/>
          <a:r>
            <a:rPr lang="en-US" b="1" dirty="0" smtClean="0">
              <a:solidFill>
                <a:schemeClr val="tx1"/>
              </a:solidFill>
            </a:rPr>
            <a:t>The physical findings of erythema confined to the vestibule.</a:t>
          </a:r>
          <a:endParaRPr lang="en-GB" dirty="0">
            <a:solidFill>
              <a:schemeClr val="tx1"/>
            </a:solidFill>
          </a:endParaRPr>
        </a:p>
      </dgm:t>
    </dgm:pt>
    <dgm:pt modelId="{2F31F511-7AE3-4C3C-A20F-4C9359A14D90}" type="parTrans" cxnId="{4C617CFF-0BCE-4F5C-8076-614529F4A149}">
      <dgm:prSet/>
      <dgm:spPr/>
      <dgm:t>
        <a:bodyPr/>
        <a:lstStyle/>
        <a:p>
          <a:endParaRPr lang="en-GB"/>
        </a:p>
      </dgm:t>
    </dgm:pt>
    <dgm:pt modelId="{6C449463-1A26-474B-A600-4CA80E4B9CBE}" type="sibTrans" cxnId="{4C617CFF-0BCE-4F5C-8076-614529F4A149}">
      <dgm:prSet/>
      <dgm:spPr/>
      <dgm:t>
        <a:bodyPr/>
        <a:lstStyle/>
        <a:p>
          <a:endParaRPr lang="en-GB"/>
        </a:p>
      </dgm:t>
    </dgm:pt>
    <dgm:pt modelId="{B2914A0E-6A22-4B75-8D9E-10D21205EC17}">
      <dgm:prSet/>
      <dgm:spPr/>
      <dgm:t>
        <a:bodyPr/>
        <a:lstStyle/>
        <a:p>
          <a:pPr rtl="0"/>
          <a:endParaRPr lang="en-GB" dirty="0">
            <a:solidFill>
              <a:schemeClr val="tx1"/>
            </a:solidFill>
          </a:endParaRPr>
        </a:p>
      </dgm:t>
    </dgm:pt>
    <dgm:pt modelId="{C04B6F75-3810-4A2D-94D0-AC9909385109}" type="parTrans" cxnId="{50C44968-7F18-4CC0-8ED7-4E286F07FFB7}">
      <dgm:prSet/>
      <dgm:spPr/>
      <dgm:t>
        <a:bodyPr/>
        <a:lstStyle/>
        <a:p>
          <a:endParaRPr lang="en-GB"/>
        </a:p>
      </dgm:t>
    </dgm:pt>
    <dgm:pt modelId="{3C23F75D-26CB-4431-BA12-E68F6B71127C}" type="sibTrans" cxnId="{50C44968-7F18-4CC0-8ED7-4E286F07FFB7}">
      <dgm:prSet/>
      <dgm:spPr/>
      <dgm:t>
        <a:bodyPr/>
        <a:lstStyle/>
        <a:p>
          <a:endParaRPr lang="en-GB"/>
        </a:p>
      </dgm:t>
    </dgm:pt>
    <dgm:pt modelId="{6C7FCE15-4616-4EE7-BEDC-884BF66D85F7}">
      <dgm:prSet/>
      <dgm:spPr/>
      <dgm:t>
        <a:bodyPr/>
        <a:lstStyle/>
        <a:p>
          <a:pPr rtl="0"/>
          <a:endParaRPr lang="en-GB" dirty="0"/>
        </a:p>
      </dgm:t>
    </dgm:pt>
    <dgm:pt modelId="{6386945B-2103-4462-92E9-A9DB5387096F}" type="parTrans" cxnId="{230F308F-9BE9-4DCE-B219-3C1ED24FA9E9}">
      <dgm:prSet/>
      <dgm:spPr/>
      <dgm:t>
        <a:bodyPr/>
        <a:lstStyle/>
        <a:p>
          <a:endParaRPr lang="en-GB"/>
        </a:p>
      </dgm:t>
    </dgm:pt>
    <dgm:pt modelId="{632678D0-3598-4051-9D81-66124730735A}" type="sibTrans" cxnId="{230F308F-9BE9-4DCE-B219-3C1ED24FA9E9}">
      <dgm:prSet/>
      <dgm:spPr/>
      <dgm:t>
        <a:bodyPr/>
        <a:lstStyle/>
        <a:p>
          <a:endParaRPr lang="en-GB"/>
        </a:p>
      </dgm:t>
    </dgm:pt>
    <dgm:pt modelId="{D4C01E0C-CF5B-4C7F-A754-ED41C329F5CC}" type="pres">
      <dgm:prSet presAssocID="{3BA5EE7C-F539-4926-93B8-E70D8BF85393}" presName="Name0" presStyleCnt="0">
        <dgm:presLayoutVars>
          <dgm:dir/>
          <dgm:resizeHandles val="exact"/>
        </dgm:presLayoutVars>
      </dgm:prSet>
      <dgm:spPr/>
      <dgm:t>
        <a:bodyPr/>
        <a:lstStyle/>
        <a:p>
          <a:endParaRPr lang="en-GB"/>
        </a:p>
      </dgm:t>
    </dgm:pt>
    <dgm:pt modelId="{C1681B05-77FE-4A79-B777-8F81CD11F154}" type="pres">
      <dgm:prSet presAssocID="{34A28566-00CC-41C6-9A8F-A9902C6A9F0E}" presName="node" presStyleLbl="node1" presStyleIdx="0" presStyleCnt="1">
        <dgm:presLayoutVars>
          <dgm:bulletEnabled val="1"/>
        </dgm:presLayoutVars>
      </dgm:prSet>
      <dgm:spPr/>
      <dgm:t>
        <a:bodyPr/>
        <a:lstStyle/>
        <a:p>
          <a:endParaRPr lang="en-GB"/>
        </a:p>
      </dgm:t>
    </dgm:pt>
  </dgm:ptLst>
  <dgm:cxnLst>
    <dgm:cxn modelId="{2A6B67F8-E836-4DC4-9CE1-44AE732F8F82}" type="presOf" srcId="{24ADD561-1D4A-4278-9C56-BFAAB0849155}" destId="{C1681B05-77FE-4A79-B777-8F81CD11F154}" srcOrd="0" destOrd="3" presId="urn:microsoft.com/office/officeart/2005/8/layout/hList6"/>
    <dgm:cxn modelId="{1F82361A-7E90-4725-854D-8105E1AC092C}" srcId="{3BA5EE7C-F539-4926-93B8-E70D8BF85393}" destId="{34A28566-00CC-41C6-9A8F-A9902C6A9F0E}" srcOrd="0" destOrd="0" parTransId="{1E0F81C2-F1C3-42D5-A846-B13E70A55BA7}" sibTransId="{8003D69C-CA00-4A76-859C-0F772818195B}"/>
    <dgm:cxn modelId="{34CCB7E7-254E-4FA1-8318-2F2686579995}" srcId="{34A28566-00CC-41C6-9A8F-A9902C6A9F0E}" destId="{7935C4BC-FD15-43BA-A26B-C920C642266C}" srcOrd="0" destOrd="0" parTransId="{056E6E54-9E29-40F7-91F9-FE946F38980E}" sibTransId="{8566022A-E80F-4CF1-BEDE-F73581A37A33}"/>
    <dgm:cxn modelId="{50C44968-7F18-4CC0-8ED7-4E286F07FFB7}" srcId="{34A28566-00CC-41C6-9A8F-A9902C6A9F0E}" destId="{B2914A0E-6A22-4B75-8D9E-10D21205EC17}" srcOrd="3" destOrd="0" parTransId="{C04B6F75-3810-4A2D-94D0-AC9909385109}" sibTransId="{3C23F75D-26CB-4431-BA12-E68F6B71127C}"/>
    <dgm:cxn modelId="{71AD5196-891C-466E-B49F-10A5880D3DD7}" srcId="{34A28566-00CC-41C6-9A8F-A9902C6A9F0E}" destId="{24ADD561-1D4A-4278-9C56-BFAAB0849155}" srcOrd="2" destOrd="0" parTransId="{79CCB3DA-BE73-4B01-A0F8-634C000B112A}" sibTransId="{2D3A4F27-44AE-4A9A-8098-2F880270CE5C}"/>
    <dgm:cxn modelId="{6C3CD055-814D-4F2F-91C2-25D63DBF1065}" type="presOf" srcId="{6C7FCE15-4616-4EE7-BEDC-884BF66D85F7}" destId="{C1681B05-77FE-4A79-B777-8F81CD11F154}" srcOrd="0" destOrd="2" presId="urn:microsoft.com/office/officeart/2005/8/layout/hList6"/>
    <dgm:cxn modelId="{2262DC0A-BF03-4754-87B0-9B0B341CBCA3}" type="presOf" srcId="{34A28566-00CC-41C6-9A8F-A9902C6A9F0E}" destId="{C1681B05-77FE-4A79-B777-8F81CD11F154}" srcOrd="0" destOrd="0" presId="urn:microsoft.com/office/officeart/2005/8/layout/hList6"/>
    <dgm:cxn modelId="{4EF80E7B-C6A1-4969-A188-BA8B7E4A7E4D}" type="presOf" srcId="{B2914A0E-6A22-4B75-8D9E-10D21205EC17}" destId="{C1681B05-77FE-4A79-B777-8F81CD11F154}" srcOrd="0" destOrd="4" presId="urn:microsoft.com/office/officeart/2005/8/layout/hList6"/>
    <dgm:cxn modelId="{4C617CFF-0BCE-4F5C-8076-614529F4A149}" srcId="{34A28566-00CC-41C6-9A8F-A9902C6A9F0E}" destId="{3DA6B4E5-5A87-453D-841B-695FCAD06BBC}" srcOrd="4" destOrd="0" parTransId="{2F31F511-7AE3-4C3C-A20F-4C9359A14D90}" sibTransId="{6C449463-1A26-474B-A600-4CA80E4B9CBE}"/>
    <dgm:cxn modelId="{230F308F-9BE9-4DCE-B219-3C1ED24FA9E9}" srcId="{34A28566-00CC-41C6-9A8F-A9902C6A9F0E}" destId="{6C7FCE15-4616-4EE7-BEDC-884BF66D85F7}" srcOrd="1" destOrd="0" parTransId="{6386945B-2103-4462-92E9-A9DB5387096F}" sibTransId="{632678D0-3598-4051-9D81-66124730735A}"/>
    <dgm:cxn modelId="{1CDD7E6E-6384-450F-B8AD-015332FD24CE}" type="presOf" srcId="{3DA6B4E5-5A87-453D-841B-695FCAD06BBC}" destId="{C1681B05-77FE-4A79-B777-8F81CD11F154}" srcOrd="0" destOrd="5" presId="urn:microsoft.com/office/officeart/2005/8/layout/hList6"/>
    <dgm:cxn modelId="{B10537E9-98EF-4E85-B0EA-048662E90815}" type="presOf" srcId="{7935C4BC-FD15-43BA-A26B-C920C642266C}" destId="{C1681B05-77FE-4A79-B777-8F81CD11F154}" srcOrd="0" destOrd="1" presId="urn:microsoft.com/office/officeart/2005/8/layout/hList6"/>
    <dgm:cxn modelId="{3D6E999E-9712-499D-8CC2-97322DBFF788}" type="presOf" srcId="{3BA5EE7C-F539-4926-93B8-E70D8BF85393}" destId="{D4C01E0C-CF5B-4C7F-A754-ED41C329F5CC}" srcOrd="0" destOrd="0" presId="urn:microsoft.com/office/officeart/2005/8/layout/hList6"/>
    <dgm:cxn modelId="{5722F20C-4A72-49C2-AFC2-43172E82249E}" type="presParOf" srcId="{D4C01E0C-CF5B-4C7F-A754-ED41C329F5CC}" destId="{C1681B05-77FE-4A79-B777-8F81CD11F154}"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6BF795-6A6C-4B93-81CA-DA86AA8AD39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4798DC61-6DB1-4C75-9640-A8D6F166E6AF}">
      <dgm:prSet/>
      <dgm:spPr/>
      <dgm:t>
        <a:bodyPr/>
        <a:lstStyle/>
        <a:p>
          <a:pPr rtl="0"/>
          <a:r>
            <a:rPr lang="en-GB" smtClean="0"/>
            <a:t>State-of-the-art </a:t>
          </a:r>
          <a:endParaRPr lang="en-GB"/>
        </a:p>
      </dgm:t>
    </dgm:pt>
    <dgm:pt modelId="{3B837EAC-A7A5-4DE6-B674-6421DE2434E5}" type="parTrans" cxnId="{774FCA6F-B887-4B2E-9971-72ED5361681C}">
      <dgm:prSet/>
      <dgm:spPr/>
      <dgm:t>
        <a:bodyPr/>
        <a:lstStyle/>
        <a:p>
          <a:endParaRPr lang="en-GB"/>
        </a:p>
      </dgm:t>
    </dgm:pt>
    <dgm:pt modelId="{854000A4-AE8F-4897-98F3-48DCD4C6B0F5}" type="sibTrans" cxnId="{774FCA6F-B887-4B2E-9971-72ED5361681C}">
      <dgm:prSet/>
      <dgm:spPr/>
      <dgm:t>
        <a:bodyPr/>
        <a:lstStyle/>
        <a:p>
          <a:endParaRPr lang="en-GB"/>
        </a:p>
      </dgm:t>
    </dgm:pt>
    <dgm:pt modelId="{291EFE66-4FFB-45EE-BD27-3B1E4267EB8F}">
      <dgm:prSet/>
      <dgm:spPr/>
      <dgm:t>
        <a:bodyPr/>
        <a:lstStyle/>
        <a:p>
          <a:pPr rtl="0"/>
          <a:r>
            <a:rPr lang="en-GB" dirty="0" smtClean="0"/>
            <a:t>However in practice, a multidisciplinary </a:t>
          </a:r>
          <a:r>
            <a:rPr lang="en-GB" dirty="0" smtClean="0"/>
            <a:t>approach, </a:t>
          </a:r>
          <a:r>
            <a:rPr lang="en-GB" dirty="0" smtClean="0"/>
            <a:t>side effect profile of recommended treatments, cost, and patient preference.</a:t>
          </a:r>
          <a:endParaRPr lang="en-GB" dirty="0"/>
        </a:p>
      </dgm:t>
    </dgm:pt>
    <dgm:pt modelId="{57577E2B-64D8-43B5-B0B8-414E08119969}" type="parTrans" cxnId="{48599512-91D0-4865-92AC-C030CDD242FF}">
      <dgm:prSet/>
      <dgm:spPr/>
      <dgm:t>
        <a:bodyPr/>
        <a:lstStyle/>
        <a:p>
          <a:endParaRPr lang="en-GB"/>
        </a:p>
      </dgm:t>
    </dgm:pt>
    <dgm:pt modelId="{0A3E6E67-1372-478C-B3AB-C084286F9625}" type="sibTrans" cxnId="{48599512-91D0-4865-92AC-C030CDD242FF}">
      <dgm:prSet/>
      <dgm:spPr/>
      <dgm:t>
        <a:bodyPr/>
        <a:lstStyle/>
        <a:p>
          <a:endParaRPr lang="en-GB"/>
        </a:p>
      </dgm:t>
    </dgm:pt>
    <dgm:pt modelId="{B08E4753-7AAC-4E84-BE2E-91A16A7BD4DE}">
      <dgm:prSet/>
      <dgm:spPr/>
      <dgm:t>
        <a:bodyPr/>
        <a:lstStyle/>
        <a:p>
          <a:pPr rtl="0"/>
          <a:r>
            <a:rPr lang="en-GB" smtClean="0"/>
            <a:t>Predisposing or associated factors that contribute to, magnify or maintaining pain (mood, relationship or sexual concerns, hormonal deficiency, etc.) must be addressed.</a:t>
          </a:r>
          <a:endParaRPr lang="en-GB"/>
        </a:p>
      </dgm:t>
    </dgm:pt>
    <dgm:pt modelId="{3E731DC4-1417-4916-B33C-25F4C7641C5B}" type="parTrans" cxnId="{5B9E1E94-BC6B-4765-B6F5-63B1586D641E}">
      <dgm:prSet/>
      <dgm:spPr/>
      <dgm:t>
        <a:bodyPr/>
        <a:lstStyle/>
        <a:p>
          <a:endParaRPr lang="en-GB"/>
        </a:p>
      </dgm:t>
    </dgm:pt>
    <dgm:pt modelId="{435FAA7D-19BA-48DF-8B80-0949F087E6B4}" type="sibTrans" cxnId="{5B9E1E94-BC6B-4765-B6F5-63B1586D641E}">
      <dgm:prSet/>
      <dgm:spPr/>
      <dgm:t>
        <a:bodyPr/>
        <a:lstStyle/>
        <a:p>
          <a:endParaRPr lang="en-GB"/>
        </a:p>
      </dgm:t>
    </dgm:pt>
    <dgm:pt modelId="{AC072BDA-F3C2-4342-9B5D-9CEA4BE43510}" type="pres">
      <dgm:prSet presAssocID="{816BF795-6A6C-4B93-81CA-DA86AA8AD39E}" presName="linear" presStyleCnt="0">
        <dgm:presLayoutVars>
          <dgm:animLvl val="lvl"/>
          <dgm:resizeHandles val="exact"/>
        </dgm:presLayoutVars>
      </dgm:prSet>
      <dgm:spPr/>
      <dgm:t>
        <a:bodyPr/>
        <a:lstStyle/>
        <a:p>
          <a:endParaRPr lang="en-GB"/>
        </a:p>
      </dgm:t>
    </dgm:pt>
    <dgm:pt modelId="{8CD2A35B-1ED5-4DAC-92F4-6A732830F7DF}" type="pres">
      <dgm:prSet presAssocID="{4798DC61-6DB1-4C75-9640-A8D6F166E6AF}" presName="parentText" presStyleLbl="node1" presStyleIdx="0" presStyleCnt="3">
        <dgm:presLayoutVars>
          <dgm:chMax val="0"/>
          <dgm:bulletEnabled val="1"/>
        </dgm:presLayoutVars>
      </dgm:prSet>
      <dgm:spPr/>
      <dgm:t>
        <a:bodyPr/>
        <a:lstStyle/>
        <a:p>
          <a:endParaRPr lang="en-GB"/>
        </a:p>
      </dgm:t>
    </dgm:pt>
    <dgm:pt modelId="{9CC94351-2AD4-4DE9-9641-CCF4FB63448B}" type="pres">
      <dgm:prSet presAssocID="{854000A4-AE8F-4897-98F3-48DCD4C6B0F5}" presName="spacer" presStyleCnt="0"/>
      <dgm:spPr/>
    </dgm:pt>
    <dgm:pt modelId="{20BEB1A4-957D-402B-AB91-0C6A0D1FE23B}" type="pres">
      <dgm:prSet presAssocID="{291EFE66-4FFB-45EE-BD27-3B1E4267EB8F}" presName="parentText" presStyleLbl="node1" presStyleIdx="1" presStyleCnt="3">
        <dgm:presLayoutVars>
          <dgm:chMax val="0"/>
          <dgm:bulletEnabled val="1"/>
        </dgm:presLayoutVars>
      </dgm:prSet>
      <dgm:spPr/>
      <dgm:t>
        <a:bodyPr/>
        <a:lstStyle/>
        <a:p>
          <a:endParaRPr lang="en-GB"/>
        </a:p>
      </dgm:t>
    </dgm:pt>
    <dgm:pt modelId="{12FC2FB5-6143-44F5-816B-BB5DC4710033}" type="pres">
      <dgm:prSet presAssocID="{0A3E6E67-1372-478C-B3AB-C084286F9625}" presName="spacer" presStyleCnt="0"/>
      <dgm:spPr/>
    </dgm:pt>
    <dgm:pt modelId="{0036BFE3-460F-426F-9D7C-2F914FAC6FCA}" type="pres">
      <dgm:prSet presAssocID="{B08E4753-7AAC-4E84-BE2E-91A16A7BD4DE}" presName="parentText" presStyleLbl="node1" presStyleIdx="2" presStyleCnt="3">
        <dgm:presLayoutVars>
          <dgm:chMax val="0"/>
          <dgm:bulletEnabled val="1"/>
        </dgm:presLayoutVars>
      </dgm:prSet>
      <dgm:spPr/>
      <dgm:t>
        <a:bodyPr/>
        <a:lstStyle/>
        <a:p>
          <a:endParaRPr lang="en-GB"/>
        </a:p>
      </dgm:t>
    </dgm:pt>
  </dgm:ptLst>
  <dgm:cxnLst>
    <dgm:cxn modelId="{BECAAB82-E8D9-475C-9BC3-58FD81E22291}" type="presOf" srcId="{291EFE66-4FFB-45EE-BD27-3B1E4267EB8F}" destId="{20BEB1A4-957D-402B-AB91-0C6A0D1FE23B}" srcOrd="0" destOrd="0" presId="urn:microsoft.com/office/officeart/2005/8/layout/vList2"/>
    <dgm:cxn modelId="{43145F7C-9995-44F9-859E-0408C1DB4107}" type="presOf" srcId="{4798DC61-6DB1-4C75-9640-A8D6F166E6AF}" destId="{8CD2A35B-1ED5-4DAC-92F4-6A732830F7DF}" srcOrd="0" destOrd="0" presId="urn:microsoft.com/office/officeart/2005/8/layout/vList2"/>
    <dgm:cxn modelId="{48599512-91D0-4865-92AC-C030CDD242FF}" srcId="{816BF795-6A6C-4B93-81CA-DA86AA8AD39E}" destId="{291EFE66-4FFB-45EE-BD27-3B1E4267EB8F}" srcOrd="1" destOrd="0" parTransId="{57577E2B-64D8-43B5-B0B8-414E08119969}" sibTransId="{0A3E6E67-1372-478C-B3AB-C084286F9625}"/>
    <dgm:cxn modelId="{5B9E1E94-BC6B-4765-B6F5-63B1586D641E}" srcId="{816BF795-6A6C-4B93-81CA-DA86AA8AD39E}" destId="{B08E4753-7AAC-4E84-BE2E-91A16A7BD4DE}" srcOrd="2" destOrd="0" parTransId="{3E731DC4-1417-4916-B33C-25F4C7641C5B}" sibTransId="{435FAA7D-19BA-48DF-8B80-0949F087E6B4}"/>
    <dgm:cxn modelId="{759EB13C-13FC-4D58-9030-E56F8DBB1993}" type="presOf" srcId="{B08E4753-7AAC-4E84-BE2E-91A16A7BD4DE}" destId="{0036BFE3-460F-426F-9D7C-2F914FAC6FCA}" srcOrd="0" destOrd="0" presId="urn:microsoft.com/office/officeart/2005/8/layout/vList2"/>
    <dgm:cxn modelId="{774FCA6F-B887-4B2E-9971-72ED5361681C}" srcId="{816BF795-6A6C-4B93-81CA-DA86AA8AD39E}" destId="{4798DC61-6DB1-4C75-9640-A8D6F166E6AF}" srcOrd="0" destOrd="0" parTransId="{3B837EAC-A7A5-4DE6-B674-6421DE2434E5}" sibTransId="{854000A4-AE8F-4897-98F3-48DCD4C6B0F5}"/>
    <dgm:cxn modelId="{34026A64-F865-45B3-B6D0-4D3876608311}" type="presOf" srcId="{816BF795-6A6C-4B93-81CA-DA86AA8AD39E}" destId="{AC072BDA-F3C2-4342-9B5D-9CEA4BE43510}" srcOrd="0" destOrd="0" presId="urn:microsoft.com/office/officeart/2005/8/layout/vList2"/>
    <dgm:cxn modelId="{9EBA73BB-FE5F-4117-8357-7F712EDB1C03}" type="presParOf" srcId="{AC072BDA-F3C2-4342-9B5D-9CEA4BE43510}" destId="{8CD2A35B-1ED5-4DAC-92F4-6A732830F7DF}" srcOrd="0" destOrd="0" presId="urn:microsoft.com/office/officeart/2005/8/layout/vList2"/>
    <dgm:cxn modelId="{66033975-28E4-4D7B-95DF-834FC5DB0A21}" type="presParOf" srcId="{AC072BDA-F3C2-4342-9B5D-9CEA4BE43510}" destId="{9CC94351-2AD4-4DE9-9641-CCF4FB63448B}" srcOrd="1" destOrd="0" presId="urn:microsoft.com/office/officeart/2005/8/layout/vList2"/>
    <dgm:cxn modelId="{79DBCF98-1746-4827-A400-F73724F82C23}" type="presParOf" srcId="{AC072BDA-F3C2-4342-9B5D-9CEA4BE43510}" destId="{20BEB1A4-957D-402B-AB91-0C6A0D1FE23B}" srcOrd="2" destOrd="0" presId="urn:microsoft.com/office/officeart/2005/8/layout/vList2"/>
    <dgm:cxn modelId="{4FDFFE14-06E5-4CCD-A706-978104B8C2EC}" type="presParOf" srcId="{AC072BDA-F3C2-4342-9B5D-9CEA4BE43510}" destId="{12FC2FB5-6143-44F5-816B-BB5DC4710033}" srcOrd="3" destOrd="0" presId="urn:microsoft.com/office/officeart/2005/8/layout/vList2"/>
    <dgm:cxn modelId="{4045A3A5-5F4C-4858-8220-862BABF62429}" type="presParOf" srcId="{AC072BDA-F3C2-4342-9B5D-9CEA4BE43510}" destId="{0036BFE3-460F-426F-9D7C-2F914FAC6F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2B89-3889-4CF3-8D27-90E6C4C0DF70}">
      <dsp:nvSpPr>
        <dsp:cNvPr id="0" name=""/>
        <dsp:cNvSpPr/>
      </dsp:nvSpPr>
      <dsp:spPr>
        <a:xfrm>
          <a:off x="0" y="973"/>
          <a:ext cx="5063124" cy="1474268"/>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Mapping of painful vestibular regions during vestibulectomy for a patient with PVD.</a:t>
          </a:r>
          <a:endParaRPr lang="en-GB" sz="2000" kern="1200"/>
        </a:p>
      </dsp:txBody>
      <dsp:txXfrm>
        <a:off x="71968" y="72941"/>
        <a:ext cx="4919188" cy="1330332"/>
      </dsp:txXfrm>
    </dsp:sp>
    <dsp:sp modelId="{D2E7075C-F14C-4BC3-A5BB-44F21050EFFA}">
      <dsp:nvSpPr>
        <dsp:cNvPr id="0" name=""/>
        <dsp:cNvSpPr/>
      </dsp:nvSpPr>
      <dsp:spPr>
        <a:xfrm>
          <a:off x="0" y="1488179"/>
          <a:ext cx="5063124" cy="1474268"/>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(A) The region of pain in the posterior vestibule between Hart’s line and the hymenal ridge. (B) Islands of tissue for excision in the anterior vestibule that the patient reports as most painful. (C) The final surgical result.</a:t>
          </a:r>
          <a:endParaRPr lang="en-GB" sz="2000" kern="1200"/>
        </a:p>
      </dsp:txBody>
      <dsp:txXfrm>
        <a:off x="71968" y="1560147"/>
        <a:ext cx="4919188" cy="1330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5FD5-CC7E-4ABB-B35F-EB4A3CDC468F}">
      <dsp:nvSpPr>
        <dsp:cNvPr id="0" name=""/>
        <dsp:cNvSpPr/>
      </dsp:nvSpPr>
      <dsp:spPr>
        <a:xfrm>
          <a:off x="0" y="465921"/>
          <a:ext cx="7137511" cy="563062"/>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surgical, </a:t>
          </a:r>
          <a:endParaRPr lang="en-GB" sz="2400" kern="1200"/>
        </a:p>
      </dsp:txBody>
      <dsp:txXfrm>
        <a:off x="27486" y="493407"/>
        <a:ext cx="7082539" cy="508090"/>
      </dsp:txXfrm>
    </dsp:sp>
    <dsp:sp modelId="{54AD9B77-24C0-4709-96D2-99D60D760A03}">
      <dsp:nvSpPr>
        <dsp:cNvPr id="0" name=""/>
        <dsp:cNvSpPr/>
      </dsp:nvSpPr>
      <dsp:spPr>
        <a:xfrm>
          <a:off x="0" y="1006799"/>
          <a:ext cx="7137511" cy="56306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pharmacological (oral, topical, injection), </a:t>
          </a:r>
          <a:endParaRPr lang="en-GB" sz="2400" kern="1200"/>
        </a:p>
      </dsp:txBody>
      <dsp:txXfrm>
        <a:off x="27486" y="1034285"/>
        <a:ext cx="7082539" cy="508090"/>
      </dsp:txXfrm>
    </dsp:sp>
    <dsp:sp modelId="{1A9317F6-6790-4BAF-9950-3EA8E28DA495}">
      <dsp:nvSpPr>
        <dsp:cNvPr id="0" name=""/>
        <dsp:cNvSpPr/>
      </dsp:nvSpPr>
      <dsp:spPr>
        <a:xfrm>
          <a:off x="0" y="1620846"/>
          <a:ext cx="7137511" cy="563062"/>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psychological cognitive-behavioral, </a:t>
          </a:r>
          <a:endParaRPr lang="en-GB" sz="2400" kern="1200"/>
        </a:p>
      </dsp:txBody>
      <dsp:txXfrm>
        <a:off x="27486" y="1648332"/>
        <a:ext cx="7082539" cy="508090"/>
      </dsp:txXfrm>
    </dsp:sp>
    <dsp:sp modelId="{B84DEA7A-0777-4134-A17D-310701DF3931}">
      <dsp:nvSpPr>
        <dsp:cNvPr id="0" name=""/>
        <dsp:cNvSpPr/>
      </dsp:nvSpPr>
      <dsp:spPr>
        <a:xfrm>
          <a:off x="0" y="2198309"/>
          <a:ext cx="7137511" cy="563062"/>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psychotherapy, </a:t>
          </a:r>
          <a:endParaRPr lang="en-GB" sz="2400" kern="1200"/>
        </a:p>
      </dsp:txBody>
      <dsp:txXfrm>
        <a:off x="27486" y="2225795"/>
        <a:ext cx="7082539" cy="508090"/>
      </dsp:txXfrm>
    </dsp:sp>
    <dsp:sp modelId="{BEB314DC-EFEA-4464-A7C1-45E97CEB6781}">
      <dsp:nvSpPr>
        <dsp:cNvPr id="0" name=""/>
        <dsp:cNvSpPr/>
      </dsp:nvSpPr>
      <dsp:spPr>
        <a:xfrm>
          <a:off x="0" y="2775771"/>
          <a:ext cx="7137511" cy="563062"/>
        </a:xfrm>
        <a:prstGeom prst="round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mindfulness based relaxation </a:t>
          </a:r>
          <a:r>
            <a:rPr lang="en-GB" sz="2400" kern="1200" dirty="0" smtClean="0"/>
            <a:t>therapy, </a:t>
          </a:r>
          <a:endParaRPr lang="en-GB" sz="2400" kern="1200" dirty="0"/>
        </a:p>
      </dsp:txBody>
      <dsp:txXfrm>
        <a:off x="27486" y="2803257"/>
        <a:ext cx="7082539" cy="508090"/>
      </dsp:txXfrm>
    </dsp:sp>
    <dsp:sp modelId="{8A6EFB0C-41F5-4FE8-AFCA-791491AE3C98}">
      <dsp:nvSpPr>
        <dsp:cNvPr id="0" name=""/>
        <dsp:cNvSpPr/>
      </dsp:nvSpPr>
      <dsp:spPr>
        <a:xfrm>
          <a:off x="0" y="3353234"/>
          <a:ext cx="7137511" cy="563062"/>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physical (manipulative, myofascial physical therapy (PT), </a:t>
          </a:r>
          <a:endParaRPr lang="en-GB" sz="2400" kern="1200"/>
        </a:p>
      </dsp:txBody>
      <dsp:txXfrm>
        <a:off x="27486" y="3380720"/>
        <a:ext cx="7082539" cy="508090"/>
      </dsp:txXfrm>
    </dsp:sp>
    <dsp:sp modelId="{A855CA50-6256-442F-83AF-04434CFECCFE}">
      <dsp:nvSpPr>
        <dsp:cNvPr id="0" name=""/>
        <dsp:cNvSpPr/>
      </dsp:nvSpPr>
      <dsp:spPr>
        <a:xfrm>
          <a:off x="0" y="3930696"/>
          <a:ext cx="7137511" cy="563062"/>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EMG biofeedback, </a:t>
          </a:r>
          <a:endParaRPr lang="en-GB" sz="2400" kern="1200"/>
        </a:p>
      </dsp:txBody>
      <dsp:txXfrm>
        <a:off x="27486" y="3958182"/>
        <a:ext cx="7082539" cy="508090"/>
      </dsp:txXfrm>
    </dsp:sp>
    <dsp:sp modelId="{2965551B-460E-4486-8973-4D71B1D0DBF6}">
      <dsp:nvSpPr>
        <dsp:cNvPr id="0" name=""/>
        <dsp:cNvSpPr/>
      </dsp:nvSpPr>
      <dsp:spPr>
        <a:xfrm>
          <a:off x="0" y="4508159"/>
          <a:ext cx="7137511" cy="563062"/>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dilators, and</a:t>
          </a:r>
          <a:endParaRPr lang="en-GB" sz="2400" kern="1200"/>
        </a:p>
      </dsp:txBody>
      <dsp:txXfrm>
        <a:off x="27486" y="4535645"/>
        <a:ext cx="7082539" cy="508090"/>
      </dsp:txXfrm>
    </dsp:sp>
    <dsp:sp modelId="{5022F90B-F500-4D2F-9044-72C474C591A1}">
      <dsp:nvSpPr>
        <dsp:cNvPr id="0" name=""/>
        <dsp:cNvSpPr/>
      </dsp:nvSpPr>
      <dsp:spPr>
        <a:xfrm>
          <a:off x="0" y="5085621"/>
          <a:ext cx="7137511" cy="928456"/>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complementary/ alternative such as acupuncture or hypnotherapy.</a:t>
          </a:r>
          <a:endParaRPr lang="en-GB" sz="2400" kern="1200" dirty="0"/>
        </a:p>
      </dsp:txBody>
      <dsp:txXfrm>
        <a:off x="45323" y="5130944"/>
        <a:ext cx="7046865" cy="837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E8135-CD77-4745-8DF0-04FF56C6AD03}">
      <dsp:nvSpPr>
        <dsp:cNvPr id="0" name=""/>
        <dsp:cNvSpPr/>
      </dsp:nvSpPr>
      <dsp:spPr>
        <a:xfrm>
          <a:off x="0" y="131125"/>
          <a:ext cx="10068614" cy="10003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Medical options include topical application or injections of local anesthetics or injections of botulinum toxin A, oral neuropathic pain medications such as anticonvulsants or antidepressants (tricyclic antidepressants—TCAs and serotonin norepinephrine re-uptake inhibitors—SNRIs).</a:t>
          </a:r>
          <a:endParaRPr lang="en-GB" sz="1900" kern="1200"/>
        </a:p>
      </dsp:txBody>
      <dsp:txXfrm>
        <a:off x="48833" y="179958"/>
        <a:ext cx="9970948" cy="902684"/>
      </dsp:txXfrm>
    </dsp:sp>
    <dsp:sp modelId="{D163B957-CA59-4092-9B6A-E7E35FEA7907}">
      <dsp:nvSpPr>
        <dsp:cNvPr id="0" name=""/>
        <dsp:cNvSpPr/>
      </dsp:nvSpPr>
      <dsp:spPr>
        <a:xfrm>
          <a:off x="0" y="1186195"/>
          <a:ext cx="10068614" cy="10003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In controlled trials, the placebo response rate is as high as 50%.</a:t>
          </a:r>
          <a:endParaRPr lang="en-GB" sz="1900" kern="1200"/>
        </a:p>
      </dsp:txBody>
      <dsp:txXfrm>
        <a:off x="48833" y="1235028"/>
        <a:ext cx="9970948" cy="902684"/>
      </dsp:txXfrm>
    </dsp:sp>
    <dsp:sp modelId="{31DBEF7A-6FD6-4FCB-ACC8-D42659D8E324}">
      <dsp:nvSpPr>
        <dsp:cNvPr id="0" name=""/>
        <dsp:cNvSpPr/>
      </dsp:nvSpPr>
      <dsp:spPr>
        <a:xfrm>
          <a:off x="0" y="2241265"/>
          <a:ext cx="10068614" cy="10003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Finally, up to 20% of women experience spontaneous improvement.</a:t>
          </a:r>
          <a:endParaRPr lang="en-GB" sz="1900" kern="1200"/>
        </a:p>
      </dsp:txBody>
      <dsp:txXfrm>
        <a:off x="48833" y="2290098"/>
        <a:ext cx="9970948" cy="902684"/>
      </dsp:txXfrm>
    </dsp:sp>
    <dsp:sp modelId="{B504ED41-5385-459E-9B5F-96F8933774E9}">
      <dsp:nvSpPr>
        <dsp:cNvPr id="0" name=""/>
        <dsp:cNvSpPr/>
      </dsp:nvSpPr>
      <dsp:spPr>
        <a:xfrm>
          <a:off x="0" y="3296335"/>
          <a:ext cx="10068614" cy="10003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TCAs are an excellent medication for generalized vulvodynia and may be effective for localized provoked .</a:t>
          </a:r>
          <a:endParaRPr lang="en-GB" sz="1900" kern="1200"/>
        </a:p>
      </dsp:txBody>
      <dsp:txXfrm>
        <a:off x="48833" y="3345168"/>
        <a:ext cx="9970948" cy="902684"/>
      </dsp:txXfrm>
    </dsp:sp>
    <dsp:sp modelId="{117AEE02-BEA2-4EED-8CD3-101794A66977}">
      <dsp:nvSpPr>
        <dsp:cNvPr id="0" name=""/>
        <dsp:cNvSpPr/>
      </dsp:nvSpPr>
      <dsp:spPr>
        <a:xfrm>
          <a:off x="0" y="4351405"/>
          <a:ext cx="10068614" cy="10003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Low-dose oral amitriptyline (10–20 mg daily) with or without topical triamcinolone.</a:t>
          </a:r>
          <a:endParaRPr lang="en-GB" sz="1900" kern="1200"/>
        </a:p>
      </dsp:txBody>
      <dsp:txXfrm>
        <a:off x="48833" y="4400238"/>
        <a:ext cx="9970948" cy="9026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0E425-5428-4700-93FD-27F4F193D2C4}">
      <dsp:nvSpPr>
        <dsp:cNvPr id="0" name=""/>
        <dsp:cNvSpPr/>
      </dsp:nvSpPr>
      <dsp:spPr>
        <a:xfrm>
          <a:off x="0" y="11538"/>
          <a:ext cx="10103121" cy="14215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Injections with lidocaine and methyl prednisone aim to decrease the local inflammatory reaction and take advantage of the sodium channel blocking effects of lidocaine.</a:t>
          </a:r>
          <a:endParaRPr lang="en-GB" sz="2700" kern="1200"/>
        </a:p>
      </dsp:txBody>
      <dsp:txXfrm>
        <a:off x="69394" y="80932"/>
        <a:ext cx="9964333" cy="1282762"/>
      </dsp:txXfrm>
    </dsp:sp>
    <dsp:sp modelId="{B82B12EE-3F3D-4FB8-866A-E916C1AB1A7D}">
      <dsp:nvSpPr>
        <dsp:cNvPr id="0" name=""/>
        <dsp:cNvSpPr/>
      </dsp:nvSpPr>
      <dsp:spPr>
        <a:xfrm>
          <a:off x="0" y="1510848"/>
          <a:ext cx="10103121" cy="14215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It should be noted that topical corticosteroid creams are not effective. </a:t>
          </a:r>
          <a:endParaRPr lang="en-GB" sz="2700" kern="1200"/>
        </a:p>
      </dsp:txBody>
      <dsp:txXfrm>
        <a:off x="69394" y="1580242"/>
        <a:ext cx="9964333" cy="1282762"/>
      </dsp:txXfrm>
    </dsp:sp>
    <dsp:sp modelId="{D83CEDDE-F916-401D-BA39-A2EC6D2A4D72}">
      <dsp:nvSpPr>
        <dsp:cNvPr id="0" name=""/>
        <dsp:cNvSpPr/>
      </dsp:nvSpPr>
      <dsp:spPr>
        <a:xfrm>
          <a:off x="0" y="3010158"/>
          <a:ext cx="10103121" cy="14215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Botulinum toxin A reduces muscle hypertonicity and has antinociceptive effects in studies of neuropathic pain. </a:t>
          </a:r>
          <a:endParaRPr lang="en-GB" sz="2700" kern="1200"/>
        </a:p>
      </dsp:txBody>
      <dsp:txXfrm>
        <a:off x="69394" y="3079552"/>
        <a:ext cx="9964333" cy="1282762"/>
      </dsp:txXfrm>
    </dsp:sp>
    <dsp:sp modelId="{C7AD58A2-49B5-482B-A5BF-5025AB1767B6}">
      <dsp:nvSpPr>
        <dsp:cNvPr id="0" name=""/>
        <dsp:cNvSpPr/>
      </dsp:nvSpPr>
      <dsp:spPr>
        <a:xfrm>
          <a:off x="0" y="4509468"/>
          <a:ext cx="10103121" cy="14215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The effectiveness of topical cromolyn cream did not exceed that of placebo in a double-blinded RCT for vestibulodynia, although symptoms of burning and dyspareunia improved in both groups.</a:t>
          </a:r>
          <a:endParaRPr lang="en-GB" sz="2700" kern="1200"/>
        </a:p>
      </dsp:txBody>
      <dsp:txXfrm>
        <a:off x="69394" y="4578862"/>
        <a:ext cx="9964333" cy="12827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3CCBC-03F4-4F7E-B0C1-72EE3150D12E}">
      <dsp:nvSpPr>
        <dsp:cNvPr id="0" name=""/>
        <dsp:cNvSpPr/>
      </dsp:nvSpPr>
      <dsp:spPr>
        <a:xfrm>
          <a:off x="0" y="52286"/>
          <a:ext cx="9683301" cy="1210949"/>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t>Surgical removal of the painful vulvar vestibular tissue is the most widely investigated approach for dyspareunia in women with vestibulodynia, though controlled trials are lacking. </a:t>
          </a:r>
          <a:endParaRPr lang="en-GB" sz="2300" kern="1200"/>
        </a:p>
      </dsp:txBody>
      <dsp:txXfrm>
        <a:off x="59114" y="111400"/>
        <a:ext cx="9565073" cy="1092721"/>
      </dsp:txXfrm>
    </dsp:sp>
    <dsp:sp modelId="{09244E86-DE9B-4E2A-BA5A-BADE158B5952}">
      <dsp:nvSpPr>
        <dsp:cNvPr id="0" name=""/>
        <dsp:cNvSpPr/>
      </dsp:nvSpPr>
      <dsp:spPr>
        <a:xfrm>
          <a:off x="0" y="1329476"/>
          <a:ext cx="9683301" cy="1210949"/>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t>The overall success rates are high (85–90%) but success refers to improvement of at least 50% and need not include painless intercourse. </a:t>
          </a:r>
          <a:endParaRPr lang="en-GB" sz="2300" kern="1200"/>
        </a:p>
      </dsp:txBody>
      <dsp:txXfrm>
        <a:off x="59114" y="1388590"/>
        <a:ext cx="9565073" cy="1092721"/>
      </dsp:txXfrm>
    </dsp:sp>
    <dsp:sp modelId="{4279D3BF-6ACE-4BD5-AE32-2A9FA96D8248}">
      <dsp:nvSpPr>
        <dsp:cNvPr id="0" name=""/>
        <dsp:cNvSpPr/>
      </dsp:nvSpPr>
      <dsp:spPr>
        <a:xfrm>
          <a:off x="0" y="2606667"/>
          <a:ext cx="9683301" cy="1210949"/>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t>Surgery has risks, side effects, and some less than optimal outcomes.</a:t>
          </a:r>
          <a:endParaRPr lang="en-GB" sz="2300" kern="1200"/>
        </a:p>
      </dsp:txBody>
      <dsp:txXfrm>
        <a:off x="59114" y="2665781"/>
        <a:ext cx="9565073" cy="1092721"/>
      </dsp:txXfrm>
    </dsp:sp>
    <dsp:sp modelId="{126273DF-6AB2-4AD0-BE63-6D1EC81ADCFD}">
      <dsp:nvSpPr>
        <dsp:cNvPr id="0" name=""/>
        <dsp:cNvSpPr/>
      </dsp:nvSpPr>
      <dsp:spPr>
        <a:xfrm>
          <a:off x="0" y="3883857"/>
          <a:ext cx="9683301" cy="1210949"/>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t>Surgical intervention for vestibulodynia has been described with either laser ablation or excisional vestibulectomy.</a:t>
          </a:r>
          <a:endParaRPr lang="en-GB" sz="2300" kern="1200"/>
        </a:p>
      </dsp:txBody>
      <dsp:txXfrm>
        <a:off x="59114" y="3942971"/>
        <a:ext cx="9565073" cy="10927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D27C-8892-45C5-9AE2-78561036FA5C}">
      <dsp:nvSpPr>
        <dsp:cNvPr id="0" name=""/>
        <dsp:cNvSpPr/>
      </dsp:nvSpPr>
      <dsp:spPr>
        <a:xfrm>
          <a:off x="0" y="240112"/>
          <a:ext cx="10030396" cy="912600"/>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In less than 5% pain can become more severe after surgery. </a:t>
          </a:r>
          <a:endParaRPr lang="en-GB" sz="2400" kern="1200"/>
        </a:p>
      </dsp:txBody>
      <dsp:txXfrm>
        <a:off x="44549" y="284661"/>
        <a:ext cx="9941298" cy="823502"/>
      </dsp:txXfrm>
    </dsp:sp>
    <dsp:sp modelId="{88452615-ABFF-4C7A-BC6F-ED581495CDD1}">
      <dsp:nvSpPr>
        <dsp:cNvPr id="0" name=""/>
        <dsp:cNvSpPr/>
      </dsp:nvSpPr>
      <dsp:spPr>
        <a:xfrm>
          <a:off x="0" y="1221832"/>
          <a:ext cx="10030396" cy="912600"/>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Reduced pain and improvement of sexual functioning resulted from all three treatments and improvement was maintained 2.5 years after treatment.</a:t>
          </a:r>
          <a:endParaRPr lang="en-GB" sz="2400" kern="1200"/>
        </a:p>
      </dsp:txBody>
      <dsp:txXfrm>
        <a:off x="44549" y="1266381"/>
        <a:ext cx="9941298" cy="8235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77A0C-9427-472A-B717-BEAD78A2BB92}">
      <dsp:nvSpPr>
        <dsp:cNvPr id="0" name=""/>
        <dsp:cNvSpPr/>
      </dsp:nvSpPr>
      <dsp:spPr>
        <a:xfrm>
          <a:off x="0" y="26793"/>
          <a:ext cx="9771603" cy="127413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smtClean="0"/>
            <a:t>Obviously if pain is not localized to the vestibule, vestibulectomy is not indicated. </a:t>
          </a:r>
          <a:endParaRPr lang="en-GB" sz="3300" kern="1200"/>
        </a:p>
      </dsp:txBody>
      <dsp:txXfrm>
        <a:off x="62198" y="88991"/>
        <a:ext cx="9647207" cy="1149734"/>
      </dsp:txXfrm>
    </dsp:sp>
    <dsp:sp modelId="{03C6D139-DA33-4B30-BC2C-3B572FF714DB}">
      <dsp:nvSpPr>
        <dsp:cNvPr id="0" name=""/>
        <dsp:cNvSpPr/>
      </dsp:nvSpPr>
      <dsp:spPr>
        <a:xfrm>
          <a:off x="0" y="1395963"/>
          <a:ext cx="9771603" cy="1274130"/>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smtClean="0"/>
            <a:t>Generalized vulvodynia is managed with nonsurgical modalities .</a:t>
          </a:r>
          <a:endParaRPr lang="en-GB" sz="3300" kern="1200"/>
        </a:p>
      </dsp:txBody>
      <dsp:txXfrm>
        <a:off x="62198" y="1458161"/>
        <a:ext cx="9647207" cy="11497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E3F9-34F7-4E6B-B006-68EEC4571676}">
      <dsp:nvSpPr>
        <dsp:cNvPr id="0" name=""/>
        <dsp:cNvSpPr/>
      </dsp:nvSpPr>
      <dsp:spPr>
        <a:xfrm>
          <a:off x="0" y="39898"/>
          <a:ext cx="10016856" cy="955597"/>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t>Some but not all studies have associated oral contraceptivesn(OCPs), particularly long term intake prior to the age of 18 with increased risk for vestibulodynia . </a:t>
          </a:r>
          <a:endParaRPr lang="en-GB" sz="1800" kern="1200"/>
        </a:p>
      </dsp:txBody>
      <dsp:txXfrm>
        <a:off x="46648" y="86546"/>
        <a:ext cx="9923560" cy="862301"/>
      </dsp:txXfrm>
    </dsp:sp>
    <dsp:sp modelId="{A8C41B2D-E863-41AE-AC1C-6E524542B7BA}">
      <dsp:nvSpPr>
        <dsp:cNvPr id="0" name=""/>
        <dsp:cNvSpPr/>
      </dsp:nvSpPr>
      <dsp:spPr>
        <a:xfrm>
          <a:off x="0" y="1047335"/>
          <a:ext cx="10016856" cy="955597"/>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t>OCPs inhibit LH and therefore decrease ovarian estradiol and testosterone production. </a:t>
          </a:r>
          <a:endParaRPr lang="en-GB" sz="1800" kern="1200"/>
        </a:p>
      </dsp:txBody>
      <dsp:txXfrm>
        <a:off x="46648" y="1093983"/>
        <a:ext cx="9923560" cy="862301"/>
      </dsp:txXfrm>
    </dsp:sp>
    <dsp:sp modelId="{AA7A4D88-0328-4DFE-861F-B0D7772F1A24}">
      <dsp:nvSpPr>
        <dsp:cNvPr id="0" name=""/>
        <dsp:cNvSpPr/>
      </dsp:nvSpPr>
      <dsp:spPr>
        <a:xfrm>
          <a:off x="0" y="2054773"/>
          <a:ext cx="10016856" cy="955597"/>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t>Oral intake of estrogens and progestins also increases hepatic production of sex hormone binding globulin which further lowers circulating free testosterone. Lack of testosterone has been shown to impact vestibular morphology, lubrication as well as libido .</a:t>
          </a:r>
          <a:endParaRPr lang="en-GB" sz="1800" kern="1200"/>
        </a:p>
      </dsp:txBody>
      <dsp:txXfrm>
        <a:off x="46648" y="2101421"/>
        <a:ext cx="9923560" cy="862301"/>
      </dsp:txXfrm>
    </dsp:sp>
    <dsp:sp modelId="{DDCC2F2E-6DD0-4455-8B18-2D11570700DA}">
      <dsp:nvSpPr>
        <dsp:cNvPr id="0" name=""/>
        <dsp:cNvSpPr/>
      </dsp:nvSpPr>
      <dsp:spPr>
        <a:xfrm>
          <a:off x="0" y="3062210"/>
          <a:ext cx="10016856" cy="955597"/>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t>Vestibular glands which produce protective mucin are also rich in androgen receptors.</a:t>
          </a:r>
          <a:endParaRPr lang="en-GB" sz="1800" kern="1200"/>
        </a:p>
      </dsp:txBody>
      <dsp:txXfrm>
        <a:off x="46648" y="3108858"/>
        <a:ext cx="9923560" cy="862301"/>
      </dsp:txXfrm>
    </dsp:sp>
    <dsp:sp modelId="{76EEBC61-C2D9-44C4-9F7A-C273108C75E0}">
      <dsp:nvSpPr>
        <dsp:cNvPr id="0" name=""/>
        <dsp:cNvSpPr/>
      </dsp:nvSpPr>
      <dsp:spPr>
        <a:xfrm>
          <a:off x="0" y="4069648"/>
          <a:ext cx="10016856" cy="955597"/>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smtClean="0"/>
            <a:t>The lower endogenous estrogen and bioavailable testosterone have been suggested to thin the vestibule, predisposing to inflammation and development of neuropathic pain.</a:t>
          </a:r>
          <a:endParaRPr lang="en-GB" sz="1800" kern="1200"/>
        </a:p>
      </dsp:txBody>
      <dsp:txXfrm>
        <a:off x="46648" y="4116296"/>
        <a:ext cx="9923560" cy="8623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BABF-51EB-4148-9923-515B7CBE8A3B}">
      <dsp:nvSpPr>
        <dsp:cNvPr id="0" name=""/>
        <dsp:cNvSpPr/>
      </dsp:nvSpPr>
      <dsp:spPr>
        <a:xfrm>
          <a:off x="0" y="713748"/>
          <a:ext cx="10178000" cy="1158300"/>
        </a:xfrm>
        <a:prstGeom prst="roundRect">
          <a:avLst/>
        </a:prstGeom>
        <a:solidFill>
          <a:schemeClr val="lt1">
            <a:hueOff val="0"/>
            <a:satOff val="0"/>
            <a:lumOff val="0"/>
            <a:alphaOff val="0"/>
          </a:schemeClr>
        </a:solidFill>
        <a:ln w="12700" cap="flat" cmpd="sng" algn="in">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smtClean="0"/>
            <a:t>Application of topical estradiol 0.03% and testosterone 0.1% twice per day may be effective in patients who suffer from vestibulodynia while taking oral contraceptives (OCPs).</a:t>
          </a:r>
          <a:endParaRPr lang="en-GB" sz="2200" kern="1200"/>
        </a:p>
      </dsp:txBody>
      <dsp:txXfrm>
        <a:off x="56544" y="770292"/>
        <a:ext cx="10064912" cy="1045212"/>
      </dsp:txXfrm>
    </dsp:sp>
    <dsp:sp modelId="{295A5D84-61E8-4D58-B97C-B9D125F83CE5}">
      <dsp:nvSpPr>
        <dsp:cNvPr id="0" name=""/>
        <dsp:cNvSpPr/>
      </dsp:nvSpPr>
      <dsp:spPr>
        <a:xfrm>
          <a:off x="0" y="1935408"/>
          <a:ext cx="10178000" cy="1158300"/>
        </a:xfrm>
        <a:prstGeom prst="roundRect">
          <a:avLst/>
        </a:prstGeom>
        <a:solidFill>
          <a:schemeClr val="lt1">
            <a:hueOff val="0"/>
            <a:satOff val="0"/>
            <a:lumOff val="0"/>
            <a:alphaOff val="0"/>
          </a:schemeClr>
        </a:solidFill>
        <a:ln w="12700" cap="flat" cmpd="sng" algn="in">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smtClean="0"/>
            <a:t>However it is preferable to discontinue hormonal contracepetives that suppress ovarian steroids. </a:t>
          </a:r>
          <a:endParaRPr lang="en-GB" sz="2200" kern="1200"/>
        </a:p>
      </dsp:txBody>
      <dsp:txXfrm>
        <a:off x="56544" y="1991952"/>
        <a:ext cx="10064912" cy="1045212"/>
      </dsp:txXfrm>
    </dsp:sp>
    <dsp:sp modelId="{85CCA3EF-9940-4C9C-81FC-9B9C2B168B40}">
      <dsp:nvSpPr>
        <dsp:cNvPr id="0" name=""/>
        <dsp:cNvSpPr/>
      </dsp:nvSpPr>
      <dsp:spPr>
        <a:xfrm>
          <a:off x="0" y="3157068"/>
          <a:ext cx="10178000" cy="1158300"/>
        </a:xfrm>
        <a:prstGeom prst="roundRect">
          <a:avLst/>
        </a:prstGeom>
        <a:solidFill>
          <a:schemeClr val="lt1">
            <a:hueOff val="0"/>
            <a:satOff val="0"/>
            <a:lumOff val="0"/>
            <a:alphaOff val="0"/>
          </a:schemeClr>
        </a:solidFill>
        <a:ln w="12700" cap="flat" cmpd="sng" algn="in">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smtClean="0"/>
            <a:t>Levonorgestrel or copper IUD can be used. </a:t>
          </a:r>
          <a:endParaRPr lang="en-GB" sz="2200" kern="1200"/>
        </a:p>
      </dsp:txBody>
      <dsp:txXfrm>
        <a:off x="56544" y="3213612"/>
        <a:ext cx="10064912" cy="1045212"/>
      </dsp:txXfrm>
    </dsp:sp>
    <dsp:sp modelId="{F9DFB29F-A3DA-4488-903F-37DB6C5A6327}">
      <dsp:nvSpPr>
        <dsp:cNvPr id="0" name=""/>
        <dsp:cNvSpPr/>
      </dsp:nvSpPr>
      <dsp:spPr>
        <a:xfrm>
          <a:off x="0" y="4378728"/>
          <a:ext cx="10178000" cy="1158300"/>
        </a:xfrm>
        <a:prstGeom prst="roundRect">
          <a:avLst/>
        </a:prstGeom>
        <a:solidFill>
          <a:schemeClr val="lt1">
            <a:hueOff val="0"/>
            <a:satOff val="0"/>
            <a:lumOff val="0"/>
            <a:alphaOff val="0"/>
          </a:schemeClr>
        </a:solidFill>
        <a:ln w="12700" cap="flat" cmpd="sng" algn="in">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smtClean="0"/>
            <a:t>Topical estrogen (± testosterone) is the first choice when vestibular pain is associated with hypoestrogenic disorders such the climacteric, menopause, puerperium, lactation, hypothalamic amenorrhea, or systemic hormonal contraceptive</a:t>
          </a:r>
          <a:endParaRPr lang="en-GB" sz="2200" kern="1200"/>
        </a:p>
      </dsp:txBody>
      <dsp:txXfrm>
        <a:off x="56544" y="4435272"/>
        <a:ext cx="10064912" cy="10452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8ED75-1DAE-4257-813A-3BF9DEDD5860}">
      <dsp:nvSpPr>
        <dsp:cNvPr id="0" name=""/>
        <dsp:cNvSpPr/>
      </dsp:nvSpPr>
      <dsp:spPr>
        <a:xfrm>
          <a:off x="0" y="58000"/>
          <a:ext cx="10009920" cy="1526850"/>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Women with vestibulodynia demonstrate increased pelvic floor muscle hypertonus, muscular instability, poor muscle control, decreased strength, and restriction of the vaginal opening.</a:t>
          </a:r>
          <a:endParaRPr lang="en-GB" sz="2900" kern="1200"/>
        </a:p>
      </dsp:txBody>
      <dsp:txXfrm>
        <a:off x="74535" y="132535"/>
        <a:ext cx="9860850" cy="1377780"/>
      </dsp:txXfrm>
    </dsp:sp>
    <dsp:sp modelId="{2A6349B0-1677-430C-BA56-AA8C8C6911C0}">
      <dsp:nvSpPr>
        <dsp:cNvPr id="0" name=""/>
        <dsp:cNvSpPr/>
      </dsp:nvSpPr>
      <dsp:spPr>
        <a:xfrm>
          <a:off x="0" y="1668370"/>
          <a:ext cx="10009920" cy="1526850"/>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Chronic vulvar pain can also trigger chronic pelvic floor tightening as part of the normal pain response . </a:t>
          </a:r>
          <a:endParaRPr lang="en-GB" sz="2900" kern="1200"/>
        </a:p>
      </dsp:txBody>
      <dsp:txXfrm>
        <a:off x="74535" y="1742905"/>
        <a:ext cx="9860850" cy="1377780"/>
      </dsp:txXfrm>
    </dsp:sp>
    <dsp:sp modelId="{E75DA16D-2C88-404D-BF02-F7D8A88FB895}">
      <dsp:nvSpPr>
        <dsp:cNvPr id="0" name=""/>
        <dsp:cNvSpPr/>
      </dsp:nvSpPr>
      <dsp:spPr>
        <a:xfrm>
          <a:off x="0" y="3278740"/>
          <a:ext cx="10009920" cy="1526850"/>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Pelvic floor hypertonic dysfunction can activate viscerosomatic reflexes and visceral afferent neurons causing muscle over activity and a vaginismus type response.</a:t>
          </a:r>
          <a:endParaRPr lang="en-GB" sz="2900" kern="1200"/>
        </a:p>
      </dsp:txBody>
      <dsp:txXfrm>
        <a:off x="74535" y="3353275"/>
        <a:ext cx="9860850" cy="13777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041C7-71DA-4CE1-A661-7F19320963BF}">
      <dsp:nvSpPr>
        <dsp:cNvPr id="0" name=""/>
        <dsp:cNvSpPr/>
      </dsp:nvSpPr>
      <dsp:spPr>
        <a:xfrm>
          <a:off x="0" y="0"/>
          <a:ext cx="4670009" cy="4670009"/>
        </a:xfrm>
        <a:prstGeom prst="pie">
          <a:avLst>
            <a:gd name="adj1" fmla="val 5400000"/>
            <a:gd name="adj2" fmla="val 1620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2BE17-21E2-46B7-975B-A0E3DFEF5D4F}">
      <dsp:nvSpPr>
        <dsp:cNvPr id="0" name=""/>
        <dsp:cNvSpPr/>
      </dsp:nvSpPr>
      <dsp:spPr>
        <a:xfrm>
          <a:off x="2335004" y="0"/>
          <a:ext cx="7217856" cy="4670009"/>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smtClean="0"/>
            <a:t>Muscle trigger points can cause referred, localized or radiating pain and can present as sensations of vulvar burning, itching, and tingling. </a:t>
          </a:r>
          <a:endParaRPr lang="en-GB" sz="2300" kern="1200"/>
        </a:p>
      </dsp:txBody>
      <dsp:txXfrm>
        <a:off x="2335004" y="0"/>
        <a:ext cx="7217856" cy="1401006"/>
      </dsp:txXfrm>
    </dsp:sp>
    <dsp:sp modelId="{00DBC50C-E90F-47F8-8977-C9CB2748F022}">
      <dsp:nvSpPr>
        <dsp:cNvPr id="0" name=""/>
        <dsp:cNvSpPr/>
      </dsp:nvSpPr>
      <dsp:spPr>
        <a:xfrm>
          <a:off x="817253" y="1401006"/>
          <a:ext cx="3035503" cy="3035503"/>
        </a:xfrm>
        <a:prstGeom prst="pie">
          <a:avLst>
            <a:gd name="adj1" fmla="val 5400000"/>
            <a:gd name="adj2" fmla="val 1620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D6815-D74A-4A3C-8C81-B0135671908D}">
      <dsp:nvSpPr>
        <dsp:cNvPr id="0" name=""/>
        <dsp:cNvSpPr/>
      </dsp:nvSpPr>
      <dsp:spPr>
        <a:xfrm>
          <a:off x="2335004" y="1401006"/>
          <a:ext cx="7217856" cy="3035503"/>
        </a:xfrm>
        <a:prstGeom prst="rect">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smtClean="0"/>
            <a:t>Physical therapy techniques for management include internal and external tissue mobilization and myofascial trigger point release, joint manipulation, biofeedback, electrical stimulation, use of dilators.</a:t>
          </a:r>
          <a:endParaRPr lang="en-GB" sz="2300" kern="1200"/>
        </a:p>
      </dsp:txBody>
      <dsp:txXfrm>
        <a:off x="2335004" y="1401006"/>
        <a:ext cx="7217856" cy="1401001"/>
      </dsp:txXfrm>
    </dsp:sp>
    <dsp:sp modelId="{A488392D-F2E2-4CA2-8ECB-4C815F4BC553}">
      <dsp:nvSpPr>
        <dsp:cNvPr id="0" name=""/>
        <dsp:cNvSpPr/>
      </dsp:nvSpPr>
      <dsp:spPr>
        <a:xfrm>
          <a:off x="1634504" y="2802007"/>
          <a:ext cx="1401001" cy="1401001"/>
        </a:xfrm>
        <a:prstGeom prst="pie">
          <a:avLst>
            <a:gd name="adj1" fmla="val 5400000"/>
            <a:gd name="adj2" fmla="val 1620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FA07C-F775-450E-8143-43D380F6E8F7}">
      <dsp:nvSpPr>
        <dsp:cNvPr id="0" name=""/>
        <dsp:cNvSpPr/>
      </dsp:nvSpPr>
      <dsp:spPr>
        <a:xfrm>
          <a:off x="2335004" y="2802007"/>
          <a:ext cx="7217856" cy="1401001"/>
        </a:xfrm>
        <a:prstGeom prst="rect">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smtClean="0"/>
            <a:t>PT improves pain threshold and dyspareunia, as well as overall sexual pain, pain catastrophizing, and pain related anxiety .</a:t>
          </a:r>
          <a:endParaRPr lang="en-GB" sz="2300" kern="1200"/>
        </a:p>
      </dsp:txBody>
      <dsp:txXfrm>
        <a:off x="2335004" y="2802007"/>
        <a:ext cx="7217856" cy="1401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04C2-5021-4035-9C85-7B24099974E1}">
      <dsp:nvSpPr>
        <dsp:cNvPr id="0" name=""/>
        <dsp:cNvSpPr/>
      </dsp:nvSpPr>
      <dsp:spPr>
        <a:xfrm>
          <a:off x="0" y="0"/>
          <a:ext cx="4861774" cy="4861774"/>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B2840-1BC2-48A3-B7B4-CBC02C4273EF}">
      <dsp:nvSpPr>
        <dsp:cNvPr id="0" name=""/>
        <dsp:cNvSpPr/>
      </dsp:nvSpPr>
      <dsp:spPr>
        <a:xfrm>
          <a:off x="2430887" y="0"/>
          <a:ext cx="7484491" cy="4861774"/>
        </a:xfrm>
        <a:prstGeom prst="rect">
          <a:avLst/>
        </a:prstGeom>
        <a:solidFill>
          <a:schemeClr val="bg1">
            <a:lumMod val="75000"/>
            <a:alpha val="90000"/>
          </a:schemeClr>
        </a:solidFill>
        <a:ln w="12700" cap="flat" cmpd="sng" algn="in">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Neurological exam of the relevant dermatomes of the lower abdomen and external vulva (T12 –S 5) for light touch and pinprick can help to rule out neuralgia. </a:t>
          </a:r>
          <a:endParaRPr lang="en-GB" sz="2100" kern="1200"/>
        </a:p>
      </dsp:txBody>
      <dsp:txXfrm>
        <a:off x="2430887" y="0"/>
        <a:ext cx="7484491" cy="1033126"/>
      </dsp:txXfrm>
    </dsp:sp>
    <dsp:sp modelId="{2821C859-C15F-487F-BD77-78C59F09B23F}">
      <dsp:nvSpPr>
        <dsp:cNvPr id="0" name=""/>
        <dsp:cNvSpPr/>
      </dsp:nvSpPr>
      <dsp:spPr>
        <a:xfrm>
          <a:off x="638107" y="1033126"/>
          <a:ext cx="3585558" cy="3585558"/>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EF5217-2E3B-440B-B2D1-D34423B81CAC}">
      <dsp:nvSpPr>
        <dsp:cNvPr id="0" name=""/>
        <dsp:cNvSpPr/>
      </dsp:nvSpPr>
      <dsp:spPr>
        <a:xfrm>
          <a:off x="2430887" y="1033126"/>
          <a:ext cx="7484491" cy="3585558"/>
        </a:xfrm>
        <a:prstGeom prst="rect">
          <a:avLst/>
        </a:prstGeom>
        <a:solidFill>
          <a:srgbClr val="FFFF00">
            <a:alpha val="90000"/>
          </a:srgb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Cotton swab test of the vestibule at 12, 2, 5, 6, 7, and 10 o’clock should be performed. </a:t>
          </a:r>
          <a:endParaRPr lang="en-GB" sz="2100" kern="1200"/>
        </a:p>
      </dsp:txBody>
      <dsp:txXfrm>
        <a:off x="2430887" y="1033126"/>
        <a:ext cx="7484491" cy="1033126"/>
      </dsp:txXfrm>
    </dsp:sp>
    <dsp:sp modelId="{92A38ACA-19DC-4031-A1BD-05CD387CAF24}">
      <dsp:nvSpPr>
        <dsp:cNvPr id="0" name=""/>
        <dsp:cNvSpPr/>
      </dsp:nvSpPr>
      <dsp:spPr>
        <a:xfrm>
          <a:off x="1276215" y="2066253"/>
          <a:ext cx="2309342" cy="2309342"/>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6972F-6D40-46D1-8343-C6B9A8E20B98}">
      <dsp:nvSpPr>
        <dsp:cNvPr id="0" name=""/>
        <dsp:cNvSpPr/>
      </dsp:nvSpPr>
      <dsp:spPr>
        <a:xfrm>
          <a:off x="2430887" y="2066253"/>
          <a:ext cx="7484491" cy="2309342"/>
        </a:xfrm>
        <a:prstGeom prst="rect">
          <a:avLst/>
        </a:prstGeom>
        <a:solidFill>
          <a:schemeClr val="bg2">
            <a:lumMod val="90000"/>
            <a:alpha val="9000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Vestibular pain during cotton swab application for 1 s to a depth of 1/3 of the cotton tip is pathognomonic of provoked vestibulodynia. </a:t>
          </a:r>
          <a:endParaRPr lang="en-GB" sz="2100" kern="1200"/>
        </a:p>
      </dsp:txBody>
      <dsp:txXfrm>
        <a:off x="2430887" y="2066253"/>
        <a:ext cx="7484491" cy="1033126"/>
      </dsp:txXfrm>
    </dsp:sp>
    <dsp:sp modelId="{F8602191-3C4C-408E-B17D-070330A65D92}">
      <dsp:nvSpPr>
        <dsp:cNvPr id="0" name=""/>
        <dsp:cNvSpPr/>
      </dsp:nvSpPr>
      <dsp:spPr>
        <a:xfrm>
          <a:off x="1914323" y="3099380"/>
          <a:ext cx="1033126" cy="1033126"/>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2F6BA-4C5F-4656-970C-86C712807183}">
      <dsp:nvSpPr>
        <dsp:cNvPr id="0" name=""/>
        <dsp:cNvSpPr/>
      </dsp:nvSpPr>
      <dsp:spPr>
        <a:xfrm>
          <a:off x="2430887" y="3099380"/>
          <a:ext cx="7484491" cy="1033126"/>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Pain can be rated by the patient on a numeric rating scale (NRS) 0–10 and recorded to compare findings over time.</a:t>
          </a:r>
          <a:endParaRPr lang="en-GB" sz="2100" kern="1200"/>
        </a:p>
      </dsp:txBody>
      <dsp:txXfrm>
        <a:off x="2430887" y="3099380"/>
        <a:ext cx="7484491" cy="10331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B82DF-69B4-4ED2-A3EE-1A2B8B04BC03}">
      <dsp:nvSpPr>
        <dsp:cNvPr id="0" name=""/>
        <dsp:cNvSpPr/>
      </dsp:nvSpPr>
      <dsp:spPr>
        <a:xfrm>
          <a:off x="0" y="103259"/>
          <a:ext cx="9462517" cy="8950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Psychological factors play a significant role in development, maintenance and management of vulvodynia. Pain is both a physical and emotional experience. These factors should be addressed prior to and during treatment. </a:t>
          </a:r>
          <a:endParaRPr lang="en-GB" sz="1700" kern="1200"/>
        </a:p>
      </dsp:txBody>
      <dsp:txXfrm>
        <a:off x="43693" y="146952"/>
        <a:ext cx="9375131" cy="807664"/>
      </dsp:txXfrm>
    </dsp:sp>
    <dsp:sp modelId="{08152C05-18C0-493D-814F-C30E9E9AA9FC}">
      <dsp:nvSpPr>
        <dsp:cNvPr id="0" name=""/>
        <dsp:cNvSpPr/>
      </dsp:nvSpPr>
      <dsp:spPr>
        <a:xfrm>
          <a:off x="0" y="1047269"/>
          <a:ext cx="9462517" cy="8950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Psychological interventions target emotions, cognitions, and dysfunctional couple interactions that impact sexual functioning and genital pain. Vulvar pain can have a tremendous impact on the patient’s body image, sexual self-esteem, and sexual functioning in their intimate relationship. </a:t>
          </a:r>
          <a:endParaRPr lang="en-GB" sz="1700" kern="1200"/>
        </a:p>
      </dsp:txBody>
      <dsp:txXfrm>
        <a:off x="43693" y="1090962"/>
        <a:ext cx="9375131" cy="807664"/>
      </dsp:txXfrm>
    </dsp:sp>
    <dsp:sp modelId="{7A99256E-43CF-4FBE-B14F-F624B72E868D}">
      <dsp:nvSpPr>
        <dsp:cNvPr id="0" name=""/>
        <dsp:cNvSpPr/>
      </dsp:nvSpPr>
      <dsp:spPr>
        <a:xfrm>
          <a:off x="0" y="1991279"/>
          <a:ext cx="9462517" cy="8950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Women with vulvodynia often report a sense of shame, isolation and blame themselves for their disease. There is a sense of loss and unfairness associated with anger, powerlessness, or depression.</a:t>
          </a:r>
          <a:endParaRPr lang="en-GB" sz="1700" kern="1200"/>
        </a:p>
      </dsp:txBody>
      <dsp:txXfrm>
        <a:off x="43693" y="2034972"/>
        <a:ext cx="9375131" cy="807664"/>
      </dsp:txXfrm>
    </dsp:sp>
    <dsp:sp modelId="{D098BBBF-7B9D-4376-91F6-FCCAA71ED5B7}">
      <dsp:nvSpPr>
        <dsp:cNvPr id="0" name=""/>
        <dsp:cNvSpPr/>
      </dsp:nvSpPr>
      <dsp:spPr>
        <a:xfrm>
          <a:off x="0" y="2935289"/>
          <a:ext cx="9462517" cy="8950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Anxiety, fear, and lower levels of pain self-efficacy are associated with more sexual impairment in women with vestibulodynia . </a:t>
          </a:r>
          <a:endParaRPr lang="en-GB" sz="1700" kern="1200"/>
        </a:p>
      </dsp:txBody>
      <dsp:txXfrm>
        <a:off x="43693" y="2978982"/>
        <a:ext cx="9375131" cy="807664"/>
      </dsp:txXfrm>
    </dsp:sp>
    <dsp:sp modelId="{D77BAE4E-99D7-47AF-A07F-CFC81BEDE0A7}">
      <dsp:nvSpPr>
        <dsp:cNvPr id="0" name=""/>
        <dsp:cNvSpPr/>
      </dsp:nvSpPr>
      <dsp:spPr>
        <a:xfrm>
          <a:off x="0" y="3879299"/>
          <a:ext cx="9462517" cy="8950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Women with history of depression or anxiety are four times more likely to be diagnosed with vulvodynia . </a:t>
          </a:r>
          <a:endParaRPr lang="en-GB" sz="1700" kern="1200"/>
        </a:p>
      </dsp:txBody>
      <dsp:txXfrm>
        <a:off x="43693" y="3922992"/>
        <a:ext cx="9375131" cy="807664"/>
      </dsp:txXfrm>
    </dsp:sp>
    <dsp:sp modelId="{1306B013-D250-4585-983C-E9AE98A2D146}">
      <dsp:nvSpPr>
        <dsp:cNvPr id="0" name=""/>
        <dsp:cNvSpPr/>
      </dsp:nvSpPr>
      <dsp:spPr>
        <a:xfrm>
          <a:off x="0" y="4823309"/>
          <a:ext cx="9462517" cy="895050"/>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GB" sz="1700" kern="1200" smtClean="0"/>
            <a:t>Vulvodynia sufferers are almost three times more likely to report severe physical or sexual abuse and continued fear of abuse.</a:t>
          </a:r>
          <a:endParaRPr lang="en-GB" sz="1700" kern="1200"/>
        </a:p>
      </dsp:txBody>
      <dsp:txXfrm>
        <a:off x="43693" y="4867002"/>
        <a:ext cx="9375131" cy="8076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7A527-999B-4153-AB9A-842AC809D64B}">
      <dsp:nvSpPr>
        <dsp:cNvPr id="0" name=""/>
        <dsp:cNvSpPr/>
      </dsp:nvSpPr>
      <dsp:spPr>
        <a:xfrm>
          <a:off x="0" y="159631"/>
          <a:ext cx="9913340" cy="810809"/>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t>In addition to personal history of mood disorders or sexual, physical, and emotional trauma, the quality of patient’s relationship with their partner plays an important role. </a:t>
          </a:r>
          <a:endParaRPr lang="en-GB" sz="2100" kern="1200"/>
        </a:p>
      </dsp:txBody>
      <dsp:txXfrm>
        <a:off x="39580" y="199211"/>
        <a:ext cx="9834180" cy="731649"/>
      </dsp:txXfrm>
    </dsp:sp>
    <dsp:sp modelId="{EFA57499-73A8-44C7-8F26-73D66AAD9CDE}">
      <dsp:nvSpPr>
        <dsp:cNvPr id="0" name=""/>
        <dsp:cNvSpPr/>
      </dsp:nvSpPr>
      <dsp:spPr>
        <a:xfrm>
          <a:off x="0" y="1030921"/>
          <a:ext cx="9913340" cy="810809"/>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t>Women with vulvodynia report more problematic relationships. </a:t>
          </a:r>
          <a:endParaRPr lang="en-GB" sz="2100" kern="1200"/>
        </a:p>
      </dsp:txBody>
      <dsp:txXfrm>
        <a:off x="39580" y="1070501"/>
        <a:ext cx="9834180" cy="731649"/>
      </dsp:txXfrm>
    </dsp:sp>
    <dsp:sp modelId="{5C043340-296A-42C1-AA26-CA683FFC6170}">
      <dsp:nvSpPr>
        <dsp:cNvPr id="0" name=""/>
        <dsp:cNvSpPr/>
      </dsp:nvSpPr>
      <dsp:spPr>
        <a:xfrm>
          <a:off x="0" y="1902211"/>
          <a:ext cx="9913340" cy="810809"/>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t>Vestibulodynia is also associated with psychological and sexual consequences for sexual partners. </a:t>
          </a:r>
          <a:endParaRPr lang="en-GB" sz="2100" kern="1200"/>
        </a:p>
      </dsp:txBody>
      <dsp:txXfrm>
        <a:off x="39580" y="1941791"/>
        <a:ext cx="9834180" cy="731649"/>
      </dsp:txXfrm>
    </dsp:sp>
    <dsp:sp modelId="{5C2FA685-D65B-46F5-8D44-97E3554C4502}">
      <dsp:nvSpPr>
        <dsp:cNvPr id="0" name=""/>
        <dsp:cNvSpPr/>
      </dsp:nvSpPr>
      <dsp:spPr>
        <a:xfrm>
          <a:off x="0" y="2773501"/>
          <a:ext cx="9913340" cy="810809"/>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t>In couples with provoked vestibulodynia, the partner’s perceptions and behaviors influence both the partner’s and the patient’s coping mechanisms and sexual outcomes. </a:t>
          </a:r>
          <a:endParaRPr lang="en-GB" sz="2100" kern="1200"/>
        </a:p>
      </dsp:txBody>
      <dsp:txXfrm>
        <a:off x="39580" y="2813081"/>
        <a:ext cx="9834180" cy="731649"/>
      </dsp:txXfrm>
    </dsp:sp>
    <dsp:sp modelId="{B44C9CD3-6367-4B8B-8046-858F85158112}">
      <dsp:nvSpPr>
        <dsp:cNvPr id="0" name=""/>
        <dsp:cNvSpPr/>
      </dsp:nvSpPr>
      <dsp:spPr>
        <a:xfrm>
          <a:off x="0" y="3644791"/>
          <a:ext cx="9913340" cy="810809"/>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t>A perception of injustice can negatively impact the intimate relationship.</a:t>
          </a:r>
          <a:endParaRPr lang="en-GB" sz="2100" kern="1200"/>
        </a:p>
      </dsp:txBody>
      <dsp:txXfrm>
        <a:off x="39580" y="3684371"/>
        <a:ext cx="9834180" cy="731649"/>
      </dsp:txXfrm>
    </dsp:sp>
    <dsp:sp modelId="{72069340-6D6C-4398-9585-7A3E34B1F845}">
      <dsp:nvSpPr>
        <dsp:cNvPr id="0" name=""/>
        <dsp:cNvSpPr/>
      </dsp:nvSpPr>
      <dsp:spPr>
        <a:xfrm>
          <a:off x="0" y="4516081"/>
          <a:ext cx="9913340" cy="810809"/>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t>Relationship factors such as partner catastrophizing and solicitousness also influence pain and sexual outcomes</a:t>
          </a:r>
          <a:endParaRPr lang="en-GB" sz="2100" kern="1200"/>
        </a:p>
      </dsp:txBody>
      <dsp:txXfrm>
        <a:off x="39580" y="4555661"/>
        <a:ext cx="9834180" cy="7316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656EE-3281-4B89-B171-669CD8463C02}">
      <dsp:nvSpPr>
        <dsp:cNvPr id="0" name=""/>
        <dsp:cNvSpPr/>
      </dsp:nvSpPr>
      <dsp:spPr>
        <a:xfrm>
          <a:off x="0" y="316406"/>
          <a:ext cx="10120373" cy="722474"/>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CBT is the most studied psychological intervention for vulvodynia. </a:t>
          </a:r>
          <a:endParaRPr lang="en-GB" sz="1900" kern="1200"/>
        </a:p>
      </dsp:txBody>
      <dsp:txXfrm>
        <a:off x="35268" y="351674"/>
        <a:ext cx="10049837" cy="651938"/>
      </dsp:txXfrm>
    </dsp:sp>
    <dsp:sp modelId="{53C18437-D5E0-4059-946C-0A3D162C616F}">
      <dsp:nvSpPr>
        <dsp:cNvPr id="0" name=""/>
        <dsp:cNvSpPr/>
      </dsp:nvSpPr>
      <dsp:spPr>
        <a:xfrm>
          <a:off x="0" y="1093601"/>
          <a:ext cx="10120373" cy="722474"/>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Individual and group CBT are validated, noninvasive options for treatment. </a:t>
          </a:r>
          <a:endParaRPr lang="en-GB" sz="1900" kern="1200"/>
        </a:p>
      </dsp:txBody>
      <dsp:txXfrm>
        <a:off x="35268" y="1128869"/>
        <a:ext cx="10049837" cy="651938"/>
      </dsp:txXfrm>
    </dsp:sp>
    <dsp:sp modelId="{B38D0859-24BD-4614-8203-D769CE44B5C9}">
      <dsp:nvSpPr>
        <dsp:cNvPr id="0" name=""/>
        <dsp:cNvSpPr/>
      </dsp:nvSpPr>
      <dsp:spPr>
        <a:xfrm>
          <a:off x="0" y="1870796"/>
          <a:ext cx="10120373" cy="722474"/>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CBT stresses self-management, relaxation, coping mechanisms . </a:t>
          </a:r>
          <a:endParaRPr lang="en-GB" sz="1900" kern="1200"/>
        </a:p>
      </dsp:txBody>
      <dsp:txXfrm>
        <a:off x="35268" y="1906064"/>
        <a:ext cx="10049837" cy="651938"/>
      </dsp:txXfrm>
    </dsp:sp>
    <dsp:sp modelId="{7146EF62-C765-43A1-8237-4945478590AB}">
      <dsp:nvSpPr>
        <dsp:cNvPr id="0" name=""/>
        <dsp:cNvSpPr/>
      </dsp:nvSpPr>
      <dsp:spPr>
        <a:xfrm>
          <a:off x="0" y="2647991"/>
          <a:ext cx="10120373" cy="722474"/>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The goal of CBT is to help women understand how thoughts and emotions impact behaviors and to modify these factors by redirecting negative thought pathways leading to behavioral changes. </a:t>
          </a:r>
          <a:endParaRPr lang="en-GB" sz="1900" kern="1200"/>
        </a:p>
      </dsp:txBody>
      <dsp:txXfrm>
        <a:off x="35268" y="2683259"/>
        <a:ext cx="10049837" cy="651938"/>
      </dsp:txXfrm>
    </dsp:sp>
    <dsp:sp modelId="{92CB5906-12F8-4351-A6EB-F4F92C2258B9}">
      <dsp:nvSpPr>
        <dsp:cNvPr id="0" name=""/>
        <dsp:cNvSpPr/>
      </dsp:nvSpPr>
      <dsp:spPr>
        <a:xfrm>
          <a:off x="0" y="3425186"/>
          <a:ext cx="10120373" cy="722474"/>
        </a:xfrm>
        <a:prstGeom prst="roundRect">
          <a:avLst/>
        </a:prstGeom>
        <a:solidFill>
          <a:schemeClr val="lt1">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smtClean="0"/>
            <a:t>CBT reduces anxiety by giving patients more control over their pain sexual interactions. CBT has been shown to significantly decrease catastrophizing scores and improve sexual functioning.</a:t>
          </a:r>
          <a:endParaRPr lang="en-GB" sz="1900" kern="1200"/>
        </a:p>
      </dsp:txBody>
      <dsp:txXfrm>
        <a:off x="35268" y="3460454"/>
        <a:ext cx="10049837" cy="6519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4E556-59CE-4420-8B60-C6CEF8E02C16}">
      <dsp:nvSpPr>
        <dsp:cNvPr id="0" name=""/>
        <dsp:cNvSpPr/>
      </dsp:nvSpPr>
      <dsp:spPr>
        <a:xfrm>
          <a:off x="0" y="268055"/>
          <a:ext cx="9896086" cy="1433396"/>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The partner’s response to pain reinforces and perpetuates the pain experience.</a:t>
          </a:r>
          <a:endParaRPr lang="en-GB" sz="2700" kern="1200"/>
        </a:p>
      </dsp:txBody>
      <dsp:txXfrm>
        <a:off x="69973" y="338028"/>
        <a:ext cx="9756140" cy="1293450"/>
      </dsp:txXfrm>
    </dsp:sp>
    <dsp:sp modelId="{9B6874B1-057C-4F44-853C-CB97BD12F1BB}">
      <dsp:nvSpPr>
        <dsp:cNvPr id="0" name=""/>
        <dsp:cNvSpPr/>
      </dsp:nvSpPr>
      <dsp:spPr>
        <a:xfrm>
          <a:off x="0" y="1779211"/>
          <a:ext cx="9896086" cy="1433396"/>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The dynamics of a couple’s relationship and their implications for emotional and physical aspects of the patient’s condition have to be taken into consideration when treating patients with vestibulodynia. </a:t>
          </a:r>
          <a:endParaRPr lang="en-GB" sz="2700" kern="1200"/>
        </a:p>
      </dsp:txBody>
      <dsp:txXfrm>
        <a:off x="69973" y="1849184"/>
        <a:ext cx="9756140" cy="1293450"/>
      </dsp:txXfrm>
    </dsp:sp>
    <dsp:sp modelId="{F0E9A30A-E544-4532-AC32-80B1EEE5C20A}">
      <dsp:nvSpPr>
        <dsp:cNvPr id="0" name=""/>
        <dsp:cNvSpPr/>
      </dsp:nvSpPr>
      <dsp:spPr>
        <a:xfrm>
          <a:off x="0" y="3290367"/>
          <a:ext cx="9896086" cy="1433396"/>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kern="1200" smtClean="0"/>
            <a:t>Lower ambivalence in communication is associated with better outcomes of sexual and relationship satisfaction in couples with vestibulodynia.</a:t>
          </a:r>
          <a:endParaRPr lang="en-GB" sz="2700" kern="1200"/>
        </a:p>
      </dsp:txBody>
      <dsp:txXfrm>
        <a:off x="69973" y="3360340"/>
        <a:ext cx="9756140" cy="12934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4DC5-C720-4A30-9066-C1A49F2231EA}">
      <dsp:nvSpPr>
        <dsp:cNvPr id="0" name=""/>
        <dsp:cNvSpPr/>
      </dsp:nvSpPr>
      <dsp:spPr>
        <a:xfrm rot="10800000">
          <a:off x="2148486" y="783"/>
          <a:ext cx="6665033" cy="1878798"/>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98" tIns="91440" rIns="170688" bIns="91440" numCol="1" spcCol="1270" anchor="ctr" anchorCtr="0">
          <a:noAutofit/>
        </a:bodyPr>
        <a:lstStyle/>
        <a:p>
          <a:pPr lvl="0" algn="l" defTabSz="1066800" rtl="0">
            <a:lnSpc>
              <a:spcPct val="90000"/>
            </a:lnSpc>
            <a:spcBef>
              <a:spcPct val="0"/>
            </a:spcBef>
            <a:spcAft>
              <a:spcPct val="35000"/>
            </a:spcAft>
          </a:pPr>
          <a:r>
            <a:rPr lang="en-GB" sz="2400" kern="1200" smtClean="0"/>
            <a:t>A small (</a:t>
          </a:r>
          <a:r>
            <a:rPr lang="en-GB" sz="2400" i="1" kern="1200" smtClean="0"/>
            <a:t>n </a:t>
          </a:r>
          <a:r>
            <a:rPr lang="en-GB" sz="2400" kern="1200" smtClean="0"/>
            <a:t>= 36) randomized study examined acupuncture in women with vulvodynia compared with a wait-list control group.</a:t>
          </a:r>
          <a:endParaRPr lang="en-GB" sz="2400" kern="1200"/>
        </a:p>
      </dsp:txBody>
      <dsp:txXfrm rot="10800000">
        <a:off x="2618185" y="783"/>
        <a:ext cx="6195334" cy="1878798"/>
      </dsp:txXfrm>
    </dsp:sp>
    <dsp:sp modelId="{FA848C85-FC18-401B-8D5E-2E3E71894FBC}">
      <dsp:nvSpPr>
        <dsp:cNvPr id="0" name=""/>
        <dsp:cNvSpPr/>
      </dsp:nvSpPr>
      <dsp:spPr>
        <a:xfrm>
          <a:off x="1209087" y="783"/>
          <a:ext cx="1878798" cy="1878798"/>
        </a:xfrm>
        <a:prstGeom prst="ellipse">
          <a:avLst/>
        </a:prstGeom>
        <a:blipFill rotWithShape="1">
          <a:blip xmlns:r="http://schemas.openxmlformats.org/officeDocument/2006/relationships" r:embed="rId1"/>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41A2C-143D-4814-A601-03A9BB58C8B8}">
      <dsp:nvSpPr>
        <dsp:cNvPr id="0" name=""/>
        <dsp:cNvSpPr/>
      </dsp:nvSpPr>
      <dsp:spPr>
        <a:xfrm rot="10800000">
          <a:off x="2148486" y="2440417"/>
          <a:ext cx="6665033" cy="1878798"/>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98" tIns="91440" rIns="170688" bIns="91440" numCol="1" spcCol="1270" anchor="ctr" anchorCtr="0">
          <a:noAutofit/>
        </a:bodyPr>
        <a:lstStyle/>
        <a:p>
          <a:pPr lvl="0" algn="l" defTabSz="1066800" rtl="0">
            <a:lnSpc>
              <a:spcPct val="90000"/>
            </a:lnSpc>
            <a:spcBef>
              <a:spcPct val="0"/>
            </a:spcBef>
            <a:spcAft>
              <a:spcPct val="35000"/>
            </a:spcAft>
          </a:pPr>
          <a:r>
            <a:rPr lang="en-GB" sz="2400" kern="1200" dirty="0" smtClean="0"/>
            <a:t>Vulvar pain significantly decreased in patients who underwent acupuncture whereas sexual functioning was not improved.</a:t>
          </a:r>
          <a:endParaRPr lang="en-GB" sz="2400" kern="1200" dirty="0"/>
        </a:p>
      </dsp:txBody>
      <dsp:txXfrm rot="10800000">
        <a:off x="2618185" y="2440417"/>
        <a:ext cx="6195334" cy="1878798"/>
      </dsp:txXfrm>
    </dsp:sp>
    <dsp:sp modelId="{2AE6F0F6-B1DB-4696-8281-0285CAB2FEB4}">
      <dsp:nvSpPr>
        <dsp:cNvPr id="0" name=""/>
        <dsp:cNvSpPr/>
      </dsp:nvSpPr>
      <dsp:spPr>
        <a:xfrm>
          <a:off x="1209087" y="2440417"/>
          <a:ext cx="1878798" cy="1878798"/>
        </a:xfrm>
        <a:prstGeom prst="ellipse">
          <a:avLst/>
        </a:prstGeom>
        <a:blipFill rotWithShape="1">
          <a:blip xmlns:r="http://schemas.openxmlformats.org/officeDocument/2006/relationships" r:embed="rId2"/>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E3D43-E9D5-41CA-979F-BD4B12450F59}">
      <dsp:nvSpPr>
        <dsp:cNvPr id="0" name=""/>
        <dsp:cNvSpPr/>
      </dsp:nvSpPr>
      <dsp:spPr>
        <a:xfrm>
          <a:off x="0" y="48094"/>
          <a:ext cx="9441561" cy="12168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The pathophysiology of vestibulodynia, similar to other unexplained chronic pain disorders, is complex and likely multifactorial.</a:t>
          </a:r>
          <a:endParaRPr lang="en-GB" sz="2400" kern="1200"/>
        </a:p>
      </dsp:txBody>
      <dsp:txXfrm>
        <a:off x="59399" y="107493"/>
        <a:ext cx="9322763" cy="1098002"/>
      </dsp:txXfrm>
    </dsp:sp>
    <dsp:sp modelId="{E645CB91-77AE-409B-A4B5-97DFE0B41C2A}">
      <dsp:nvSpPr>
        <dsp:cNvPr id="0" name=""/>
        <dsp:cNvSpPr/>
      </dsp:nvSpPr>
      <dsp:spPr>
        <a:xfrm>
          <a:off x="0" y="1500188"/>
          <a:ext cx="9441561" cy="1216800"/>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solidFill>
                <a:schemeClr val="tx1"/>
              </a:solidFill>
            </a:rPr>
            <a:t>Genetic predisposition is suggested by the observation that PVD clusters in families.</a:t>
          </a:r>
          <a:endParaRPr lang="en-GB" sz="2400" kern="1200" dirty="0">
            <a:solidFill>
              <a:schemeClr val="tx1"/>
            </a:solidFill>
          </a:endParaRPr>
        </a:p>
      </dsp:txBody>
      <dsp:txXfrm>
        <a:off x="59399" y="1559587"/>
        <a:ext cx="9322763"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4FBDB-7D1E-4ED8-B5B9-D29E746C858F}">
      <dsp:nvSpPr>
        <dsp:cNvPr id="0" name=""/>
        <dsp:cNvSpPr/>
      </dsp:nvSpPr>
      <dsp:spPr>
        <a:xfrm>
          <a:off x="0" y="83523"/>
          <a:ext cx="10090742" cy="9652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smtClean="0"/>
            <a:t>Peri or post menopausal women with h/o multiple inappropriate use of topical agents prior to the diagnosis.</a:t>
          </a:r>
          <a:endParaRPr lang="en-GB" sz="2500" kern="1200"/>
        </a:p>
      </dsp:txBody>
      <dsp:txXfrm>
        <a:off x="47120" y="130643"/>
        <a:ext cx="9996502" cy="871010"/>
      </dsp:txXfrm>
    </dsp:sp>
    <dsp:sp modelId="{4743739B-CA5B-4036-88F9-62F17AC6E83F}">
      <dsp:nvSpPr>
        <dsp:cNvPr id="0" name=""/>
        <dsp:cNvSpPr/>
      </dsp:nvSpPr>
      <dsp:spPr>
        <a:xfrm>
          <a:off x="0" y="1120773"/>
          <a:ext cx="10090742" cy="9652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smtClean="0"/>
            <a:t>Superficial dysparunia is not consistently reported.</a:t>
          </a:r>
          <a:endParaRPr lang="en-GB" sz="2500" kern="1200"/>
        </a:p>
      </dsp:txBody>
      <dsp:txXfrm>
        <a:off x="47120" y="1167893"/>
        <a:ext cx="9996502" cy="871010"/>
      </dsp:txXfrm>
    </dsp:sp>
    <dsp:sp modelId="{E26620DA-7D73-4007-AA84-A451C9FC0394}">
      <dsp:nvSpPr>
        <dsp:cNvPr id="0" name=""/>
        <dsp:cNvSpPr/>
      </dsp:nvSpPr>
      <dsp:spPr>
        <a:xfrm>
          <a:off x="0" y="2158023"/>
          <a:ext cx="10090742" cy="9652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smtClean="0"/>
            <a:t>Patient may experience perineal, rectal and urethral discomfort as in perineal pain syndrome. </a:t>
          </a:r>
          <a:endParaRPr lang="en-GB" sz="2500" kern="1200"/>
        </a:p>
      </dsp:txBody>
      <dsp:txXfrm>
        <a:off x="47120" y="2205143"/>
        <a:ext cx="9996502" cy="871010"/>
      </dsp:txXfrm>
    </dsp:sp>
    <dsp:sp modelId="{91ED3755-B8E7-44C0-9E08-10982C9C58C9}">
      <dsp:nvSpPr>
        <dsp:cNvPr id="0" name=""/>
        <dsp:cNvSpPr/>
      </dsp:nvSpPr>
      <dsp:spPr>
        <a:xfrm>
          <a:off x="0" y="3195273"/>
          <a:ext cx="10090742" cy="9652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smtClean="0"/>
            <a:t>Marital conflict </a:t>
          </a:r>
          <a:endParaRPr lang="en-GB" sz="2500" kern="1200"/>
        </a:p>
      </dsp:txBody>
      <dsp:txXfrm>
        <a:off x="47120" y="3242393"/>
        <a:ext cx="9996502" cy="871010"/>
      </dsp:txXfrm>
    </dsp:sp>
    <dsp:sp modelId="{4F6FD7A0-DF11-42C9-A3FA-DD624669AF91}">
      <dsp:nvSpPr>
        <dsp:cNvPr id="0" name=""/>
        <dsp:cNvSpPr/>
      </dsp:nvSpPr>
      <dsp:spPr>
        <a:xfrm>
          <a:off x="0" y="4232523"/>
          <a:ext cx="10090742" cy="965250"/>
        </a:xfrm>
        <a:prstGeom prst="round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smtClean="0"/>
            <a:t>Sexual dysfunction </a:t>
          </a:r>
          <a:endParaRPr lang="en-GB" sz="2500" kern="1200"/>
        </a:p>
      </dsp:txBody>
      <dsp:txXfrm>
        <a:off x="47120" y="4279643"/>
        <a:ext cx="9996502" cy="871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BF1E3-F215-49A8-9E9B-966330DA3AC1}">
      <dsp:nvSpPr>
        <dsp:cNvPr id="0" name=""/>
        <dsp:cNvSpPr/>
      </dsp:nvSpPr>
      <dsp:spPr>
        <a:xfrm>
          <a:off x="0" y="153"/>
          <a:ext cx="10047648" cy="970862"/>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Biopsy of the vestibule of an individual patient is not useful for guiding diagnosis or management. </a:t>
          </a:r>
          <a:endParaRPr lang="en-GB" sz="2400" kern="1200"/>
        </a:p>
      </dsp:txBody>
      <dsp:txXfrm>
        <a:off x="47394" y="47547"/>
        <a:ext cx="9952860" cy="876074"/>
      </dsp:txXfrm>
    </dsp:sp>
    <dsp:sp modelId="{21D9B992-92AE-41EA-895D-F65B7C1FF7DB}">
      <dsp:nvSpPr>
        <dsp:cNvPr id="0" name=""/>
        <dsp:cNvSpPr/>
      </dsp:nvSpPr>
      <dsp:spPr>
        <a:xfrm>
          <a:off x="0" y="985022"/>
          <a:ext cx="10047648" cy="970862"/>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There is evidence for peripheral sensitization based on hypersensitivity of the vestibule to tactile, thermal, and chemical stimuli.</a:t>
          </a:r>
          <a:endParaRPr lang="en-GB" sz="2400" kern="1200"/>
        </a:p>
      </dsp:txBody>
      <dsp:txXfrm>
        <a:off x="47394" y="1032416"/>
        <a:ext cx="9952860" cy="876074"/>
      </dsp:txXfrm>
    </dsp:sp>
    <dsp:sp modelId="{92D6F115-FCF5-409E-8550-14C102E16C48}">
      <dsp:nvSpPr>
        <dsp:cNvPr id="0" name=""/>
        <dsp:cNvSpPr/>
      </dsp:nvSpPr>
      <dsp:spPr>
        <a:xfrm>
          <a:off x="0" y="1969892"/>
          <a:ext cx="10047648" cy="970862"/>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Hypersensitivity to pressure is also found in tissues other body regions consistent with the presence of central sensitization. </a:t>
          </a:r>
          <a:endParaRPr lang="en-GB" sz="2400" kern="1200"/>
        </a:p>
      </dsp:txBody>
      <dsp:txXfrm>
        <a:off x="47394" y="2017286"/>
        <a:ext cx="9952860" cy="876074"/>
      </dsp:txXfrm>
    </dsp:sp>
    <dsp:sp modelId="{C6995494-24AB-48D0-87C1-0723A85292F8}">
      <dsp:nvSpPr>
        <dsp:cNvPr id="0" name=""/>
        <dsp:cNvSpPr/>
      </dsp:nvSpPr>
      <dsp:spPr>
        <a:xfrm>
          <a:off x="0" y="2954761"/>
          <a:ext cx="10047648" cy="970862"/>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Pelvic floor muscle over activity and tenderness is found in most but not all women.</a:t>
          </a:r>
          <a:endParaRPr lang="en-GB" sz="2400" kern="1200"/>
        </a:p>
      </dsp:txBody>
      <dsp:txXfrm>
        <a:off x="47394" y="3002155"/>
        <a:ext cx="9952860" cy="876074"/>
      </dsp:txXfrm>
    </dsp:sp>
    <dsp:sp modelId="{C505D54A-C8F1-466C-9302-23D9D90972B1}">
      <dsp:nvSpPr>
        <dsp:cNvPr id="0" name=""/>
        <dsp:cNvSpPr/>
      </dsp:nvSpPr>
      <dsp:spPr>
        <a:xfrm>
          <a:off x="0" y="3939630"/>
          <a:ext cx="10047648" cy="970862"/>
        </a:xfrm>
        <a:prstGeom prst="roundRect">
          <a:avLst/>
        </a:prstGeom>
        <a:solidFill>
          <a:schemeClr val="lt1">
            <a:hueOff val="0"/>
            <a:satOff val="0"/>
            <a:lumOff val="0"/>
            <a:alphaOff val="0"/>
          </a:schemeClr>
        </a:solidFill>
        <a:ln w="12700"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smtClean="0"/>
            <a:t>Psychological and relationship factors in affected women include depression, anxiety, and lower sexual desire, arousal, orgasm, and overall lower sexual and relationship satisfaction.</a:t>
          </a:r>
          <a:endParaRPr lang="en-GB" sz="2400" kern="1200"/>
        </a:p>
      </dsp:txBody>
      <dsp:txXfrm>
        <a:off x="47394" y="3987024"/>
        <a:ext cx="9952860" cy="876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D6ED3-C3F0-46EC-8530-FAE8DC504E7E}">
      <dsp:nvSpPr>
        <dsp:cNvPr id="0" name=""/>
        <dsp:cNvSpPr/>
      </dsp:nvSpPr>
      <dsp:spPr>
        <a:xfrm rot="10800000">
          <a:off x="2103075" y="192"/>
          <a:ext cx="5902596" cy="2465323"/>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7139" tIns="91440" rIns="170688" bIns="91440" numCol="1" spcCol="1270" anchor="ctr" anchorCtr="0">
          <a:noAutofit/>
        </a:bodyPr>
        <a:lstStyle/>
        <a:p>
          <a:pPr lvl="0" algn="l" defTabSz="1066800" rtl="1">
            <a:lnSpc>
              <a:spcPct val="90000"/>
            </a:lnSpc>
            <a:spcBef>
              <a:spcPct val="0"/>
            </a:spcBef>
            <a:spcAft>
              <a:spcPct val="35000"/>
            </a:spcAft>
          </a:pPr>
          <a:r>
            <a:rPr lang="en-US" sz="2400" kern="1200" dirty="0" smtClean="0"/>
            <a:t>The diagnosis </a:t>
          </a:r>
          <a:r>
            <a:rPr lang="en-US" sz="2400" kern="1200" dirty="0" err="1" smtClean="0"/>
            <a:t>vulval</a:t>
          </a:r>
          <a:r>
            <a:rPr lang="en-US" sz="2400" kern="1200" dirty="0" smtClean="0"/>
            <a:t> dermatosis (lichen </a:t>
          </a:r>
          <a:r>
            <a:rPr lang="en-US" sz="2400" kern="1200" dirty="0" err="1" smtClean="0"/>
            <a:t>sclerosus</a:t>
          </a:r>
          <a:r>
            <a:rPr lang="en-US" sz="2400" kern="1200" dirty="0" smtClean="0"/>
            <a:t>), vestibular papillomatosis and cyclical </a:t>
          </a:r>
          <a:r>
            <a:rPr lang="en-US" sz="2400" kern="1200" dirty="0" err="1" smtClean="0"/>
            <a:t>vulvitis</a:t>
          </a:r>
          <a:r>
            <a:rPr lang="en-US" sz="2400" kern="1200" dirty="0" smtClean="0"/>
            <a:t> do not fit into a diagnosis of </a:t>
          </a:r>
          <a:r>
            <a:rPr lang="en-US" sz="2400" kern="1200" dirty="0" err="1" smtClean="0"/>
            <a:t>vulval</a:t>
          </a:r>
          <a:r>
            <a:rPr lang="en-US" sz="2400" kern="1200" dirty="0" smtClean="0"/>
            <a:t> pain syndrome.</a:t>
          </a:r>
          <a:endParaRPr lang="en-GB" sz="2400" kern="1200" dirty="0"/>
        </a:p>
      </dsp:txBody>
      <dsp:txXfrm rot="10800000">
        <a:off x="2719406" y="192"/>
        <a:ext cx="5286265" cy="2465323"/>
      </dsp:txXfrm>
    </dsp:sp>
    <dsp:sp modelId="{B8590E96-0579-452E-86E3-5082D589508D}">
      <dsp:nvSpPr>
        <dsp:cNvPr id="0" name=""/>
        <dsp:cNvSpPr/>
      </dsp:nvSpPr>
      <dsp:spPr>
        <a:xfrm>
          <a:off x="870413" y="192"/>
          <a:ext cx="2465323" cy="2465323"/>
        </a:xfrm>
        <a:prstGeom prst="ellipse">
          <a:avLst/>
        </a:prstGeom>
        <a:blipFill rotWithShape="1">
          <a:blip xmlns:r="http://schemas.openxmlformats.org/officeDocument/2006/relationships" r:embed="rId1"/>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C8F20-A969-4654-8B97-209D3C90D317}">
      <dsp:nvSpPr>
        <dsp:cNvPr id="0" name=""/>
        <dsp:cNvSpPr/>
      </dsp:nvSpPr>
      <dsp:spPr>
        <a:xfrm rot="10800000">
          <a:off x="2103075" y="3201434"/>
          <a:ext cx="5902596" cy="2465323"/>
        </a:xfrm>
        <a:prstGeom prst="homePlat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7139" tIns="91440" rIns="170688" bIns="91440" numCol="1" spcCol="1270" anchor="t" anchorCtr="0">
          <a:noAutofit/>
        </a:bodyPr>
        <a:lstStyle/>
        <a:p>
          <a:pPr lvl="0" algn="l" defTabSz="1066800" rtl="0">
            <a:lnSpc>
              <a:spcPct val="90000"/>
            </a:lnSpc>
            <a:spcBef>
              <a:spcPct val="0"/>
            </a:spcBef>
            <a:spcAft>
              <a:spcPct val="35000"/>
            </a:spcAft>
          </a:pPr>
          <a:endParaRPr lang="en-GB" sz="2400" kern="1200"/>
        </a:p>
        <a:p>
          <a:pPr marL="228600" lvl="1" indent="-228600" algn="l" defTabSz="1066800" rtl="0">
            <a:lnSpc>
              <a:spcPct val="90000"/>
            </a:lnSpc>
            <a:spcBef>
              <a:spcPct val="0"/>
            </a:spcBef>
            <a:spcAft>
              <a:spcPct val="15000"/>
            </a:spcAft>
            <a:buChar char="••"/>
          </a:pPr>
          <a:r>
            <a:rPr lang="en-US" sz="2400" kern="1200" smtClean="0"/>
            <a:t>Vestibular papillomatosis where </a:t>
          </a:r>
          <a:r>
            <a:rPr lang="en-US" sz="2400" u="sng" kern="1200" smtClean="0"/>
            <a:t>filamentous projections of epithelium</a:t>
          </a:r>
          <a:r>
            <a:rPr lang="en-US" sz="2400" kern="1200" smtClean="0"/>
            <a:t> are found within the vestibule and inner labia minora is now considered a variant of normal.</a:t>
          </a:r>
          <a:endParaRPr lang="en-GB" sz="2400" kern="1200"/>
        </a:p>
      </dsp:txBody>
      <dsp:txXfrm rot="10800000">
        <a:off x="2719406" y="3201434"/>
        <a:ext cx="5286265" cy="2465323"/>
      </dsp:txXfrm>
    </dsp:sp>
    <dsp:sp modelId="{7F689B12-D5AE-4916-9334-3B968DBDE355}">
      <dsp:nvSpPr>
        <dsp:cNvPr id="0" name=""/>
        <dsp:cNvSpPr/>
      </dsp:nvSpPr>
      <dsp:spPr>
        <a:xfrm>
          <a:off x="870413" y="3201434"/>
          <a:ext cx="2465323" cy="2465323"/>
        </a:xfrm>
        <a:prstGeom prst="ellipse">
          <a:avLst/>
        </a:prstGeom>
        <a:blipFill rotWithShape="1">
          <a:blip xmlns:r="http://schemas.openxmlformats.org/officeDocument/2006/relationships" r:embed="rId2"/>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2AE7-971B-4C36-A2C0-469CAECB2905}">
      <dsp:nvSpPr>
        <dsp:cNvPr id="0" name=""/>
        <dsp:cNvSpPr/>
      </dsp:nvSpPr>
      <dsp:spPr>
        <a:xfrm>
          <a:off x="29440" y="0"/>
          <a:ext cx="5334910" cy="5364092"/>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066800" rtl="0">
            <a:lnSpc>
              <a:spcPct val="90000"/>
            </a:lnSpc>
            <a:spcBef>
              <a:spcPct val="0"/>
            </a:spcBef>
            <a:spcAft>
              <a:spcPct val="35000"/>
            </a:spcAft>
          </a:pPr>
          <a:r>
            <a:rPr lang="en-US" sz="2400" kern="1200" dirty="0" smtClean="0"/>
            <a:t>Cyclical </a:t>
          </a:r>
          <a:r>
            <a:rPr lang="en-US" sz="2400" kern="1200" dirty="0" err="1" smtClean="0"/>
            <a:t>vulvitis</a:t>
          </a:r>
          <a:r>
            <a:rPr lang="en-US" sz="2400" kern="1200" dirty="0" smtClean="0"/>
            <a:t> causes intermittent swelling and pain of the labia usually prior to menstruation, which resolves  soon after. </a:t>
          </a:r>
          <a:endParaRPr lang="en-GB" sz="2400" kern="1200" dirty="0"/>
        </a:p>
      </dsp:txBody>
      <dsp:txXfrm>
        <a:off x="774405" y="632541"/>
        <a:ext cx="3075984" cy="4099008"/>
      </dsp:txXfrm>
    </dsp:sp>
    <dsp:sp modelId="{9A889566-987F-43D5-A9BC-E01BA9664649}">
      <dsp:nvSpPr>
        <dsp:cNvPr id="0" name=""/>
        <dsp:cNvSpPr/>
      </dsp:nvSpPr>
      <dsp:spPr>
        <a:xfrm>
          <a:off x="4664619" y="29180"/>
          <a:ext cx="5334910" cy="5334910"/>
        </a:xfrm>
        <a:prstGeom prst="ellipse">
          <a:avLst/>
        </a:prstGeom>
        <a:solidFill>
          <a:schemeClr val="accent1">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244600" rtl="0">
            <a:lnSpc>
              <a:spcPct val="90000"/>
            </a:lnSpc>
            <a:spcBef>
              <a:spcPct val="0"/>
            </a:spcBef>
            <a:spcAft>
              <a:spcPct val="35000"/>
            </a:spcAft>
          </a:pPr>
          <a:r>
            <a:rPr lang="en-US" sz="2800" kern="1200" dirty="0" smtClean="0"/>
            <a:t>The patients respond to maintenance treatment with antifungal. </a:t>
          </a:r>
          <a:endParaRPr lang="en-GB" sz="2800" kern="1200" dirty="0"/>
        </a:p>
      </dsp:txBody>
      <dsp:txXfrm>
        <a:off x="6178580" y="658281"/>
        <a:ext cx="3075984" cy="40767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81B05-77FE-4A79-B777-8F81CD11F154}">
      <dsp:nvSpPr>
        <dsp:cNvPr id="0" name=""/>
        <dsp:cNvSpPr/>
      </dsp:nvSpPr>
      <dsp:spPr>
        <a:xfrm rot="16200000">
          <a:off x="2572903" y="-2572903"/>
          <a:ext cx="4830792" cy="9976598"/>
        </a:xfrm>
        <a:prstGeom prst="flowChartManualOperation">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0344" bIns="0" numCol="1" spcCol="1270" anchor="t" anchorCtr="0">
          <a:noAutofit/>
        </a:bodyPr>
        <a:lstStyle/>
        <a:p>
          <a:pPr lvl="0" algn="l" defTabSz="1466850" rtl="0">
            <a:lnSpc>
              <a:spcPct val="90000"/>
            </a:lnSpc>
            <a:spcBef>
              <a:spcPct val="0"/>
            </a:spcBef>
            <a:spcAft>
              <a:spcPct val="35000"/>
            </a:spcAft>
          </a:pPr>
          <a:r>
            <a:rPr lang="en-US" sz="3300" kern="1200" dirty="0" smtClean="0"/>
            <a:t>Three </a:t>
          </a:r>
          <a:r>
            <a:rPr lang="en-US" sz="3300" kern="1200" dirty="0" smtClean="0"/>
            <a:t>criteria for diagnosis :</a:t>
          </a:r>
          <a:endParaRPr lang="en-GB" sz="3300" kern="1200" dirty="0"/>
        </a:p>
        <a:p>
          <a:pPr marL="228600" lvl="1" indent="-228600" algn="l" defTabSz="1155700" rtl="0">
            <a:lnSpc>
              <a:spcPct val="90000"/>
            </a:lnSpc>
            <a:spcBef>
              <a:spcPct val="0"/>
            </a:spcBef>
            <a:spcAft>
              <a:spcPct val="15000"/>
            </a:spcAft>
            <a:buChar char="••"/>
          </a:pPr>
          <a:r>
            <a:rPr lang="en-US" sz="2600" b="1" kern="1200" dirty="0" smtClean="0">
              <a:solidFill>
                <a:schemeClr val="tx1"/>
              </a:solidFill>
            </a:rPr>
            <a:t>Severe pain on vestibular touch or attempted vaginal entry.</a:t>
          </a:r>
          <a:endParaRPr lang="en-GB" sz="2600" kern="1200" dirty="0">
            <a:solidFill>
              <a:schemeClr val="tx1"/>
            </a:solidFill>
          </a:endParaRPr>
        </a:p>
        <a:p>
          <a:pPr marL="228600" lvl="1" indent="-228600" algn="l" defTabSz="1155700" rtl="0">
            <a:lnSpc>
              <a:spcPct val="90000"/>
            </a:lnSpc>
            <a:spcBef>
              <a:spcPct val="0"/>
            </a:spcBef>
            <a:spcAft>
              <a:spcPct val="15000"/>
            </a:spcAft>
            <a:buChar char="••"/>
          </a:pPr>
          <a:endParaRPr lang="en-GB" sz="2600" kern="1200" dirty="0"/>
        </a:p>
        <a:p>
          <a:pPr marL="228600" lvl="1" indent="-228600" algn="l" defTabSz="1155700" rtl="0">
            <a:lnSpc>
              <a:spcPct val="90000"/>
            </a:lnSpc>
            <a:spcBef>
              <a:spcPct val="0"/>
            </a:spcBef>
            <a:spcAft>
              <a:spcPct val="15000"/>
            </a:spcAft>
            <a:buChar char="••"/>
          </a:pPr>
          <a:r>
            <a:rPr lang="en-US" sz="2600" b="1" kern="1200" dirty="0" smtClean="0"/>
            <a:t>Tenderness to pressure localized within the vestibule.</a:t>
          </a:r>
          <a:endParaRPr lang="en-GB" sz="2600" kern="1200" dirty="0"/>
        </a:p>
        <a:p>
          <a:pPr marL="228600" lvl="1" indent="-228600" algn="l" defTabSz="1155700" rtl="0">
            <a:lnSpc>
              <a:spcPct val="90000"/>
            </a:lnSpc>
            <a:spcBef>
              <a:spcPct val="0"/>
            </a:spcBef>
            <a:spcAft>
              <a:spcPct val="15000"/>
            </a:spcAft>
            <a:buChar char="••"/>
          </a:pPr>
          <a:endParaRPr lang="en-GB" sz="2600" kern="1200" dirty="0">
            <a:solidFill>
              <a:schemeClr val="tx1"/>
            </a:solidFill>
          </a:endParaRPr>
        </a:p>
        <a:p>
          <a:pPr marL="228600" lvl="1" indent="-228600" algn="l" defTabSz="1155700" rtl="0">
            <a:lnSpc>
              <a:spcPct val="90000"/>
            </a:lnSpc>
            <a:spcBef>
              <a:spcPct val="0"/>
            </a:spcBef>
            <a:spcAft>
              <a:spcPct val="15000"/>
            </a:spcAft>
            <a:buChar char="••"/>
          </a:pPr>
          <a:r>
            <a:rPr lang="en-US" sz="2600" b="1" kern="1200" dirty="0" smtClean="0">
              <a:solidFill>
                <a:schemeClr val="tx1"/>
              </a:solidFill>
            </a:rPr>
            <a:t>The physical findings of erythema confined to the vestibule.</a:t>
          </a:r>
          <a:endParaRPr lang="en-GB" sz="2600" kern="1200" dirty="0">
            <a:solidFill>
              <a:schemeClr val="tx1"/>
            </a:solidFill>
          </a:endParaRPr>
        </a:p>
      </dsp:txBody>
      <dsp:txXfrm rot="5400000">
        <a:off x="0" y="966158"/>
        <a:ext cx="9976598" cy="2898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2A35B-1ED5-4DAC-92F4-6A732830F7DF}">
      <dsp:nvSpPr>
        <dsp:cNvPr id="0" name=""/>
        <dsp:cNvSpPr/>
      </dsp:nvSpPr>
      <dsp:spPr>
        <a:xfrm>
          <a:off x="0" y="21473"/>
          <a:ext cx="9869369" cy="1526850"/>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State-of-the-art </a:t>
          </a:r>
          <a:endParaRPr lang="en-GB" sz="2900" kern="1200"/>
        </a:p>
      </dsp:txBody>
      <dsp:txXfrm>
        <a:off x="74535" y="96008"/>
        <a:ext cx="9720299" cy="1377780"/>
      </dsp:txXfrm>
    </dsp:sp>
    <dsp:sp modelId="{20BEB1A4-957D-402B-AB91-0C6A0D1FE23B}">
      <dsp:nvSpPr>
        <dsp:cNvPr id="0" name=""/>
        <dsp:cNvSpPr/>
      </dsp:nvSpPr>
      <dsp:spPr>
        <a:xfrm>
          <a:off x="0" y="1631843"/>
          <a:ext cx="9869369" cy="1526850"/>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However in practice, a multidisciplinary </a:t>
          </a:r>
          <a:r>
            <a:rPr lang="en-GB" sz="2900" kern="1200" dirty="0" smtClean="0"/>
            <a:t>approach, </a:t>
          </a:r>
          <a:r>
            <a:rPr lang="en-GB" sz="2900" kern="1200" dirty="0" smtClean="0"/>
            <a:t>side effect profile of recommended treatments, cost, and patient preference.</a:t>
          </a:r>
          <a:endParaRPr lang="en-GB" sz="2900" kern="1200" dirty="0"/>
        </a:p>
      </dsp:txBody>
      <dsp:txXfrm>
        <a:off x="74535" y="1706378"/>
        <a:ext cx="9720299" cy="1377780"/>
      </dsp:txXfrm>
    </dsp:sp>
    <dsp:sp modelId="{0036BFE3-460F-426F-9D7C-2F914FAC6FCA}">
      <dsp:nvSpPr>
        <dsp:cNvPr id="0" name=""/>
        <dsp:cNvSpPr/>
      </dsp:nvSpPr>
      <dsp:spPr>
        <a:xfrm>
          <a:off x="0" y="3242213"/>
          <a:ext cx="9869369" cy="1526850"/>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Predisposing or associated factors that contribute to, magnify or maintaining pain (mood, relationship or sexual concerns, hormonal deficiency, etc.) must be addressed.</a:t>
          </a:r>
          <a:endParaRPr lang="en-GB" sz="2900" kern="1200"/>
        </a:p>
      </dsp:txBody>
      <dsp:txXfrm>
        <a:off x="74535" y="3316748"/>
        <a:ext cx="9720299" cy="1377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EBEFB02-6E44-4E70-A7C4-C8FEF73F9F69}" type="datetimeFigureOut">
              <a:rPr lang="en-GB" smtClean="0"/>
              <a:t>27/10/2020</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A42D1EF-69AB-4F5C-ACEE-8373217900EF}"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888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EFB02-6E44-4E70-A7C4-C8FEF73F9F69}"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40582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EFB02-6E44-4E70-A7C4-C8FEF73F9F69}"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205970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EFB02-6E44-4E70-A7C4-C8FEF73F9F69}" type="datetimeFigureOut">
              <a:rPr lang="en-GB" smtClean="0"/>
              <a:t>27/10/2020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210615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EBEFB02-6E44-4E70-A7C4-C8FEF73F9F69}" type="datetimeFigureOut">
              <a:rPr lang="en-GB" smtClean="0"/>
              <a:t>27/10/2020</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A42D1EF-69AB-4F5C-ACEE-8373217900EF}"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810724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BEFB02-6E44-4E70-A7C4-C8FEF73F9F69}" type="datetimeFigureOut">
              <a:rPr lang="en-GB" smtClean="0"/>
              <a:t>27/10/2020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107190138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BEFB02-6E44-4E70-A7C4-C8FEF73F9F69}" type="datetimeFigureOut">
              <a:rPr lang="en-GB" smtClean="0"/>
              <a:t>27/10/2020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30265489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BEFB02-6E44-4E70-A7C4-C8FEF73F9F69}" type="datetimeFigureOut">
              <a:rPr lang="en-GB" smtClean="0"/>
              <a:t>27/10/2020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411889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EFB02-6E44-4E70-A7C4-C8FEF73F9F69}" type="datetimeFigureOut">
              <a:rPr lang="en-GB" smtClean="0"/>
              <a:t>27/10/2020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332392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EBEFB02-6E44-4E70-A7C4-C8FEF73F9F69}" type="datetimeFigureOut">
              <a:rPr lang="en-GB" smtClean="0"/>
              <a:t>27/10/2020</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EA42D1EF-69AB-4F5C-ACEE-8373217900EF}"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319118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2EBEFB02-6E44-4E70-A7C4-C8FEF73F9F69}" type="datetimeFigureOut">
              <a:rPr lang="en-GB" smtClean="0"/>
              <a:t>27/10/2020</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EA42D1EF-69AB-4F5C-ACEE-8373217900EF}" type="slidenum">
              <a:rPr lang="en-GB" smtClean="0"/>
              <a:t>‹#›</a:t>
            </a:fld>
            <a:endParaRPr lang="en-GB"/>
          </a:p>
        </p:txBody>
      </p:sp>
    </p:spTree>
    <p:extLst>
      <p:ext uri="{BB962C8B-B14F-4D97-AF65-F5344CB8AC3E}">
        <p14:creationId xmlns:p14="http://schemas.microsoft.com/office/powerpoint/2010/main" val="1989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EBEFB02-6E44-4E70-A7C4-C8FEF73F9F69}" type="datetimeFigureOut">
              <a:rPr lang="en-GB" smtClean="0"/>
              <a:t>27/10/2020</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A42D1EF-69AB-4F5C-ACEE-8373217900EF}"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872533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omen4real.com/wp-conte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8414" y="2871333"/>
            <a:ext cx="4618593" cy="1584183"/>
          </a:xfrm>
        </p:spPr>
        <p:txBody>
          <a:bodyPr>
            <a:normAutofit fontScale="90000"/>
          </a:bodyPr>
          <a:lstStyle/>
          <a:p>
            <a:r>
              <a:rPr lang="en-GB" sz="6000" dirty="0" err="1" smtClean="0"/>
              <a:t>Vulvodynia</a:t>
            </a:r>
            <a:endParaRPr lang="en-GB" sz="6000" dirty="0"/>
          </a:p>
        </p:txBody>
      </p:sp>
      <p:sp>
        <p:nvSpPr>
          <p:cNvPr id="5" name="Subtitle 2"/>
          <p:cNvSpPr>
            <a:spLocks noGrp="1"/>
          </p:cNvSpPr>
          <p:nvPr>
            <p:ph type="subTitle" idx="1"/>
          </p:nvPr>
        </p:nvSpPr>
        <p:spPr>
          <a:xfrm>
            <a:off x="4151378" y="4998698"/>
            <a:ext cx="4043277" cy="1126283"/>
          </a:xfrm>
          <a:solidFill>
            <a:schemeClr val="bg1">
              <a:lumMod val="95000"/>
            </a:schemeClr>
          </a:solidFill>
          <a:ln w="76200">
            <a:solidFill>
              <a:schemeClr val="tx1"/>
            </a:solidFill>
          </a:ln>
          <a:scene3d>
            <a:camera prst="obliqueTopLeft"/>
            <a:lightRig rig="threePt" dir="t"/>
          </a:scene3d>
        </p:spPr>
        <p:txBody>
          <a:bodyPr>
            <a:normAutofit fontScale="70000" lnSpcReduction="20000"/>
          </a:bodyPr>
          <a:lstStyle/>
          <a:p>
            <a:r>
              <a:rPr lang="en-US" dirty="0" smtClean="0">
                <a:solidFill>
                  <a:schemeClr val="tx2">
                    <a:lumMod val="50000"/>
                  </a:schemeClr>
                </a:solidFill>
                <a:latin typeface="Arial" pitchFamily="34" charset="0"/>
                <a:cs typeface="Arial" pitchFamily="34" charset="0"/>
              </a:rPr>
              <a:t>Setareh </a:t>
            </a:r>
            <a:r>
              <a:rPr lang="en-US" dirty="0">
                <a:solidFill>
                  <a:schemeClr val="tx2">
                    <a:lumMod val="50000"/>
                  </a:schemeClr>
                </a:solidFill>
                <a:latin typeface="Arial" pitchFamily="34" charset="0"/>
                <a:cs typeface="Arial" pitchFamily="34" charset="0"/>
              </a:rPr>
              <a:t>Akhavan M.D</a:t>
            </a:r>
          </a:p>
          <a:p>
            <a:r>
              <a:rPr lang="en-US" dirty="0">
                <a:solidFill>
                  <a:schemeClr val="tx2">
                    <a:lumMod val="50000"/>
                  </a:schemeClr>
                </a:solidFill>
                <a:latin typeface="Arial" pitchFamily="34" charset="0"/>
                <a:cs typeface="Arial" pitchFamily="34" charset="0"/>
              </a:rPr>
              <a:t>Gynecologist Oncologist </a:t>
            </a:r>
          </a:p>
          <a:p>
            <a:r>
              <a:rPr lang="en-US" dirty="0">
                <a:solidFill>
                  <a:schemeClr val="tx2">
                    <a:lumMod val="50000"/>
                  </a:schemeClr>
                </a:solidFill>
                <a:latin typeface="Arial" pitchFamily="34" charset="0"/>
                <a:cs typeface="Arial" pitchFamily="34" charset="0"/>
              </a:rPr>
              <a:t>Tehran University of Medical Sciences</a:t>
            </a:r>
          </a:p>
          <a:p>
            <a:endParaRPr lang="en-US"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11" y="414885"/>
            <a:ext cx="7467600" cy="2087965"/>
          </a:xfrm>
          <a:prstGeom prst="rect">
            <a:avLst/>
          </a:prstGeom>
          <a:solidFill>
            <a:schemeClr val="accent1"/>
          </a:solidFill>
          <a:ln>
            <a:noFill/>
          </a:ln>
          <a:effectLst/>
          <a:extLst/>
        </p:spPr>
      </p:pic>
    </p:spTree>
    <p:extLst>
      <p:ext uri="{BB962C8B-B14F-4D97-AF65-F5344CB8AC3E}">
        <p14:creationId xmlns:p14="http://schemas.microsoft.com/office/powerpoint/2010/main" val="392812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0268" y="1058175"/>
            <a:ext cx="7423032" cy="3240000"/>
          </a:xfrm>
          <a:prstGeom prst="rect">
            <a:avLst/>
          </a:prstGeom>
        </p:spPr>
      </p:pic>
      <p:sp>
        <p:nvSpPr>
          <p:cNvPr id="3" name="Rectangle 2"/>
          <p:cNvSpPr/>
          <p:nvPr/>
        </p:nvSpPr>
        <p:spPr>
          <a:xfrm>
            <a:off x="1325880" y="4761973"/>
            <a:ext cx="10326188" cy="1477328"/>
          </a:xfrm>
          <a:prstGeom prst="rect">
            <a:avLst/>
          </a:prstGeom>
        </p:spPr>
        <p:txBody>
          <a:bodyPr wrap="square">
            <a:spAutoFit/>
          </a:bodyPr>
          <a:lstStyle/>
          <a:p>
            <a:r>
              <a:rPr lang="en-GB" dirty="0">
                <a:latin typeface="AdvPSA334"/>
              </a:rPr>
              <a:t>The cotton swab test being performed at 4 o’clock on the vulvar vestibule. The</a:t>
            </a:r>
          </a:p>
          <a:p>
            <a:r>
              <a:rPr lang="en-GB" dirty="0">
                <a:latin typeface="AdvPSA334"/>
              </a:rPr>
              <a:t>test is performed using a gentle rolling motion at each point on the vestibule (12, 2, 4, 6,</a:t>
            </a:r>
          </a:p>
          <a:p>
            <a:r>
              <a:rPr lang="en-GB" dirty="0">
                <a:latin typeface="AdvPSA334"/>
              </a:rPr>
              <a:t>8, and 10 o’clock). Pain is reported using a numeric rating scale 0 to 10. When significant</a:t>
            </a:r>
          </a:p>
          <a:p>
            <a:r>
              <a:rPr lang="en-GB" dirty="0">
                <a:latin typeface="AdvPSA334"/>
              </a:rPr>
              <a:t>vestibular pain is reported, (</a:t>
            </a:r>
            <a:r>
              <a:rPr lang="en-GB" dirty="0">
                <a:latin typeface="AdvPSA335"/>
              </a:rPr>
              <a:t>B</a:t>
            </a:r>
            <a:r>
              <a:rPr lang="en-GB" dirty="0">
                <a:latin typeface="AdvPSA334"/>
              </a:rPr>
              <a:t>) 4% topical lidocaine solution is applied for 3 minutes and</a:t>
            </a:r>
          </a:p>
          <a:p>
            <a:r>
              <a:rPr lang="en-GB" dirty="0">
                <a:latin typeface="AdvPSA334"/>
              </a:rPr>
              <a:t>the test repeated (</a:t>
            </a:r>
            <a:r>
              <a:rPr lang="en-GB" dirty="0" err="1">
                <a:latin typeface="AdvPSA334"/>
              </a:rPr>
              <a:t>ie</a:t>
            </a:r>
            <a:r>
              <a:rPr lang="en-GB" dirty="0">
                <a:latin typeface="AdvPSA334"/>
              </a:rPr>
              <a:t>, the lidocaine test).</a:t>
            </a:r>
            <a:endParaRPr lang="en-GB" dirty="0"/>
          </a:p>
        </p:txBody>
      </p:sp>
    </p:spTree>
    <p:extLst>
      <p:ext uri="{BB962C8B-B14F-4D97-AF65-F5344CB8AC3E}">
        <p14:creationId xmlns:p14="http://schemas.microsoft.com/office/powerpoint/2010/main" val="1816484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3858" y="633403"/>
            <a:ext cx="3319315" cy="5760000"/>
          </a:xfrm>
          <a:prstGeom prst="rect">
            <a:avLst/>
          </a:prstGeom>
        </p:spPr>
      </p:pic>
      <p:graphicFrame>
        <p:nvGraphicFramePr>
          <p:cNvPr id="4" name="Diagram 3"/>
          <p:cNvGraphicFramePr/>
          <p:nvPr>
            <p:extLst>
              <p:ext uri="{D42A27DB-BD31-4B8C-83A1-F6EECF244321}">
                <p14:modId xmlns:p14="http://schemas.microsoft.com/office/powerpoint/2010/main" val="3204050566"/>
              </p:ext>
            </p:extLst>
          </p:nvPr>
        </p:nvGraphicFramePr>
        <p:xfrm>
          <a:off x="5992267" y="1934990"/>
          <a:ext cx="5063124" cy="2963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715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817" y="1368005"/>
            <a:ext cx="8915400" cy="3777622"/>
          </a:xfrm>
          <a:solidFill>
            <a:schemeClr val="bg1">
              <a:lumMod val="85000"/>
            </a:schemeClr>
          </a:solidFill>
          <a:ln w="28575">
            <a:solidFill>
              <a:schemeClr val="tx1"/>
            </a:solidFill>
          </a:ln>
        </p:spPr>
        <p:txBody>
          <a:bodyPr>
            <a:normAutofit/>
          </a:bodyPr>
          <a:lstStyle/>
          <a:p>
            <a:r>
              <a:rPr lang="en-US" altLang="en-US" sz="2400" b="1" dirty="0">
                <a:solidFill>
                  <a:schemeClr val="hlink"/>
                </a:solidFill>
              </a:rPr>
              <a:t>These hyperesthesia</a:t>
            </a:r>
            <a:r>
              <a:rPr lang="en-US" altLang="en-US" sz="2400" b="1" dirty="0">
                <a:solidFill>
                  <a:schemeClr val="tx2"/>
                </a:solidFill>
              </a:rPr>
              <a:t> can be </a:t>
            </a:r>
            <a:r>
              <a:rPr lang="en-US" altLang="en-US" sz="2400" b="1" dirty="0">
                <a:solidFill>
                  <a:schemeClr val="hlink"/>
                </a:solidFill>
              </a:rPr>
              <a:t>generalized </a:t>
            </a:r>
            <a:r>
              <a:rPr lang="en-US" altLang="en-US" sz="2400" b="1" dirty="0">
                <a:solidFill>
                  <a:schemeClr val="tx2"/>
                </a:solidFill>
              </a:rPr>
              <a:t>throughout the vestibule or can be </a:t>
            </a:r>
            <a:r>
              <a:rPr lang="en-US" altLang="en-US" sz="2400" b="1" dirty="0">
                <a:solidFill>
                  <a:schemeClr val="hlink"/>
                </a:solidFill>
              </a:rPr>
              <a:t>more focal</a:t>
            </a:r>
            <a:r>
              <a:rPr lang="en-US" altLang="en-US" sz="2400" b="1" dirty="0">
                <a:solidFill>
                  <a:schemeClr val="tx2"/>
                </a:solidFill>
              </a:rPr>
              <a:t> involving the opening of the ducts of the major vestibular glands (</a:t>
            </a:r>
            <a:r>
              <a:rPr lang="en-US" altLang="en-US" sz="2400" b="1" dirty="0">
                <a:solidFill>
                  <a:schemeClr val="hlink"/>
                </a:solidFill>
              </a:rPr>
              <a:t>focal </a:t>
            </a:r>
            <a:r>
              <a:rPr lang="en-US" altLang="en-US" sz="2400" b="1" dirty="0" err="1">
                <a:solidFill>
                  <a:schemeClr val="hlink"/>
                </a:solidFill>
              </a:rPr>
              <a:t>vestibulitis</a:t>
            </a:r>
            <a:r>
              <a:rPr lang="en-US" altLang="en-US" sz="2400" b="1" dirty="0">
                <a:solidFill>
                  <a:schemeClr val="tx2"/>
                </a:solidFill>
              </a:rPr>
              <a:t>) or the </a:t>
            </a:r>
            <a:r>
              <a:rPr lang="en-US" altLang="en-US" sz="2400" b="1" dirty="0">
                <a:solidFill>
                  <a:schemeClr val="hlink"/>
                </a:solidFill>
              </a:rPr>
              <a:t>posterior </a:t>
            </a:r>
            <a:r>
              <a:rPr lang="en-US" altLang="en-US" sz="2400" b="1" dirty="0" err="1">
                <a:solidFill>
                  <a:schemeClr val="hlink"/>
                </a:solidFill>
              </a:rPr>
              <a:t>fourchette</a:t>
            </a:r>
            <a:r>
              <a:rPr lang="en-US" altLang="en-US" sz="2400" b="1" dirty="0">
                <a:solidFill>
                  <a:schemeClr val="hlink"/>
                </a:solidFill>
              </a:rPr>
              <a:t>.</a:t>
            </a:r>
          </a:p>
          <a:p>
            <a:endParaRPr lang="en-US" altLang="en-US" sz="2400" b="1" dirty="0" smtClean="0">
              <a:solidFill>
                <a:schemeClr val="tx2"/>
              </a:solidFill>
            </a:endParaRPr>
          </a:p>
          <a:p>
            <a:r>
              <a:rPr lang="en-US" altLang="en-US" sz="2400" b="1" dirty="0" smtClean="0">
                <a:solidFill>
                  <a:schemeClr val="tx2"/>
                </a:solidFill>
              </a:rPr>
              <a:t>The </a:t>
            </a:r>
            <a:r>
              <a:rPr lang="en-US" altLang="en-US" sz="2400" b="1" dirty="0">
                <a:solidFill>
                  <a:schemeClr val="tx2"/>
                </a:solidFill>
              </a:rPr>
              <a:t>swab test </a:t>
            </a:r>
            <a:r>
              <a:rPr lang="en-US" altLang="en-US" sz="2400" b="1" dirty="0">
                <a:solidFill>
                  <a:schemeClr val="hlink"/>
                </a:solidFill>
              </a:rPr>
              <a:t>does quantify</a:t>
            </a:r>
            <a:r>
              <a:rPr lang="en-US" altLang="en-US" sz="2400" b="1" dirty="0">
                <a:solidFill>
                  <a:schemeClr val="tx2"/>
                </a:solidFill>
              </a:rPr>
              <a:t> the tenderness but it is </a:t>
            </a:r>
            <a:r>
              <a:rPr lang="en-US" altLang="en-US" sz="2400" b="1" dirty="0">
                <a:solidFill>
                  <a:schemeClr val="hlink"/>
                </a:solidFill>
              </a:rPr>
              <a:t>non reproducible</a:t>
            </a:r>
            <a:r>
              <a:rPr lang="en-US" altLang="en-US" sz="2400" b="1" dirty="0">
                <a:solidFill>
                  <a:schemeClr val="tx2"/>
                </a:solidFill>
              </a:rPr>
              <a:t> and </a:t>
            </a:r>
            <a:r>
              <a:rPr lang="en-US" altLang="en-US" sz="2400" b="1" dirty="0">
                <a:solidFill>
                  <a:schemeClr val="hlink"/>
                </a:solidFill>
              </a:rPr>
              <a:t>operation dependent.</a:t>
            </a:r>
          </a:p>
        </p:txBody>
      </p:sp>
    </p:spTree>
    <p:extLst>
      <p:ext uri="{BB962C8B-B14F-4D97-AF65-F5344CB8AC3E}">
        <p14:creationId xmlns:p14="http://schemas.microsoft.com/office/powerpoint/2010/main" val="1541668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6740" y="1569624"/>
            <a:ext cx="6412974" cy="3398422"/>
          </a:xfr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GB" sz="2800" dirty="0" smtClean="0"/>
              <a:t>The</a:t>
            </a:r>
            <a:r>
              <a:rPr lang="en-GB" sz="2800" dirty="0"/>
              <a:t> </a:t>
            </a:r>
            <a:r>
              <a:rPr lang="en-GB" sz="2800" dirty="0" smtClean="0"/>
              <a:t>ISSVD </a:t>
            </a:r>
            <a:r>
              <a:rPr lang="en-GB" sz="2800" dirty="0"/>
              <a:t>has developed a questionnaire that patients can fill out before their </a:t>
            </a:r>
            <a:r>
              <a:rPr lang="en-GB" sz="2800" dirty="0" smtClean="0"/>
              <a:t>appointments to </a:t>
            </a:r>
            <a:r>
              <a:rPr lang="en-GB" sz="2800" dirty="0"/>
              <a:t>enable this process (available online at </a:t>
            </a:r>
            <a:r>
              <a:rPr lang="en-GB" sz="2800" dirty="0">
                <a:hlinkClick r:id="rId2"/>
              </a:rPr>
              <a:t>http://</a:t>
            </a:r>
            <a:r>
              <a:rPr lang="en-GB" sz="2800" dirty="0" smtClean="0">
                <a:hlinkClick r:id="rId2"/>
              </a:rPr>
              <a:t>women4real.com/wp-</a:t>
            </a:r>
            <a:r>
              <a:rPr lang="en-GB" sz="2800" dirty="0" smtClean="0">
                <a:solidFill>
                  <a:schemeClr val="accent1"/>
                </a:solidFill>
                <a:hlinkClick r:id="rId2"/>
              </a:rPr>
              <a:t>content/</a:t>
            </a:r>
            <a:r>
              <a:rPr lang="en-GB" sz="2800" dirty="0" smtClean="0">
                <a:solidFill>
                  <a:schemeClr val="accent1"/>
                </a:solidFill>
              </a:rPr>
              <a:t>uploads/2013/09/Vulvodynia-Clinical-questionnaire.pdf</a:t>
            </a:r>
            <a:r>
              <a:rPr lang="en-GB" sz="2800" dirty="0">
                <a:solidFill>
                  <a:schemeClr val="accent1"/>
                </a:solidFill>
              </a:rPr>
              <a:t>).</a:t>
            </a:r>
          </a:p>
        </p:txBody>
      </p:sp>
    </p:spTree>
    <p:extLst>
      <p:ext uri="{BB962C8B-B14F-4D97-AF65-F5344CB8AC3E}">
        <p14:creationId xmlns:p14="http://schemas.microsoft.com/office/powerpoint/2010/main" val="477192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41919" y="1101145"/>
          <a:ext cx="9915378" cy="486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167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347" y="1027994"/>
            <a:ext cx="9870579" cy="5003321"/>
          </a:xfrm>
        </p:spPr>
        <p:style>
          <a:lnRef idx="2">
            <a:schemeClr val="accent1"/>
          </a:lnRef>
          <a:fillRef idx="1">
            <a:schemeClr val="lt1"/>
          </a:fillRef>
          <a:effectRef idx="0">
            <a:schemeClr val="accent1"/>
          </a:effectRef>
          <a:fontRef idx="minor">
            <a:schemeClr val="dk1"/>
          </a:fontRef>
        </p:style>
        <p:txBody>
          <a:bodyPr>
            <a:normAutofit/>
          </a:bodyPr>
          <a:lstStyle/>
          <a:p>
            <a:r>
              <a:rPr lang="en-GB" sz="2400" dirty="0"/>
              <a:t>Pelvic </a:t>
            </a:r>
            <a:r>
              <a:rPr lang="en-GB" sz="2400" dirty="0" smtClean="0"/>
              <a:t>floor muscles </a:t>
            </a:r>
            <a:r>
              <a:rPr lang="en-GB" sz="2400" dirty="0"/>
              <a:t>are evaluated with a single lubricated digit for </a:t>
            </a:r>
            <a:r>
              <a:rPr lang="en-GB" sz="2400" dirty="0" smtClean="0"/>
              <a:t>tone, function </a:t>
            </a:r>
            <a:r>
              <a:rPr lang="en-GB" sz="2400" dirty="0"/>
              <a:t>and pain (NRS 0–10) </a:t>
            </a:r>
            <a:r>
              <a:rPr lang="en-GB" sz="2400" dirty="0" smtClean="0"/>
              <a:t>.</a:t>
            </a:r>
          </a:p>
          <a:p>
            <a:pPr marL="0" indent="0">
              <a:buNone/>
            </a:pPr>
            <a:r>
              <a:rPr lang="en-GB" sz="2400" dirty="0" smtClean="0"/>
              <a:t> </a:t>
            </a:r>
          </a:p>
          <a:p>
            <a:r>
              <a:rPr lang="en-GB" sz="2400" dirty="0" smtClean="0"/>
              <a:t>Saline </a:t>
            </a:r>
            <a:r>
              <a:rPr lang="en-GB" sz="2400" dirty="0"/>
              <a:t>and KOH prep </a:t>
            </a:r>
            <a:r>
              <a:rPr lang="en-GB" sz="2400" dirty="0" smtClean="0"/>
              <a:t>for examination </a:t>
            </a:r>
            <a:r>
              <a:rPr lang="en-GB" sz="2400" dirty="0"/>
              <a:t>of the vaginal secretions under the </a:t>
            </a:r>
            <a:r>
              <a:rPr lang="en-GB" sz="2400" dirty="0" smtClean="0"/>
              <a:t>microscope can </a:t>
            </a:r>
            <a:r>
              <a:rPr lang="en-GB" sz="2400" dirty="0"/>
              <a:t>rule out yeast or bacterial infection and highlight </a:t>
            </a:r>
            <a:r>
              <a:rPr lang="en-GB" sz="2400" dirty="0" err="1" smtClean="0"/>
              <a:t>estrogen</a:t>
            </a:r>
            <a:r>
              <a:rPr lang="en-GB" sz="2400" dirty="0"/>
              <a:t> </a:t>
            </a:r>
            <a:r>
              <a:rPr lang="en-GB" sz="2400" dirty="0" smtClean="0"/>
              <a:t>status</a:t>
            </a:r>
            <a:r>
              <a:rPr lang="en-GB" sz="2400" dirty="0"/>
              <a:t>. </a:t>
            </a:r>
            <a:endParaRPr lang="en-GB" sz="2400" dirty="0" smtClean="0"/>
          </a:p>
          <a:p>
            <a:endParaRPr lang="en-GB" sz="2400" dirty="0"/>
          </a:p>
          <a:p>
            <a:r>
              <a:rPr lang="en-GB" sz="2400" dirty="0" smtClean="0"/>
              <a:t>Bimanual </a:t>
            </a:r>
            <a:r>
              <a:rPr lang="en-GB" sz="2400" dirty="0"/>
              <a:t>pelvic exam is then performed </a:t>
            </a:r>
            <a:r>
              <a:rPr lang="en-GB" sz="2400" dirty="0" smtClean="0"/>
              <a:t>and again </a:t>
            </a:r>
            <a:r>
              <a:rPr lang="en-GB" sz="2400" dirty="0"/>
              <a:t>a single digit can be placed in the vagina to </a:t>
            </a:r>
            <a:r>
              <a:rPr lang="en-GB" sz="2400" dirty="0" smtClean="0"/>
              <a:t>prevent excessive </a:t>
            </a:r>
            <a:r>
              <a:rPr lang="en-GB" sz="2400" dirty="0"/>
              <a:t>pain with the traditional two finger bimanual exam.</a:t>
            </a:r>
          </a:p>
        </p:txBody>
      </p:sp>
    </p:spTree>
    <p:extLst>
      <p:ext uri="{BB962C8B-B14F-4D97-AF65-F5344CB8AC3E}">
        <p14:creationId xmlns:p14="http://schemas.microsoft.com/office/powerpoint/2010/main" val="305820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164" y="1307199"/>
            <a:ext cx="9984585" cy="3996322"/>
          </a:xfrm>
        </p:spPr>
        <p:style>
          <a:lnRef idx="2">
            <a:schemeClr val="accent4"/>
          </a:lnRef>
          <a:fillRef idx="1">
            <a:schemeClr val="lt1"/>
          </a:fillRef>
          <a:effectRef idx="0">
            <a:schemeClr val="accent4"/>
          </a:effectRef>
          <a:fontRef idx="minor">
            <a:schemeClr val="dk1"/>
          </a:fontRef>
        </p:style>
        <p:txBody>
          <a:bodyPr>
            <a:normAutofit/>
          </a:bodyPr>
          <a:lstStyle/>
          <a:p>
            <a:r>
              <a:rPr lang="en-GB" sz="2400" dirty="0"/>
              <a:t>Imaging and other studies to diagnose comorbid pelvic </a:t>
            </a:r>
            <a:r>
              <a:rPr lang="en-GB" sz="2400" dirty="0" smtClean="0"/>
              <a:t>and other </a:t>
            </a:r>
            <a:r>
              <a:rPr lang="en-GB" sz="2400" dirty="0"/>
              <a:t>pain conditions may be indicated based on history </a:t>
            </a:r>
            <a:r>
              <a:rPr lang="en-GB" sz="2400" dirty="0" smtClean="0"/>
              <a:t>and examination</a:t>
            </a:r>
            <a:r>
              <a:rPr lang="en-GB" sz="2400" dirty="0"/>
              <a:t>. </a:t>
            </a:r>
            <a:endParaRPr lang="en-GB" sz="2400" dirty="0" smtClean="0"/>
          </a:p>
          <a:p>
            <a:endParaRPr lang="en-GB" sz="2400" dirty="0" smtClean="0"/>
          </a:p>
          <a:p>
            <a:r>
              <a:rPr lang="en-GB" sz="2400" dirty="0" smtClean="0"/>
              <a:t>Anxiety</a:t>
            </a:r>
            <a:r>
              <a:rPr lang="en-GB" sz="2400" dirty="0"/>
              <a:t>, depression, coping skills, sexual </a:t>
            </a:r>
            <a:r>
              <a:rPr lang="en-GB" sz="2400" dirty="0" smtClean="0"/>
              <a:t>functioning, </a:t>
            </a:r>
            <a:r>
              <a:rPr lang="en-GB" sz="2400" dirty="0"/>
              <a:t>history of trauma, and relationship factors must </a:t>
            </a:r>
            <a:r>
              <a:rPr lang="en-GB" sz="2400" dirty="0" smtClean="0"/>
              <a:t>be discussed</a:t>
            </a:r>
            <a:r>
              <a:rPr lang="en-GB" sz="2400" dirty="0"/>
              <a:t>. </a:t>
            </a:r>
            <a:endParaRPr lang="en-GB" sz="2400" dirty="0" smtClean="0"/>
          </a:p>
          <a:p>
            <a:endParaRPr lang="en-GB" sz="2400" dirty="0" smtClean="0"/>
          </a:p>
          <a:p>
            <a:r>
              <a:rPr lang="en-GB" sz="2400" dirty="0" smtClean="0"/>
              <a:t>Validated </a:t>
            </a:r>
            <a:r>
              <a:rPr lang="en-GB" sz="2400" dirty="0"/>
              <a:t>questionnaires can be </a:t>
            </a:r>
            <a:r>
              <a:rPr lang="en-GB" sz="2400" dirty="0" smtClean="0"/>
              <a:t>used.</a:t>
            </a:r>
            <a:endParaRPr lang="en-GB" sz="2400" dirty="0"/>
          </a:p>
        </p:txBody>
      </p:sp>
    </p:spTree>
    <p:extLst>
      <p:ext uri="{BB962C8B-B14F-4D97-AF65-F5344CB8AC3E}">
        <p14:creationId xmlns:p14="http://schemas.microsoft.com/office/powerpoint/2010/main" val="155391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087" y="152533"/>
            <a:ext cx="8911687" cy="1280890"/>
          </a:xfrm>
        </p:spPr>
        <p:txBody>
          <a:bodyPr/>
          <a:lstStyle/>
          <a:p>
            <a:r>
              <a:rPr lang="en-GB" dirty="0" err="1"/>
              <a:t>Vestibulodynia</a:t>
            </a:r>
            <a:endParaRPr lang="en-GB" dirty="0"/>
          </a:p>
        </p:txBody>
      </p:sp>
      <p:sp>
        <p:nvSpPr>
          <p:cNvPr id="3" name="Content Placeholder 2"/>
          <p:cNvSpPr>
            <a:spLocks noGrp="1"/>
          </p:cNvSpPr>
          <p:nvPr>
            <p:ph idx="1"/>
          </p:nvPr>
        </p:nvSpPr>
        <p:spPr>
          <a:xfrm>
            <a:off x="1754373" y="1433423"/>
            <a:ext cx="8915400" cy="4911305"/>
          </a:xfrm>
          <a:solidFill>
            <a:schemeClr val="bg1">
              <a:lumMod val="95000"/>
            </a:schemeClr>
          </a:solidFill>
          <a:scene3d>
            <a:camera prst="orthographicFront"/>
            <a:lightRig rig="threePt" dir="t"/>
          </a:scene3d>
          <a:sp3d>
            <a:bevelT/>
          </a:sp3d>
        </p:spPr>
        <p:txBody>
          <a:bodyPr>
            <a:normAutofit/>
          </a:bodyPr>
          <a:lstStyle/>
          <a:p>
            <a:r>
              <a:rPr lang="en-GB" sz="2400" dirty="0" err="1"/>
              <a:t>Vestibulodynia</a:t>
            </a:r>
            <a:r>
              <a:rPr lang="en-GB" sz="2400" dirty="0"/>
              <a:t>, either solely upon contact (provoked) (</a:t>
            </a:r>
            <a:r>
              <a:rPr lang="en-GB" sz="2400" dirty="0" smtClean="0"/>
              <a:t>PVD) or </a:t>
            </a:r>
            <a:r>
              <a:rPr lang="en-GB" sz="2400" dirty="0"/>
              <a:t>provoked and spontaneous is the most common cause </a:t>
            </a:r>
            <a:r>
              <a:rPr lang="en-GB" sz="2400" dirty="0" smtClean="0"/>
              <a:t>of </a:t>
            </a:r>
            <a:r>
              <a:rPr lang="en-GB" sz="2400" dirty="0" err="1" smtClean="0"/>
              <a:t>introital</a:t>
            </a:r>
            <a:r>
              <a:rPr lang="en-GB" sz="2400" dirty="0" smtClean="0"/>
              <a:t> </a:t>
            </a:r>
            <a:r>
              <a:rPr lang="en-GB" sz="2400" dirty="0"/>
              <a:t>pain with penetration, affecting up to 8% </a:t>
            </a:r>
            <a:r>
              <a:rPr lang="en-GB" sz="2400" dirty="0" smtClean="0"/>
              <a:t>of reproductive aged women.</a:t>
            </a:r>
          </a:p>
          <a:p>
            <a:pPr marL="0" indent="0">
              <a:buNone/>
            </a:pPr>
            <a:r>
              <a:rPr lang="en-GB" sz="2400" dirty="0" smtClean="0"/>
              <a:t> </a:t>
            </a:r>
          </a:p>
          <a:p>
            <a:r>
              <a:rPr lang="en-GB" sz="2400" dirty="0" smtClean="0"/>
              <a:t>By </a:t>
            </a:r>
            <a:r>
              <a:rPr lang="en-GB" sz="2400" dirty="0"/>
              <a:t>definition, the diagnosis </a:t>
            </a:r>
            <a:r>
              <a:rPr lang="en-GB" sz="2400" dirty="0" smtClean="0"/>
              <a:t>of PVD </a:t>
            </a:r>
            <a:r>
              <a:rPr lang="en-GB" sz="2400" dirty="0"/>
              <a:t>is </a:t>
            </a:r>
            <a:r>
              <a:rPr lang="en-GB" sz="2400" dirty="0" smtClean="0"/>
              <a:t>pain </a:t>
            </a:r>
            <a:r>
              <a:rPr lang="en-GB" sz="2400" dirty="0"/>
              <a:t>with </a:t>
            </a:r>
            <a:r>
              <a:rPr lang="en-GB" sz="2400" dirty="0" smtClean="0"/>
              <a:t>normally non </a:t>
            </a:r>
            <a:r>
              <a:rPr lang="en-GB" sz="2400" dirty="0"/>
              <a:t>painful </a:t>
            </a:r>
            <a:r>
              <a:rPr lang="en-GB" sz="2400" dirty="0" smtClean="0"/>
              <a:t>stimuli </a:t>
            </a:r>
            <a:r>
              <a:rPr lang="en-GB" sz="2400" dirty="0"/>
              <a:t>and varying degrees of erythema of </a:t>
            </a:r>
            <a:r>
              <a:rPr lang="en-GB" sz="2400" dirty="0" smtClean="0"/>
              <a:t>the vestibule</a:t>
            </a:r>
            <a:r>
              <a:rPr lang="en-GB" sz="2400" dirty="0"/>
              <a:t>, in the absence of a specific disorder.</a:t>
            </a:r>
          </a:p>
        </p:txBody>
      </p:sp>
    </p:spTree>
    <p:extLst>
      <p:ext uri="{BB962C8B-B14F-4D97-AF65-F5344CB8AC3E}">
        <p14:creationId xmlns:p14="http://schemas.microsoft.com/office/powerpoint/2010/main" val="357630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08634820"/>
              </p:ext>
            </p:extLst>
          </p:nvPr>
        </p:nvGraphicFramePr>
        <p:xfrm>
          <a:off x="1560361" y="1744350"/>
          <a:ext cx="9441561" cy="2716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74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1371291" y="665214"/>
          <a:ext cx="10090742" cy="528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435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506" y="233047"/>
            <a:ext cx="8911687" cy="1280890"/>
          </a:xfrm>
        </p:spPr>
        <p:txBody>
          <a:bodyPr/>
          <a:lstStyle/>
          <a:p>
            <a:r>
              <a:rPr lang="en-GB" dirty="0"/>
              <a:t>Vulvodynia</a:t>
            </a:r>
          </a:p>
        </p:txBody>
      </p:sp>
      <p:sp>
        <p:nvSpPr>
          <p:cNvPr id="3" name="Content Placeholder 2"/>
          <p:cNvSpPr>
            <a:spLocks noGrp="1"/>
          </p:cNvSpPr>
          <p:nvPr>
            <p:ph idx="1"/>
          </p:nvPr>
        </p:nvSpPr>
        <p:spPr>
          <a:xfrm>
            <a:off x="1335506" y="1182313"/>
            <a:ext cx="5641890" cy="5498049"/>
          </a:xfrm>
        </p:spPr>
        <p:style>
          <a:lnRef idx="1">
            <a:schemeClr val="accent5"/>
          </a:lnRef>
          <a:fillRef idx="2">
            <a:schemeClr val="accent5"/>
          </a:fillRef>
          <a:effectRef idx="1">
            <a:schemeClr val="accent5"/>
          </a:effectRef>
          <a:fontRef idx="minor">
            <a:schemeClr val="dk1"/>
          </a:fontRef>
        </p:style>
        <p:txBody>
          <a:bodyPr>
            <a:noAutofit/>
          </a:bodyPr>
          <a:lstStyle/>
          <a:p>
            <a:r>
              <a:rPr lang="en-GB" sz="2400" dirty="0" err="1"/>
              <a:t>Vulvodynia</a:t>
            </a:r>
            <a:r>
              <a:rPr lang="en-GB" sz="2400" dirty="0"/>
              <a:t> is defined as </a:t>
            </a:r>
            <a:r>
              <a:rPr lang="en-GB" sz="2400" dirty="0" smtClean="0"/>
              <a:t>neuropathic vulvar </a:t>
            </a:r>
            <a:r>
              <a:rPr lang="en-GB" sz="2400" dirty="0"/>
              <a:t>pain that has been present for at least 3 months, with </a:t>
            </a:r>
            <a:r>
              <a:rPr lang="en-GB" sz="2400" dirty="0" smtClean="0"/>
              <a:t>no clear </a:t>
            </a:r>
            <a:r>
              <a:rPr lang="en-GB" sz="2400" dirty="0"/>
              <a:t>identifiable cause</a:t>
            </a:r>
            <a:r>
              <a:rPr lang="en-GB" sz="2400" dirty="0" smtClean="0"/>
              <a:t>.</a:t>
            </a:r>
          </a:p>
          <a:p>
            <a:endParaRPr lang="en-GB" sz="2400" dirty="0" smtClean="0"/>
          </a:p>
          <a:p>
            <a:r>
              <a:rPr lang="en-GB" sz="2400" dirty="0" smtClean="0"/>
              <a:t>The </a:t>
            </a:r>
            <a:r>
              <a:rPr lang="en-GB" sz="2400" dirty="0"/>
              <a:t>multidisciplinary</a:t>
            </a:r>
            <a:r>
              <a:rPr lang="en-GB" sz="2400" dirty="0" smtClean="0"/>
              <a:t> management is </a:t>
            </a:r>
            <a:r>
              <a:rPr lang="en-GB" sz="2400" dirty="0"/>
              <a:t>required </a:t>
            </a:r>
            <a:r>
              <a:rPr lang="en-GB" sz="2400" dirty="0" smtClean="0"/>
              <a:t>for its </a:t>
            </a:r>
            <a:r>
              <a:rPr lang="en-GB" sz="2400" dirty="0"/>
              <a:t>successful </a:t>
            </a:r>
            <a:r>
              <a:rPr lang="en-GB" sz="2400" dirty="0" smtClean="0"/>
              <a:t>treatment.</a:t>
            </a:r>
          </a:p>
          <a:p>
            <a:endParaRPr lang="en-GB" sz="2400" dirty="0"/>
          </a:p>
          <a:p>
            <a:r>
              <a:rPr lang="en-GB" sz="2400" dirty="0"/>
              <a:t>It occurs in women of all ages and impacts on </a:t>
            </a:r>
            <a:r>
              <a:rPr lang="en-GB" sz="2400" dirty="0" smtClean="0"/>
              <a:t>physical, mental</a:t>
            </a:r>
            <a:r>
              <a:rPr lang="en-GB" sz="2400" dirty="0"/>
              <a:t>, emotional and sexual well-being</a:t>
            </a:r>
            <a:r>
              <a:rPr lang="en-GB" sz="2400" dirty="0" smtClean="0"/>
              <a:t>.(</a:t>
            </a:r>
            <a:r>
              <a:rPr lang="en-GB" sz="2400" dirty="0"/>
              <a:t>8% to </a:t>
            </a:r>
            <a:r>
              <a:rPr lang="en-GB" sz="2400" dirty="0" smtClean="0"/>
              <a:t>15% </a:t>
            </a:r>
            <a:r>
              <a:rPr lang="en-GB" sz="2400" dirty="0"/>
              <a:t>of </a:t>
            </a:r>
            <a:r>
              <a:rPr lang="en-GB" sz="2400" dirty="0" smtClean="0"/>
              <a:t>reproductive aged women????).</a:t>
            </a:r>
          </a:p>
        </p:txBody>
      </p:sp>
      <p:pic>
        <p:nvPicPr>
          <p:cNvPr id="4" name="Picture 7" descr="magnifierhan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47193" y="2131556"/>
            <a:ext cx="2700000" cy="291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1519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282991" y="575753"/>
          <a:ext cx="10047649" cy="4910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409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927" y="232969"/>
            <a:ext cx="8911687" cy="1280890"/>
          </a:xfrm>
        </p:spPr>
        <p:txBody>
          <a:bodyPr>
            <a:normAutofit fontScale="90000"/>
          </a:bodyPr>
          <a:lstStyle/>
          <a:p>
            <a:r>
              <a:rPr lang="en-US" altLang="en-US" b="1" dirty="0">
                <a:solidFill>
                  <a:schemeClr val="hlink"/>
                </a:solidFill>
              </a:rPr>
              <a:t>Differential Diagnosis :</a:t>
            </a:r>
            <a:r>
              <a:rPr lang="en-US" altLang="en-US" b="1" dirty="0">
                <a:solidFill>
                  <a:schemeClr val="tx2"/>
                </a:solidFill>
              </a:rPr>
              <a:t> </a:t>
            </a:r>
            <a:br>
              <a:rPr lang="en-US" altLang="en-US" b="1" dirty="0">
                <a:solidFill>
                  <a:schemeClr val="tx2"/>
                </a:solidFill>
              </a:rPr>
            </a:br>
            <a:endParaRPr lang="en-GB" dirty="0"/>
          </a:p>
        </p:txBody>
      </p:sp>
      <p:sp>
        <p:nvSpPr>
          <p:cNvPr id="3" name="Content Placeholder 2"/>
          <p:cNvSpPr>
            <a:spLocks noGrp="1"/>
          </p:cNvSpPr>
          <p:nvPr>
            <p:ph idx="1"/>
          </p:nvPr>
        </p:nvSpPr>
        <p:spPr>
          <a:xfrm>
            <a:off x="1591588" y="1385728"/>
            <a:ext cx="5304269" cy="4968478"/>
          </a:xfrm>
        </p:spPr>
        <p:style>
          <a:lnRef idx="1">
            <a:schemeClr val="accent1"/>
          </a:lnRef>
          <a:fillRef idx="2">
            <a:schemeClr val="accent1"/>
          </a:fillRef>
          <a:effectRef idx="1">
            <a:schemeClr val="accent1"/>
          </a:effectRef>
          <a:fontRef idx="minor">
            <a:schemeClr val="dk1"/>
          </a:fontRef>
        </p:style>
        <p:txBody>
          <a:bodyPr>
            <a:noAutofit/>
          </a:bodyPr>
          <a:lstStyle/>
          <a:p>
            <a:pPr marL="609600" indent="-609600">
              <a:lnSpc>
                <a:spcPct val="90000"/>
              </a:lnSpc>
              <a:buFontTx/>
              <a:buNone/>
            </a:pPr>
            <a:endParaRPr lang="en-US" altLang="en-US" b="1" dirty="0">
              <a:solidFill>
                <a:schemeClr val="tx2"/>
              </a:solidFill>
            </a:endParaRPr>
          </a:p>
          <a:p>
            <a:pPr marL="609600" indent="-609600">
              <a:lnSpc>
                <a:spcPct val="90000"/>
              </a:lnSpc>
              <a:buFontTx/>
              <a:buAutoNum type="arabicPeriod"/>
            </a:pPr>
            <a:r>
              <a:rPr lang="en-US" altLang="en-US" b="1" dirty="0">
                <a:solidFill>
                  <a:schemeClr val="tx2"/>
                </a:solidFill>
              </a:rPr>
              <a:t>lichen </a:t>
            </a:r>
            <a:r>
              <a:rPr lang="en-US" altLang="en-US" b="1" dirty="0" err="1">
                <a:solidFill>
                  <a:schemeClr val="tx2"/>
                </a:solidFill>
              </a:rPr>
              <a:t>sclerosus</a:t>
            </a:r>
            <a:endParaRPr lang="en-US" altLang="en-US" b="1" dirty="0">
              <a:solidFill>
                <a:schemeClr val="tx2"/>
              </a:solidFill>
            </a:endParaRPr>
          </a:p>
          <a:p>
            <a:pPr marL="609600" indent="-609600">
              <a:lnSpc>
                <a:spcPct val="90000"/>
              </a:lnSpc>
              <a:buFontTx/>
              <a:buAutoNum type="arabicPeriod"/>
            </a:pPr>
            <a:r>
              <a:rPr lang="en-US" altLang="en-US" b="1" dirty="0">
                <a:solidFill>
                  <a:schemeClr val="tx2"/>
                </a:solidFill>
              </a:rPr>
              <a:t>Eczema</a:t>
            </a:r>
          </a:p>
          <a:p>
            <a:pPr marL="609600" indent="-609600">
              <a:lnSpc>
                <a:spcPct val="90000"/>
              </a:lnSpc>
              <a:buFontTx/>
              <a:buAutoNum type="arabicPeriod"/>
            </a:pPr>
            <a:r>
              <a:rPr lang="en-US" altLang="en-US" b="1" dirty="0">
                <a:solidFill>
                  <a:schemeClr val="tx2"/>
                </a:solidFill>
              </a:rPr>
              <a:t>Tight post </a:t>
            </a:r>
            <a:r>
              <a:rPr lang="en-US" altLang="en-US" b="1" dirty="0" err="1">
                <a:solidFill>
                  <a:schemeClr val="tx2"/>
                </a:solidFill>
              </a:rPr>
              <a:t>fourchette</a:t>
            </a:r>
            <a:endParaRPr lang="en-US" altLang="en-US" b="1" dirty="0">
              <a:solidFill>
                <a:schemeClr val="tx2"/>
              </a:solidFill>
            </a:endParaRPr>
          </a:p>
          <a:p>
            <a:pPr marL="609600" indent="-609600">
              <a:lnSpc>
                <a:spcPct val="90000"/>
              </a:lnSpc>
              <a:buFontTx/>
              <a:buAutoNum type="arabicPeriod"/>
            </a:pPr>
            <a:r>
              <a:rPr lang="en-US" altLang="en-US" b="1" dirty="0">
                <a:solidFill>
                  <a:schemeClr val="tx2"/>
                </a:solidFill>
              </a:rPr>
              <a:t>Fragile fissured </a:t>
            </a:r>
            <a:r>
              <a:rPr lang="en-US" altLang="en-US" b="1" dirty="0" err="1">
                <a:solidFill>
                  <a:schemeClr val="tx2"/>
                </a:solidFill>
              </a:rPr>
              <a:t>vulval</a:t>
            </a:r>
            <a:r>
              <a:rPr lang="en-US" altLang="en-US" b="1" dirty="0">
                <a:solidFill>
                  <a:schemeClr val="tx2"/>
                </a:solidFill>
              </a:rPr>
              <a:t> syndrome</a:t>
            </a:r>
          </a:p>
          <a:p>
            <a:pPr marL="609600" indent="-609600">
              <a:lnSpc>
                <a:spcPct val="90000"/>
              </a:lnSpc>
              <a:buFontTx/>
              <a:buAutoNum type="arabicPeriod"/>
            </a:pPr>
            <a:r>
              <a:rPr lang="en-US" altLang="en-US" b="1" dirty="0">
                <a:solidFill>
                  <a:schemeClr val="tx2"/>
                </a:solidFill>
              </a:rPr>
              <a:t>Symptomatic </a:t>
            </a:r>
            <a:r>
              <a:rPr lang="en-US" altLang="en-US" b="1" dirty="0" err="1">
                <a:solidFill>
                  <a:schemeClr val="tx2"/>
                </a:solidFill>
              </a:rPr>
              <a:t>dermographism</a:t>
            </a:r>
            <a:endParaRPr lang="en-US" altLang="en-US" b="1" dirty="0">
              <a:solidFill>
                <a:schemeClr val="tx2"/>
              </a:solidFill>
            </a:endParaRPr>
          </a:p>
          <a:p>
            <a:pPr marL="609600" indent="-609600">
              <a:lnSpc>
                <a:spcPct val="90000"/>
              </a:lnSpc>
              <a:buFontTx/>
              <a:buAutoNum type="arabicPeriod"/>
            </a:pPr>
            <a:r>
              <a:rPr lang="en-US" altLang="en-US" b="1" dirty="0" err="1">
                <a:solidFill>
                  <a:schemeClr val="tx2"/>
                </a:solidFill>
              </a:rPr>
              <a:t>Apthous</a:t>
            </a:r>
            <a:r>
              <a:rPr lang="en-US" altLang="en-US" b="1" dirty="0">
                <a:solidFill>
                  <a:schemeClr val="tx2"/>
                </a:solidFill>
              </a:rPr>
              <a:t> </a:t>
            </a:r>
            <a:r>
              <a:rPr lang="en-US" altLang="en-US" b="1" dirty="0" smtClean="0">
                <a:solidFill>
                  <a:schemeClr val="tx2"/>
                </a:solidFill>
              </a:rPr>
              <a:t>ulceration</a:t>
            </a:r>
          </a:p>
          <a:p>
            <a:pPr marL="457200" indent="-457200">
              <a:buAutoNum type="arabicPeriod" startAt="7"/>
            </a:pPr>
            <a:r>
              <a:rPr lang="en-US" altLang="en-US" b="1" dirty="0" smtClean="0">
                <a:solidFill>
                  <a:schemeClr val="tx2"/>
                </a:solidFill>
              </a:rPr>
              <a:t>   Erosive </a:t>
            </a:r>
            <a:r>
              <a:rPr lang="en-US" altLang="en-US" b="1" dirty="0">
                <a:solidFill>
                  <a:schemeClr val="tx2"/>
                </a:solidFill>
              </a:rPr>
              <a:t>lichen </a:t>
            </a:r>
            <a:r>
              <a:rPr lang="en-US" altLang="en-US" b="1" dirty="0" smtClean="0">
                <a:solidFill>
                  <a:schemeClr val="tx2"/>
                </a:solidFill>
              </a:rPr>
              <a:t>planus</a:t>
            </a:r>
          </a:p>
          <a:p>
            <a:pPr marL="457200" indent="-457200">
              <a:buAutoNum type="arabicPeriod" startAt="7"/>
            </a:pPr>
            <a:r>
              <a:rPr lang="en-US" altLang="en-US" b="1" dirty="0" smtClean="0">
                <a:solidFill>
                  <a:schemeClr val="tx2"/>
                </a:solidFill>
              </a:rPr>
              <a:t>   Bullous disorder </a:t>
            </a:r>
          </a:p>
          <a:p>
            <a:pPr marL="457200" indent="-457200">
              <a:buAutoNum type="arabicPeriod" startAt="7"/>
            </a:pPr>
            <a:r>
              <a:rPr lang="en-US" altLang="en-US" b="1" dirty="0" smtClean="0">
                <a:solidFill>
                  <a:schemeClr val="tx2"/>
                </a:solidFill>
              </a:rPr>
              <a:t>   Herpes </a:t>
            </a:r>
            <a:r>
              <a:rPr lang="en-US" altLang="en-US" b="1" dirty="0">
                <a:solidFill>
                  <a:schemeClr val="tx2"/>
                </a:solidFill>
              </a:rPr>
              <a:t>simplex </a:t>
            </a:r>
            <a:r>
              <a:rPr lang="en-US" altLang="en-US" b="1" dirty="0" smtClean="0">
                <a:solidFill>
                  <a:schemeClr val="tx2"/>
                </a:solidFill>
              </a:rPr>
              <a:t>infections</a:t>
            </a:r>
          </a:p>
          <a:p>
            <a:pPr marL="457200" indent="-457200">
              <a:buAutoNum type="arabicPeriod" startAt="7"/>
            </a:pPr>
            <a:r>
              <a:rPr lang="en-US" altLang="en-US" b="1" dirty="0" smtClean="0">
                <a:solidFill>
                  <a:schemeClr val="tx2"/>
                </a:solidFill>
              </a:rPr>
              <a:t>   sacral </a:t>
            </a:r>
            <a:r>
              <a:rPr lang="en-US" altLang="en-US" b="1" dirty="0">
                <a:solidFill>
                  <a:schemeClr val="tx2"/>
                </a:solidFill>
              </a:rPr>
              <a:t>meningeal </a:t>
            </a:r>
            <a:r>
              <a:rPr lang="en-US" altLang="en-US" b="1" dirty="0" smtClean="0">
                <a:solidFill>
                  <a:schemeClr val="tx2"/>
                </a:solidFill>
              </a:rPr>
              <a:t>cysts.</a:t>
            </a:r>
          </a:p>
          <a:p>
            <a:pPr marL="457200" indent="-457200">
              <a:buAutoNum type="arabicPeriod" startAt="7"/>
            </a:pPr>
            <a:r>
              <a:rPr lang="en-US" altLang="en-US" b="1" dirty="0" smtClean="0">
                <a:solidFill>
                  <a:schemeClr val="tx2"/>
                </a:solidFill>
              </a:rPr>
              <a:t>   </a:t>
            </a:r>
            <a:r>
              <a:rPr lang="en-US" altLang="en-US" b="1" dirty="0" err="1" smtClean="0">
                <a:solidFill>
                  <a:schemeClr val="tx2"/>
                </a:solidFill>
              </a:rPr>
              <a:t>Pudendal</a:t>
            </a:r>
            <a:r>
              <a:rPr lang="en-US" altLang="en-US" b="1" dirty="0" smtClean="0">
                <a:solidFill>
                  <a:schemeClr val="tx2"/>
                </a:solidFill>
              </a:rPr>
              <a:t> </a:t>
            </a:r>
            <a:r>
              <a:rPr lang="en-US" altLang="en-US" b="1" dirty="0">
                <a:solidFill>
                  <a:schemeClr val="tx2"/>
                </a:solidFill>
              </a:rPr>
              <a:t>canal syndrome.</a:t>
            </a:r>
            <a:br>
              <a:rPr lang="en-US" altLang="en-US" b="1" dirty="0">
                <a:solidFill>
                  <a:schemeClr val="tx2"/>
                </a:solidFill>
              </a:rPr>
            </a:br>
            <a:endParaRPr lang="en-US" altLang="en-US" b="1" dirty="0">
              <a:solidFill>
                <a:schemeClr val="tx2"/>
              </a:solidFill>
            </a:endParaRPr>
          </a:p>
          <a:p>
            <a:pPr marL="0" indent="0">
              <a:lnSpc>
                <a:spcPct val="90000"/>
              </a:lnSpc>
              <a:buNone/>
            </a:pPr>
            <a:r>
              <a:rPr lang="en-US" altLang="en-US" b="1" dirty="0">
                <a:solidFill>
                  <a:schemeClr val="tx2"/>
                </a:solidFill>
              </a:rPr>
              <a:t/>
            </a:r>
            <a:br>
              <a:rPr lang="en-US" altLang="en-US" b="1" dirty="0">
                <a:solidFill>
                  <a:schemeClr val="tx2"/>
                </a:solidFill>
              </a:rPr>
            </a:br>
            <a:endParaRPr lang="en-US" altLang="en-US" b="1" dirty="0">
              <a:solidFill>
                <a:schemeClr val="tx2"/>
              </a:solidFill>
            </a:endParaRPr>
          </a:p>
        </p:txBody>
      </p:sp>
      <p:pic>
        <p:nvPicPr>
          <p:cNvPr id="1026" name="Picture 2" descr="A Couple Opens Up About The Very Real Pain Of Vulvodynia | S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844" y="2852191"/>
            <a:ext cx="28194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76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60803868"/>
              </p:ext>
            </p:extLst>
          </p:nvPr>
        </p:nvGraphicFramePr>
        <p:xfrm>
          <a:off x="1951109" y="617364"/>
          <a:ext cx="8876085" cy="566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402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29990834"/>
              </p:ext>
            </p:extLst>
          </p:nvPr>
        </p:nvGraphicFramePr>
        <p:xfrm>
          <a:off x="1316897" y="821212"/>
          <a:ext cx="9999530" cy="536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034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019" y="207659"/>
            <a:ext cx="10178322" cy="1306634"/>
          </a:xfrm>
        </p:spPr>
        <p:txBody>
          <a:bodyPr>
            <a:normAutofit fontScale="90000"/>
          </a:bodyPr>
          <a:lstStyle/>
          <a:p>
            <a:pPr lvl="0"/>
            <a:r>
              <a:rPr lang="en-US" altLang="en-US" b="1" dirty="0" smtClean="0">
                <a:solidFill>
                  <a:schemeClr val="hlink"/>
                </a:solidFill>
                <a:effectLst>
                  <a:outerShdw blurRad="38100" dist="38100" dir="2700000" algn="tl">
                    <a:srgbClr val="000000"/>
                  </a:outerShdw>
                </a:effectLst>
              </a:rPr>
              <a:t>Diagnosis of </a:t>
            </a:r>
            <a:r>
              <a:rPr lang="en-US" dirty="0">
                <a:solidFill>
                  <a:schemeClr val="accent1"/>
                </a:solidFill>
              </a:rPr>
              <a:t>Vulval </a:t>
            </a:r>
            <a:r>
              <a:rPr lang="en-US" dirty="0" err="1">
                <a:solidFill>
                  <a:schemeClr val="accent1"/>
                </a:solidFill>
              </a:rPr>
              <a:t>vestibulitis</a:t>
            </a:r>
            <a:r>
              <a:rPr lang="en-US" dirty="0">
                <a:solidFill>
                  <a:schemeClr val="accent1"/>
                </a:solidFill>
              </a:rPr>
              <a:t> </a:t>
            </a:r>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332265"/>
              </p:ext>
            </p:extLst>
          </p:nvPr>
        </p:nvGraphicFramePr>
        <p:xfrm>
          <a:off x="1141019" y="1603854"/>
          <a:ext cx="9976598" cy="483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01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300" y="471577"/>
            <a:ext cx="9861580" cy="6337539"/>
          </a:xfrm>
          <a:solidFill>
            <a:schemeClr val="bg1"/>
          </a:solidFill>
        </p:spPr>
        <p:txBody>
          <a:bodyPr>
            <a:normAutofit/>
          </a:bodyPr>
          <a:lstStyle/>
          <a:p>
            <a:r>
              <a:rPr lang="en-US" altLang="en-US" sz="2000" b="1" dirty="0">
                <a:solidFill>
                  <a:schemeClr val="hlink"/>
                </a:solidFill>
              </a:rPr>
              <a:t>The patient of VV presents typically with :</a:t>
            </a:r>
          </a:p>
          <a:p>
            <a:pPr>
              <a:buFontTx/>
              <a:buAutoNum type="arabicPeriod"/>
            </a:pPr>
            <a:r>
              <a:rPr lang="en-US" altLang="en-US" sz="2000" b="1" dirty="0" smtClean="0">
                <a:solidFill>
                  <a:schemeClr val="tx2"/>
                </a:solidFill>
              </a:rPr>
              <a:t>      20 </a:t>
            </a:r>
            <a:r>
              <a:rPr lang="en-US" altLang="en-US" sz="2000" b="1" dirty="0">
                <a:solidFill>
                  <a:schemeClr val="tx2"/>
                </a:solidFill>
              </a:rPr>
              <a:t>– 40 year age</a:t>
            </a:r>
          </a:p>
          <a:p>
            <a:pPr>
              <a:buFontTx/>
              <a:buAutoNum type="arabicPeriod"/>
            </a:pPr>
            <a:r>
              <a:rPr lang="en-US" altLang="en-US" sz="2000" b="1" dirty="0">
                <a:solidFill>
                  <a:schemeClr val="tx2"/>
                </a:solidFill>
              </a:rPr>
              <a:t> </a:t>
            </a:r>
            <a:r>
              <a:rPr lang="en-US" altLang="en-US" sz="2000" b="1" dirty="0" smtClean="0">
                <a:solidFill>
                  <a:schemeClr val="tx2"/>
                </a:solidFill>
              </a:rPr>
              <a:t>     Caucasian</a:t>
            </a:r>
            <a:endParaRPr lang="en-US" altLang="en-US" sz="2000" b="1" dirty="0">
              <a:solidFill>
                <a:schemeClr val="tx2"/>
              </a:solidFill>
            </a:endParaRPr>
          </a:p>
          <a:p>
            <a:pPr>
              <a:buFontTx/>
              <a:buAutoNum type="arabicPeriod"/>
            </a:pPr>
            <a:r>
              <a:rPr lang="en-US" altLang="en-US" sz="2000" b="1" dirty="0">
                <a:solidFill>
                  <a:schemeClr val="tx2"/>
                </a:solidFill>
              </a:rPr>
              <a:t> </a:t>
            </a:r>
            <a:r>
              <a:rPr lang="en-US" altLang="en-US" sz="2000" b="1" dirty="0" smtClean="0">
                <a:solidFill>
                  <a:schemeClr val="tx2"/>
                </a:solidFill>
              </a:rPr>
              <a:t>     Provoked </a:t>
            </a:r>
            <a:r>
              <a:rPr lang="en-US" altLang="en-US" sz="2000" b="1" dirty="0">
                <a:solidFill>
                  <a:schemeClr val="tx2"/>
                </a:solidFill>
              </a:rPr>
              <a:t>pain such as </a:t>
            </a:r>
            <a:r>
              <a:rPr lang="en-US" altLang="en-US" sz="2000" b="1" dirty="0">
                <a:solidFill>
                  <a:schemeClr val="hlink"/>
                </a:solidFill>
              </a:rPr>
              <a:t>superficial </a:t>
            </a:r>
            <a:r>
              <a:rPr lang="en-US" altLang="en-US" sz="2000" b="1" dirty="0" smtClean="0">
                <a:solidFill>
                  <a:schemeClr val="hlink"/>
                </a:solidFill>
              </a:rPr>
              <a:t>dyspareunia</a:t>
            </a:r>
            <a:endParaRPr lang="en-US" altLang="en-US" sz="2000" dirty="0" smtClean="0">
              <a:solidFill>
                <a:schemeClr val="hlink"/>
              </a:solidFill>
            </a:endParaRPr>
          </a:p>
          <a:p>
            <a:pPr marL="609600" indent="-609600">
              <a:buFontTx/>
              <a:buAutoNum type="arabicPeriod" startAt="4"/>
            </a:pPr>
            <a:r>
              <a:rPr lang="en-US" altLang="en-US" sz="2000" b="1" dirty="0">
                <a:solidFill>
                  <a:schemeClr val="tx2"/>
                </a:solidFill>
              </a:rPr>
              <a:t>Tampoon intolerance</a:t>
            </a:r>
          </a:p>
          <a:p>
            <a:pPr marL="609600" indent="-609600">
              <a:buFontTx/>
              <a:buAutoNum type="arabicPeriod" startAt="4"/>
            </a:pPr>
            <a:r>
              <a:rPr lang="en-US" altLang="en-US" sz="2000" b="1" dirty="0">
                <a:solidFill>
                  <a:schemeClr val="tx2"/>
                </a:solidFill>
              </a:rPr>
              <a:t>Pain during gynecological examination</a:t>
            </a:r>
          </a:p>
          <a:p>
            <a:pPr marL="609600" indent="-609600">
              <a:buFontTx/>
              <a:buAutoNum type="arabicPeriod" startAt="4"/>
            </a:pPr>
            <a:r>
              <a:rPr lang="en-US" altLang="en-US" sz="2000" b="1" dirty="0">
                <a:solidFill>
                  <a:schemeClr val="tx2"/>
                </a:solidFill>
              </a:rPr>
              <a:t>Patient may have pain from their </a:t>
            </a:r>
            <a:r>
              <a:rPr lang="en-US" altLang="en-US" sz="2000" b="1" dirty="0">
                <a:solidFill>
                  <a:schemeClr val="hlink"/>
                </a:solidFill>
              </a:rPr>
              <a:t>first attempt at sexual intercourse</a:t>
            </a:r>
            <a:r>
              <a:rPr lang="en-US" altLang="en-US" sz="2000" b="1" dirty="0">
                <a:solidFill>
                  <a:schemeClr val="tx2"/>
                </a:solidFill>
              </a:rPr>
              <a:t> or they may have been a period of normal sexual activity with the development of pain subsequently</a:t>
            </a:r>
            <a:r>
              <a:rPr lang="en-US" altLang="en-US" sz="2000" b="1" dirty="0" smtClean="0">
                <a:solidFill>
                  <a:schemeClr val="tx2"/>
                </a:solidFill>
              </a:rPr>
              <a:t>.</a:t>
            </a:r>
          </a:p>
          <a:p>
            <a:pPr marL="609600" indent="-609600">
              <a:buFontTx/>
              <a:buAutoNum type="arabicPeriod" startAt="4"/>
            </a:pPr>
            <a:r>
              <a:rPr lang="en-US" altLang="en-US" sz="2000" b="1" dirty="0">
                <a:solidFill>
                  <a:schemeClr val="tx2"/>
                </a:solidFill>
              </a:rPr>
              <a:t>Usually there is </a:t>
            </a:r>
            <a:r>
              <a:rPr lang="en-US" altLang="en-US" sz="2000" b="1" dirty="0">
                <a:solidFill>
                  <a:schemeClr val="hlink"/>
                </a:solidFill>
              </a:rPr>
              <a:t>6 months</a:t>
            </a:r>
            <a:r>
              <a:rPr lang="en-US" altLang="en-US" sz="2000" b="1" dirty="0">
                <a:solidFill>
                  <a:schemeClr val="tx2"/>
                </a:solidFill>
              </a:rPr>
              <a:t> period between onset of symptoms and diagnosis and the lady must be in </a:t>
            </a:r>
            <a:r>
              <a:rPr lang="en-US" altLang="en-US" sz="2000" b="1" dirty="0">
                <a:solidFill>
                  <a:schemeClr val="hlink"/>
                </a:solidFill>
              </a:rPr>
              <a:t>fear, anger &amp; frustration</a:t>
            </a:r>
            <a:r>
              <a:rPr lang="en-US" altLang="en-US" sz="2000" b="1" dirty="0">
                <a:solidFill>
                  <a:schemeClr val="tx2"/>
                </a:solidFill>
              </a:rPr>
              <a:t> by that </a:t>
            </a:r>
            <a:r>
              <a:rPr lang="en-US" altLang="en-US" sz="2000" b="1" dirty="0" smtClean="0">
                <a:solidFill>
                  <a:schemeClr val="tx2"/>
                </a:solidFill>
              </a:rPr>
              <a:t>time.</a:t>
            </a:r>
          </a:p>
          <a:p>
            <a:pPr marL="609600" indent="-609600">
              <a:buFontTx/>
              <a:buAutoNum type="arabicPeriod" startAt="4"/>
            </a:pPr>
            <a:r>
              <a:rPr lang="en-US" altLang="en-US" sz="2000" b="1" dirty="0" smtClean="0">
                <a:solidFill>
                  <a:schemeClr val="tx2"/>
                </a:solidFill>
              </a:rPr>
              <a:t>Women </a:t>
            </a:r>
            <a:r>
              <a:rPr lang="en-US" altLang="en-US" sz="2000" b="1" dirty="0">
                <a:solidFill>
                  <a:schemeClr val="tx2"/>
                </a:solidFill>
              </a:rPr>
              <a:t>are </a:t>
            </a:r>
            <a:r>
              <a:rPr lang="en-US" altLang="en-US" sz="2000" b="1" dirty="0" err="1">
                <a:solidFill>
                  <a:schemeClr val="hlink"/>
                </a:solidFill>
              </a:rPr>
              <a:t>eratophobic</a:t>
            </a:r>
            <a:r>
              <a:rPr lang="en-US" altLang="en-US" sz="2000" b="1" dirty="0">
                <a:solidFill>
                  <a:schemeClr val="tx2"/>
                </a:solidFill>
              </a:rPr>
              <a:t> and they  had </a:t>
            </a:r>
            <a:r>
              <a:rPr lang="en-US" altLang="en-US" sz="2000" b="1" dirty="0">
                <a:solidFill>
                  <a:schemeClr val="hlink"/>
                </a:solidFill>
              </a:rPr>
              <a:t>conservative attitudes to </a:t>
            </a:r>
            <a:r>
              <a:rPr lang="en-US" altLang="en-US" sz="2000" b="1" dirty="0" smtClean="0">
                <a:solidFill>
                  <a:schemeClr val="hlink"/>
                </a:solidFill>
              </a:rPr>
              <a:t>sex.</a:t>
            </a:r>
          </a:p>
          <a:p>
            <a:pPr marL="609600" indent="-609600">
              <a:buFontTx/>
              <a:buAutoNum type="arabicPeriod" startAt="4"/>
            </a:pPr>
            <a:r>
              <a:rPr lang="en-US" altLang="en-US" sz="2000" b="1" dirty="0" smtClean="0">
                <a:solidFill>
                  <a:schemeClr val="tx2"/>
                </a:solidFill>
              </a:rPr>
              <a:t>These </a:t>
            </a:r>
            <a:r>
              <a:rPr lang="en-US" altLang="en-US" sz="2000" b="1" dirty="0">
                <a:solidFill>
                  <a:schemeClr val="tx2"/>
                </a:solidFill>
              </a:rPr>
              <a:t>are also risk factors in </a:t>
            </a:r>
            <a:r>
              <a:rPr lang="en-US" altLang="en-US" sz="2000" b="1" dirty="0">
                <a:solidFill>
                  <a:schemeClr val="hlink"/>
                </a:solidFill>
              </a:rPr>
              <a:t>psycho-sexual  dysfunction</a:t>
            </a:r>
            <a:r>
              <a:rPr lang="en-US" altLang="en-US" sz="2000" b="1" dirty="0">
                <a:solidFill>
                  <a:schemeClr val="tx2"/>
                </a:solidFill>
              </a:rPr>
              <a:t> such as </a:t>
            </a:r>
            <a:r>
              <a:rPr lang="en-US" altLang="en-US" sz="2000" b="1" dirty="0" err="1">
                <a:solidFill>
                  <a:schemeClr val="hlink"/>
                </a:solidFill>
              </a:rPr>
              <a:t>Vaginismus</a:t>
            </a:r>
            <a:r>
              <a:rPr lang="en-US" altLang="en-US" sz="2000" b="1" dirty="0">
                <a:solidFill>
                  <a:schemeClr val="tx2"/>
                </a:solidFill>
              </a:rPr>
              <a:t> and </a:t>
            </a:r>
            <a:r>
              <a:rPr lang="en-US" altLang="en-US" sz="2000" b="1" dirty="0" err="1">
                <a:solidFill>
                  <a:schemeClr val="hlink"/>
                </a:solidFill>
              </a:rPr>
              <a:t>Anorgasmia</a:t>
            </a:r>
            <a:r>
              <a:rPr lang="en-US" altLang="en-US" sz="2000" b="1" dirty="0">
                <a:solidFill>
                  <a:schemeClr val="hlink"/>
                </a:solidFill>
              </a:rPr>
              <a:t>.</a:t>
            </a:r>
          </a:p>
          <a:p>
            <a:pPr marL="609600" indent="-609600">
              <a:buFontTx/>
              <a:buAutoNum type="arabicPeriod" startAt="4"/>
            </a:pPr>
            <a:endParaRPr lang="en-US" altLang="en-US" sz="2000" b="1" dirty="0">
              <a:solidFill>
                <a:schemeClr val="tx2"/>
              </a:solidFill>
            </a:endParaRPr>
          </a:p>
          <a:p>
            <a:pPr marL="609600" indent="-609600">
              <a:buFontTx/>
              <a:buAutoNum type="arabicPeriod" startAt="4"/>
            </a:pPr>
            <a:endParaRPr lang="en-US" altLang="en-US" sz="2000" b="1" dirty="0">
              <a:solidFill>
                <a:schemeClr val="tx2"/>
              </a:solidFill>
            </a:endParaRPr>
          </a:p>
          <a:p>
            <a:endParaRPr lang="en-GB" sz="2000" dirty="0"/>
          </a:p>
        </p:txBody>
      </p:sp>
    </p:spTree>
    <p:extLst>
      <p:ext uri="{BB962C8B-B14F-4D97-AF65-F5344CB8AC3E}">
        <p14:creationId xmlns:p14="http://schemas.microsoft.com/office/powerpoint/2010/main" val="799153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265" y="66268"/>
            <a:ext cx="8911687" cy="1280890"/>
          </a:xfrm>
        </p:spPr>
        <p:txBody>
          <a:bodyPr/>
          <a:lstStyle/>
          <a:p>
            <a:r>
              <a:rPr lang="en-GB" dirty="0"/>
              <a:t>Treatment of Vulvodynia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0746139"/>
              </p:ext>
            </p:extLst>
          </p:nvPr>
        </p:nvGraphicFramePr>
        <p:xfrm>
          <a:off x="1615264" y="1656270"/>
          <a:ext cx="9869369" cy="479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570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02222" y="326761"/>
            <a:ext cx="4982426" cy="5760000"/>
          </a:xfrm>
          <a:prstGeom prst="rect">
            <a:avLst/>
          </a:prstGeom>
        </p:spPr>
      </p:pic>
      <p:sp>
        <p:nvSpPr>
          <p:cNvPr id="5" name="Rectangle 4"/>
          <p:cNvSpPr/>
          <p:nvPr/>
        </p:nvSpPr>
        <p:spPr>
          <a:xfrm>
            <a:off x="4278944" y="6211669"/>
            <a:ext cx="4548996" cy="646331"/>
          </a:xfrm>
          <a:prstGeom prst="rect">
            <a:avLst/>
          </a:prstGeom>
        </p:spPr>
        <p:txBody>
          <a:bodyPr wrap="square">
            <a:spAutoFit/>
          </a:bodyPr>
          <a:lstStyle/>
          <a:p>
            <a:r>
              <a:rPr lang="en-GB" dirty="0" smtClean="0">
                <a:latin typeface="BhxgvvXmrnvdFfnxmgTimes-Roman"/>
              </a:rPr>
              <a:t> </a:t>
            </a:r>
            <a:r>
              <a:rPr lang="en-GB" dirty="0">
                <a:latin typeface="BhxgvvXmrnvdFfnxmgTimes-Roman"/>
              </a:rPr>
              <a:t>Persistent </a:t>
            </a:r>
            <a:r>
              <a:rPr lang="en-GB" dirty="0" smtClean="0">
                <a:latin typeface="BhxgvvXmrnvdFfnxmgTimes-Roman"/>
              </a:rPr>
              <a:t>vulvar pain </a:t>
            </a:r>
            <a:r>
              <a:rPr lang="en-GB" dirty="0">
                <a:latin typeface="BhxgvvXmrnvdFfnxmgTimes-Roman"/>
              </a:rPr>
              <a:t>treatment </a:t>
            </a:r>
            <a:r>
              <a:rPr lang="en-GB" dirty="0" smtClean="0">
                <a:latin typeface="BhxgvvXmrnvdFfnxmgTimes-Roman"/>
              </a:rPr>
              <a:t>algorithm</a:t>
            </a:r>
          </a:p>
          <a:p>
            <a:endParaRPr lang="en-GB" dirty="0"/>
          </a:p>
        </p:txBody>
      </p:sp>
    </p:spTree>
    <p:extLst>
      <p:ext uri="{BB962C8B-B14F-4D97-AF65-F5344CB8AC3E}">
        <p14:creationId xmlns:p14="http://schemas.microsoft.com/office/powerpoint/2010/main" val="1745414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45265634"/>
              </p:ext>
            </p:extLst>
          </p:nvPr>
        </p:nvGraphicFramePr>
        <p:xfrm>
          <a:off x="1700922" y="444268"/>
          <a:ext cx="7137511" cy="64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311030" y="353026"/>
            <a:ext cx="7870103" cy="461665"/>
          </a:xfrm>
          <a:prstGeom prst="rect">
            <a:avLst/>
          </a:prstGeom>
        </p:spPr>
        <p:txBody>
          <a:bodyPr wrap="none">
            <a:spAutoFit/>
          </a:bodyPr>
          <a:lstStyle/>
          <a:p>
            <a:r>
              <a:rPr lang="en-GB" sz="2400" dirty="0"/>
              <a:t>Treatment approaches can be divided into distinct categories: </a:t>
            </a:r>
          </a:p>
        </p:txBody>
      </p:sp>
    </p:spTree>
    <p:extLst>
      <p:ext uri="{BB962C8B-B14F-4D97-AF65-F5344CB8AC3E}">
        <p14:creationId xmlns:p14="http://schemas.microsoft.com/office/powerpoint/2010/main" val="4207555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5065" y="942678"/>
            <a:ext cx="9815757" cy="4776689"/>
          </a:xfrm>
          <a:solidFill>
            <a:schemeClr val="accent1">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n-GB" sz="2400" dirty="0" smtClean="0"/>
              <a:t>Treatment </a:t>
            </a:r>
            <a:r>
              <a:rPr lang="en-GB" sz="2400" dirty="0"/>
              <a:t>should begin with vulvar </a:t>
            </a:r>
            <a:r>
              <a:rPr lang="en-GB" sz="2400" dirty="0" smtClean="0"/>
              <a:t>care, i.e</a:t>
            </a:r>
            <a:r>
              <a:rPr lang="en-GB" sz="2400" dirty="0"/>
              <a:t>., eliminating pads allergens fabric softeners, soaps </a:t>
            </a:r>
            <a:r>
              <a:rPr lang="en-GB" sz="2400" dirty="0" smtClean="0"/>
              <a:t>and other </a:t>
            </a:r>
            <a:r>
              <a:rPr lang="en-GB" sz="2400" dirty="0"/>
              <a:t>potentially irritating chemicals. </a:t>
            </a:r>
            <a:endParaRPr lang="en-GB" sz="2400" dirty="0" smtClean="0"/>
          </a:p>
          <a:p>
            <a:endParaRPr lang="en-GB" sz="2400" dirty="0" smtClean="0"/>
          </a:p>
          <a:p>
            <a:r>
              <a:rPr lang="en-GB" sz="2400" dirty="0" smtClean="0"/>
              <a:t>Initial management will </a:t>
            </a:r>
            <a:r>
              <a:rPr lang="en-GB" sz="2400" dirty="0"/>
              <a:t>depend on findings but usually includes physical </a:t>
            </a:r>
            <a:r>
              <a:rPr lang="en-GB" sz="2400" dirty="0" smtClean="0"/>
              <a:t>therapy, relaxation </a:t>
            </a:r>
            <a:r>
              <a:rPr lang="en-GB" sz="2400" dirty="0"/>
              <a:t>therapy, and topical </a:t>
            </a:r>
            <a:r>
              <a:rPr lang="en-GB" sz="2400" dirty="0" smtClean="0"/>
              <a:t>medications. </a:t>
            </a:r>
          </a:p>
          <a:p>
            <a:endParaRPr lang="en-GB" sz="2400" dirty="0" smtClean="0"/>
          </a:p>
          <a:p>
            <a:r>
              <a:rPr lang="en-GB" sz="2400" dirty="0" smtClean="0"/>
              <a:t>Oral </a:t>
            </a:r>
            <a:r>
              <a:rPr lang="en-GB" sz="2400" dirty="0"/>
              <a:t>medication and injections may follow and </a:t>
            </a:r>
            <a:r>
              <a:rPr lang="en-GB" sz="2400" dirty="0" smtClean="0"/>
              <a:t>surgery may </a:t>
            </a:r>
            <a:r>
              <a:rPr lang="en-GB" sz="2400" dirty="0"/>
              <a:t>be considered if other approaches fail.</a:t>
            </a:r>
          </a:p>
        </p:txBody>
      </p:sp>
    </p:spTree>
    <p:extLst>
      <p:ext uri="{BB962C8B-B14F-4D97-AF65-F5344CB8AC3E}">
        <p14:creationId xmlns:p14="http://schemas.microsoft.com/office/powerpoint/2010/main" val="1243630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0226" y="3931338"/>
            <a:ext cx="9336200" cy="2003526"/>
          </a:xfr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endParaRPr lang="en-GB" sz="2400" dirty="0"/>
          </a:p>
          <a:p>
            <a:r>
              <a:rPr lang="en-GB" sz="2400" dirty="0" smtClean="0"/>
              <a:t>“</a:t>
            </a:r>
            <a:r>
              <a:rPr lang="en-GB" sz="2400" dirty="0"/>
              <a:t>Localized” refers to pain of the </a:t>
            </a:r>
            <a:r>
              <a:rPr lang="en-GB" sz="2400" dirty="0" smtClean="0"/>
              <a:t>vulvar vestibule </a:t>
            </a:r>
            <a:r>
              <a:rPr lang="en-GB" sz="2400" dirty="0"/>
              <a:t>(</a:t>
            </a:r>
            <a:r>
              <a:rPr lang="en-GB" sz="2400" dirty="0" err="1"/>
              <a:t>vestibulodynia</a:t>
            </a:r>
            <a:r>
              <a:rPr lang="en-GB" sz="2400" dirty="0"/>
              <a:t>) or clitoris (</a:t>
            </a:r>
            <a:r>
              <a:rPr lang="en-GB" sz="2400" dirty="0" err="1"/>
              <a:t>clitorodynia</a:t>
            </a:r>
            <a:r>
              <a:rPr lang="en-GB" sz="2400" dirty="0"/>
              <a:t>); “</a:t>
            </a:r>
            <a:r>
              <a:rPr lang="en-GB" sz="2400" dirty="0" smtClean="0"/>
              <a:t>generalized” refers </a:t>
            </a:r>
            <a:r>
              <a:rPr lang="en-GB" sz="2400" dirty="0"/>
              <a:t>to pain over entire vulva, and “mixed” refers </a:t>
            </a:r>
            <a:r>
              <a:rPr lang="en-GB" sz="2400" dirty="0" smtClean="0"/>
              <a:t>to pain </a:t>
            </a:r>
            <a:r>
              <a:rPr lang="en-GB" sz="2400" dirty="0"/>
              <a:t>that is both localized and generalized.</a:t>
            </a:r>
          </a:p>
        </p:txBody>
      </p:sp>
      <p:sp>
        <p:nvSpPr>
          <p:cNvPr id="5" name="TextBox 4"/>
          <p:cNvSpPr txBox="1"/>
          <p:nvPr/>
        </p:nvSpPr>
        <p:spPr>
          <a:xfrm>
            <a:off x="1450226" y="762970"/>
            <a:ext cx="9336200" cy="2677656"/>
          </a:xfrm>
          <a:prstGeom prst="rect">
            <a:avLst/>
          </a:prstGeom>
          <a:solidFill>
            <a:schemeClr val="bg1">
              <a:lumMod val="85000"/>
            </a:schemeClr>
          </a:solidFill>
        </p:spPr>
        <p:txBody>
          <a:bodyPr wrap="square" rtlCol="0">
            <a:spAutoFit/>
          </a:bodyPr>
          <a:lstStyle/>
          <a:p>
            <a:r>
              <a:rPr lang="en-GB" sz="2400" dirty="0"/>
              <a:t>It is described by the </a:t>
            </a:r>
            <a:r>
              <a:rPr lang="en-GB" sz="2400" dirty="0" smtClean="0"/>
              <a:t>following key </a:t>
            </a:r>
            <a:r>
              <a:rPr lang="en-GB" sz="2400" dirty="0"/>
              <a:t>characteristics:</a:t>
            </a:r>
          </a:p>
          <a:p>
            <a:r>
              <a:rPr lang="en-GB" sz="2400" dirty="0"/>
              <a:t> </a:t>
            </a:r>
            <a:r>
              <a:rPr lang="en-GB" sz="2400" dirty="0" smtClean="0"/>
              <a:t>1) Location</a:t>
            </a:r>
            <a:r>
              <a:rPr lang="en-GB" sz="2400" dirty="0"/>
              <a:t>: localized (</a:t>
            </a:r>
            <a:r>
              <a:rPr lang="en-GB" sz="2400" dirty="0" err="1"/>
              <a:t>eg</a:t>
            </a:r>
            <a:r>
              <a:rPr lang="en-GB" sz="2400" dirty="0"/>
              <a:t>, vestibule, clitoris), generalized, or mixed</a:t>
            </a:r>
          </a:p>
          <a:p>
            <a:r>
              <a:rPr lang="en-GB" sz="2400" dirty="0"/>
              <a:t> </a:t>
            </a:r>
            <a:r>
              <a:rPr lang="en-GB" sz="2400" dirty="0" smtClean="0"/>
              <a:t>2)Provocation</a:t>
            </a:r>
            <a:r>
              <a:rPr lang="en-GB" sz="2400" dirty="0"/>
              <a:t>: spontaneous, provoked (</a:t>
            </a:r>
            <a:r>
              <a:rPr lang="en-GB" sz="2400" dirty="0" err="1"/>
              <a:t>eg</a:t>
            </a:r>
            <a:r>
              <a:rPr lang="en-GB" sz="2400" dirty="0"/>
              <a:t>, touch, insertional), or mixed</a:t>
            </a:r>
          </a:p>
          <a:p>
            <a:r>
              <a:rPr lang="en-GB" sz="2400" dirty="0" smtClean="0"/>
              <a:t> 3) </a:t>
            </a:r>
            <a:r>
              <a:rPr lang="en-GB" sz="2400" dirty="0"/>
              <a:t>Onset: primary (symptoms have always been present) or </a:t>
            </a:r>
            <a:r>
              <a:rPr lang="en-GB" sz="2400" dirty="0" smtClean="0"/>
              <a:t>secondary   (symptoms developed </a:t>
            </a:r>
            <a:r>
              <a:rPr lang="en-GB" sz="2400" dirty="0"/>
              <a:t>later after a period of normal functioning)</a:t>
            </a:r>
          </a:p>
          <a:p>
            <a:r>
              <a:rPr lang="en-GB" sz="2400" dirty="0"/>
              <a:t> </a:t>
            </a:r>
            <a:r>
              <a:rPr lang="en-GB" sz="2400" dirty="0" smtClean="0"/>
              <a:t>4)Temporal </a:t>
            </a:r>
            <a:r>
              <a:rPr lang="en-GB" sz="2400" dirty="0"/>
              <a:t>pattern: intermittent, persistent, constant, immediate, or </a:t>
            </a:r>
            <a:r>
              <a:rPr lang="en-GB" sz="2400" dirty="0" smtClean="0"/>
              <a:t>  delayed</a:t>
            </a:r>
            <a:r>
              <a:rPr lang="en-GB" sz="2400" dirty="0"/>
              <a:t>.</a:t>
            </a:r>
          </a:p>
        </p:txBody>
      </p:sp>
    </p:spTree>
    <p:extLst>
      <p:ext uri="{BB962C8B-B14F-4D97-AF65-F5344CB8AC3E}">
        <p14:creationId xmlns:p14="http://schemas.microsoft.com/office/powerpoint/2010/main" val="2645860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507" y="71507"/>
            <a:ext cx="8911687" cy="1280890"/>
          </a:xfrm>
        </p:spPr>
        <p:txBody>
          <a:bodyPr/>
          <a:lstStyle/>
          <a:p>
            <a:r>
              <a:rPr lang="en-GB" i="1" dirty="0"/>
              <a:t>Pharmacological Treatment</a:t>
            </a:r>
            <a:endParaRPr lang="en-GB" dirty="0"/>
          </a:p>
        </p:txBody>
      </p:sp>
      <p:graphicFrame>
        <p:nvGraphicFramePr>
          <p:cNvPr id="4" name="Content Placeholder 3"/>
          <p:cNvGraphicFramePr>
            <a:graphicFrameLocks noGrp="1"/>
          </p:cNvGraphicFramePr>
          <p:nvPr>
            <p:ph idx="1"/>
            <p:extLst/>
          </p:nvPr>
        </p:nvGraphicFramePr>
        <p:xfrm>
          <a:off x="1495507" y="1143298"/>
          <a:ext cx="10068614" cy="5482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890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309" y="878741"/>
            <a:ext cx="10018894" cy="543190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a:normAutofit/>
          </a:bodyPr>
          <a:lstStyle/>
          <a:p>
            <a:r>
              <a:rPr lang="en-GB" sz="2000" dirty="0"/>
              <a:t>Topical medications are frequently used for </a:t>
            </a:r>
            <a:r>
              <a:rPr lang="en-GB" sz="2000" dirty="0" err="1"/>
              <a:t>vestibulodynia</a:t>
            </a:r>
            <a:r>
              <a:rPr lang="en-GB" sz="2000" dirty="0"/>
              <a:t>.</a:t>
            </a:r>
          </a:p>
          <a:p>
            <a:endParaRPr lang="en-GB" sz="2000" b="1" dirty="0" smtClean="0">
              <a:solidFill>
                <a:srgbClr val="FF0000"/>
              </a:solidFill>
            </a:endParaRPr>
          </a:p>
          <a:p>
            <a:r>
              <a:rPr lang="en-GB" sz="2000" b="1" dirty="0" smtClean="0">
                <a:solidFill>
                  <a:srgbClr val="FF0000"/>
                </a:solidFill>
              </a:rPr>
              <a:t>Topical </a:t>
            </a:r>
            <a:r>
              <a:rPr lang="en-GB" sz="2000" b="1" dirty="0">
                <a:solidFill>
                  <a:srgbClr val="FF0000"/>
                </a:solidFill>
              </a:rPr>
              <a:t>amitriptyline </a:t>
            </a:r>
            <a:r>
              <a:rPr lang="en-GB" sz="2000" dirty="0"/>
              <a:t>avoids systemic side </a:t>
            </a:r>
            <a:r>
              <a:rPr lang="en-GB" sz="2000" dirty="0" smtClean="0"/>
              <a:t>effects such </a:t>
            </a:r>
            <a:r>
              <a:rPr lang="en-GB" sz="2000" dirty="0"/>
              <a:t>as drowsiness. </a:t>
            </a:r>
          </a:p>
          <a:p>
            <a:endParaRPr lang="en-GB" sz="2000" dirty="0" smtClean="0"/>
          </a:p>
          <a:p>
            <a:r>
              <a:rPr lang="en-GB" sz="2000" dirty="0" smtClean="0"/>
              <a:t> Amitriptyline </a:t>
            </a:r>
            <a:r>
              <a:rPr lang="en-GB" sz="2000" dirty="0"/>
              <a:t>2% </a:t>
            </a:r>
            <a:r>
              <a:rPr lang="en-GB" sz="2000" dirty="0" smtClean="0"/>
              <a:t>cream yielded </a:t>
            </a:r>
            <a:r>
              <a:rPr lang="en-GB" sz="2000" dirty="0"/>
              <a:t>a 56% response rate with 10% pain free and </a:t>
            </a:r>
            <a:r>
              <a:rPr lang="en-GB" sz="2000" dirty="0" smtClean="0"/>
              <a:t>30 reporting </a:t>
            </a:r>
            <a:r>
              <a:rPr lang="en-GB" sz="2000" dirty="0"/>
              <a:t>a moderate degree of </a:t>
            </a:r>
            <a:r>
              <a:rPr lang="en-GB" sz="2000" dirty="0" smtClean="0"/>
              <a:t>improvement.</a:t>
            </a:r>
          </a:p>
          <a:p>
            <a:endParaRPr lang="en-GB" sz="2000" dirty="0" smtClean="0"/>
          </a:p>
          <a:p>
            <a:r>
              <a:rPr lang="en-GB" sz="2000" dirty="0" smtClean="0"/>
              <a:t>Gabapentin </a:t>
            </a:r>
            <a:r>
              <a:rPr lang="en-GB" sz="2000" dirty="0"/>
              <a:t>inhibits excitatory neurotransmitter </a:t>
            </a:r>
            <a:r>
              <a:rPr lang="en-GB" sz="2000" dirty="0" err="1" smtClean="0"/>
              <a:t>glutamatand</a:t>
            </a:r>
            <a:r>
              <a:rPr lang="en-GB" sz="2000" dirty="0" smtClean="0"/>
              <a:t> </a:t>
            </a:r>
            <a:r>
              <a:rPr lang="en-GB" sz="2000" dirty="0"/>
              <a:t>potentiates inhibitory GABAergic transmission.</a:t>
            </a:r>
          </a:p>
          <a:p>
            <a:endParaRPr lang="en-GB" sz="2000" dirty="0" smtClean="0"/>
          </a:p>
          <a:p>
            <a:r>
              <a:rPr lang="en-GB" sz="2000" dirty="0" smtClean="0"/>
              <a:t>Oral </a:t>
            </a:r>
            <a:r>
              <a:rPr lang="en-GB" sz="2000" dirty="0"/>
              <a:t>gabapentin has proven effective in post-herpetic </a:t>
            </a:r>
            <a:r>
              <a:rPr lang="en-GB" sz="2000" dirty="0" smtClean="0"/>
              <a:t>neuralgia, diabetic </a:t>
            </a:r>
            <a:r>
              <a:rPr lang="en-GB" sz="2000" dirty="0"/>
              <a:t>neuropathy, and </a:t>
            </a:r>
            <a:r>
              <a:rPr lang="en-GB" sz="2000" dirty="0" smtClean="0"/>
              <a:t>fibromyalgia.</a:t>
            </a:r>
            <a:endParaRPr lang="en-GB" sz="2000" dirty="0"/>
          </a:p>
        </p:txBody>
      </p:sp>
    </p:spTree>
    <p:extLst>
      <p:ext uri="{BB962C8B-B14F-4D97-AF65-F5344CB8AC3E}">
        <p14:creationId xmlns:p14="http://schemas.microsoft.com/office/powerpoint/2010/main" val="1567358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165" y="1063717"/>
            <a:ext cx="9827075" cy="4860565"/>
          </a:xfrm>
          <a:solidFill>
            <a:schemeClr val="bg1">
              <a:lumMod val="95000"/>
            </a:schemeClr>
          </a:solidFill>
          <a:effectLst>
            <a:outerShdw blurRad="50800" dist="38100" dir="5400000" algn="t" rotWithShape="0">
              <a:prstClr val="black">
                <a:alpha val="40000"/>
              </a:prstClr>
            </a:outerShdw>
          </a:effectLst>
        </p:spPr>
        <p:txBody>
          <a:bodyPr>
            <a:noAutofit/>
          </a:bodyPr>
          <a:lstStyle/>
          <a:p>
            <a:r>
              <a:rPr lang="en-GB" sz="2400" dirty="0" smtClean="0"/>
              <a:t>Topical </a:t>
            </a:r>
            <a:r>
              <a:rPr lang="en-GB" sz="2400" dirty="0"/>
              <a:t>gabapentin largely avoids systemic </a:t>
            </a:r>
            <a:r>
              <a:rPr lang="en-GB" sz="2400" dirty="0" smtClean="0"/>
              <a:t>side effects </a:t>
            </a:r>
            <a:r>
              <a:rPr lang="en-GB" sz="2400" dirty="0"/>
              <a:t>such as sedation, dizziness, constipation </a:t>
            </a:r>
            <a:r>
              <a:rPr lang="en-GB" sz="2400" dirty="0" smtClean="0"/>
              <a:t>. </a:t>
            </a:r>
          </a:p>
          <a:p>
            <a:endParaRPr lang="sv-SE" sz="2400" dirty="0" smtClean="0"/>
          </a:p>
          <a:p>
            <a:r>
              <a:rPr lang="sv-SE" sz="2400" dirty="0" smtClean="0"/>
              <a:t>Lidocaine</a:t>
            </a:r>
            <a:r>
              <a:rPr lang="sv-SE" sz="2400" dirty="0"/>
              <a:t>, a sodium channel blocker, inhibits </a:t>
            </a:r>
            <a:r>
              <a:rPr lang="sv-SE" sz="2400" dirty="0" smtClean="0"/>
              <a:t>transmission </a:t>
            </a:r>
            <a:r>
              <a:rPr lang="en-GB" sz="2400" dirty="0" smtClean="0"/>
              <a:t>of </a:t>
            </a:r>
            <a:r>
              <a:rPr lang="en-GB" sz="2400" dirty="0"/>
              <a:t>C-</a:t>
            </a:r>
            <a:r>
              <a:rPr lang="en-GB" sz="2400" dirty="0" err="1"/>
              <a:t>fibers</a:t>
            </a:r>
            <a:r>
              <a:rPr lang="en-GB" sz="2400" dirty="0"/>
              <a:t> and continuous exposure is suggested </a:t>
            </a:r>
            <a:r>
              <a:rPr lang="en-GB" sz="2400" dirty="0" smtClean="0"/>
              <a:t>to impede </a:t>
            </a:r>
            <a:r>
              <a:rPr lang="en-GB" sz="2400" dirty="0"/>
              <a:t>irritable nociceptors, and thus its role substantial </a:t>
            </a:r>
            <a:r>
              <a:rPr lang="en-GB" sz="2400" dirty="0" smtClean="0"/>
              <a:t>role in </a:t>
            </a:r>
            <a:r>
              <a:rPr lang="en-GB" sz="2400" dirty="0"/>
              <a:t>neuropathic pain management. </a:t>
            </a:r>
            <a:endParaRPr lang="en-GB" sz="2400" dirty="0" smtClean="0"/>
          </a:p>
          <a:p>
            <a:endParaRPr lang="en-GB" sz="2400" dirty="0" smtClean="0"/>
          </a:p>
          <a:p>
            <a:r>
              <a:rPr lang="en-GB" sz="2400" dirty="0" smtClean="0"/>
              <a:t>Topical </a:t>
            </a:r>
            <a:r>
              <a:rPr lang="en-GB" sz="2400" dirty="0"/>
              <a:t>lidocaine 5% is </a:t>
            </a:r>
            <a:r>
              <a:rPr lang="en-GB" sz="2400" dirty="0" smtClean="0"/>
              <a:t>the most </a:t>
            </a:r>
            <a:r>
              <a:rPr lang="en-GB" sz="2400" dirty="0"/>
              <a:t>commonly prescribed medication for </a:t>
            </a:r>
            <a:r>
              <a:rPr lang="en-GB" sz="2400" dirty="0" err="1" smtClean="0"/>
              <a:t>vestibulodynia</a:t>
            </a:r>
            <a:r>
              <a:rPr lang="en-GB" sz="2400" dirty="0" smtClean="0"/>
              <a:t>, used </a:t>
            </a:r>
            <a:r>
              <a:rPr lang="en-GB" sz="2400" dirty="0"/>
              <a:t>twice per day to the vestibule and before any </a:t>
            </a:r>
            <a:r>
              <a:rPr lang="en-GB" sz="2400" dirty="0" smtClean="0"/>
              <a:t>sexual activity.</a:t>
            </a:r>
          </a:p>
        </p:txBody>
      </p:sp>
    </p:spTree>
    <p:extLst>
      <p:ext uri="{BB962C8B-B14F-4D97-AF65-F5344CB8AC3E}">
        <p14:creationId xmlns:p14="http://schemas.microsoft.com/office/powerpoint/2010/main" val="2465293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1285833" y="606350"/>
          <a:ext cx="10103121" cy="594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739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1248" y="907996"/>
            <a:ext cx="8928181" cy="5400000"/>
          </a:xfrm>
          <a:prstGeom prst="rect">
            <a:avLst/>
          </a:prstGeom>
        </p:spPr>
      </p:pic>
    </p:spTree>
    <p:extLst>
      <p:ext uri="{BB962C8B-B14F-4D97-AF65-F5344CB8AC3E}">
        <p14:creationId xmlns:p14="http://schemas.microsoft.com/office/powerpoint/2010/main" val="741772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276" y="152533"/>
            <a:ext cx="8911687" cy="1280890"/>
          </a:xfrm>
        </p:spPr>
        <p:txBody>
          <a:bodyPr/>
          <a:lstStyle/>
          <a:p>
            <a:r>
              <a:rPr lang="en-GB" i="1" dirty="0"/>
              <a:t>Vestibulectomy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8335904"/>
              </p:ext>
            </p:extLst>
          </p:nvPr>
        </p:nvGraphicFramePr>
        <p:xfrm>
          <a:off x="1487379" y="1433423"/>
          <a:ext cx="9683301" cy="5147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64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085" y="810502"/>
            <a:ext cx="10005355" cy="5461510"/>
          </a:xfrm>
          <a:scene3d>
            <a:camera prst="obliqueBottomRight"/>
            <a:lightRig rig="threePt" dir="t"/>
          </a:scene3d>
        </p:spPr>
        <p:style>
          <a:lnRef idx="2">
            <a:schemeClr val="accent6"/>
          </a:lnRef>
          <a:fillRef idx="1">
            <a:schemeClr val="lt1"/>
          </a:fillRef>
          <a:effectRef idx="0">
            <a:schemeClr val="accent6"/>
          </a:effectRef>
          <a:fontRef idx="minor">
            <a:schemeClr val="dk1"/>
          </a:fontRef>
        </p:style>
        <p:txBody>
          <a:bodyPr>
            <a:normAutofit/>
          </a:bodyPr>
          <a:lstStyle/>
          <a:p>
            <a:r>
              <a:rPr lang="en-GB" sz="2400" dirty="0"/>
              <a:t>Laser ablation is no longer recommended</a:t>
            </a:r>
            <a:r>
              <a:rPr lang="en-GB" sz="2400" dirty="0" smtClean="0"/>
              <a:t>.</a:t>
            </a:r>
          </a:p>
          <a:p>
            <a:endParaRPr lang="en-GB" sz="2400" dirty="0"/>
          </a:p>
          <a:p>
            <a:r>
              <a:rPr lang="en-GB" sz="2400" dirty="0"/>
              <a:t>The original Woodruff procedure involved removal of </a:t>
            </a:r>
            <a:r>
              <a:rPr lang="en-GB" sz="2400" dirty="0" err="1"/>
              <a:t>semicircular</a:t>
            </a:r>
            <a:r>
              <a:rPr lang="en-GB" sz="2400" dirty="0"/>
              <a:t> segment of perineal skin, mucosa of the posterior vestibule, and the posterior hymnal ring, extending to Hart’s line (the junction between vestibule and perineal skin just above the anal orifice). </a:t>
            </a:r>
            <a:endParaRPr lang="en-GB" sz="2400" dirty="0" smtClean="0"/>
          </a:p>
          <a:p>
            <a:endParaRPr lang="en-GB" sz="2400" dirty="0"/>
          </a:p>
          <a:p>
            <a:r>
              <a:rPr lang="en-GB" sz="2400" dirty="0"/>
              <a:t>Studies have failed to predict which subgroups of patients (primary vs secondary, provoked or spontaneous or both) would best respond to surgery</a:t>
            </a:r>
            <a:r>
              <a:rPr lang="en-GB" sz="2400" dirty="0" smtClean="0"/>
              <a:t>.(</a:t>
            </a:r>
            <a:r>
              <a:rPr lang="en-GB" sz="2400" dirty="0"/>
              <a:t>success rates between 50% and 90% for provoked pain in women with </a:t>
            </a:r>
            <a:r>
              <a:rPr lang="en-GB" sz="2400" dirty="0" err="1"/>
              <a:t>vestibulodynia</a:t>
            </a:r>
            <a:r>
              <a:rPr lang="en-GB" sz="2400" dirty="0"/>
              <a:t>.</a:t>
            </a:r>
          </a:p>
          <a:p>
            <a:endParaRPr lang="en-GB" sz="2400" dirty="0"/>
          </a:p>
          <a:p>
            <a:endParaRPr lang="en-GB" sz="2400" dirty="0"/>
          </a:p>
          <a:p>
            <a:endParaRPr lang="en-GB" sz="2400" dirty="0"/>
          </a:p>
        </p:txBody>
      </p:sp>
    </p:spTree>
    <p:extLst>
      <p:ext uri="{BB962C8B-B14F-4D97-AF65-F5344CB8AC3E}">
        <p14:creationId xmlns:p14="http://schemas.microsoft.com/office/powerpoint/2010/main" val="2199750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627560512"/>
              </p:ext>
            </p:extLst>
          </p:nvPr>
        </p:nvGraphicFramePr>
        <p:xfrm>
          <a:off x="1400847" y="2023590"/>
          <a:ext cx="10030396" cy="2374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373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8012" y="878480"/>
            <a:ext cx="10022607" cy="5101087"/>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a:normAutofit/>
          </a:bodyPr>
          <a:lstStyle/>
          <a:p>
            <a:r>
              <a:rPr lang="en-GB" sz="2400" dirty="0"/>
              <a:t>Higher </a:t>
            </a:r>
            <a:r>
              <a:rPr lang="en-GB" sz="2400" dirty="0" err="1"/>
              <a:t>pretreatment</a:t>
            </a:r>
            <a:r>
              <a:rPr lang="en-GB" sz="2400" dirty="0"/>
              <a:t> pain and presence of </a:t>
            </a:r>
            <a:r>
              <a:rPr lang="en-GB" sz="2400" dirty="0" smtClean="0"/>
              <a:t>psychosocial complaints </a:t>
            </a:r>
            <a:r>
              <a:rPr lang="en-GB" sz="2400" dirty="0"/>
              <a:t>were negatively correlated with </a:t>
            </a:r>
            <a:r>
              <a:rPr lang="en-GB" sz="2400" dirty="0" smtClean="0"/>
              <a:t>treatment outcome.</a:t>
            </a:r>
          </a:p>
          <a:p>
            <a:endParaRPr lang="en-GB" sz="2400" dirty="0" smtClean="0"/>
          </a:p>
          <a:p>
            <a:r>
              <a:rPr lang="en-GB" sz="2400" dirty="0" smtClean="0"/>
              <a:t> </a:t>
            </a:r>
            <a:r>
              <a:rPr lang="en-GB" sz="2400" dirty="0"/>
              <a:t>Patients with negative attitude towards sex </a:t>
            </a:r>
            <a:r>
              <a:rPr lang="en-GB" sz="2400" dirty="0" smtClean="0"/>
              <a:t>were less </a:t>
            </a:r>
            <a:r>
              <a:rPr lang="en-GB" sz="2400" dirty="0"/>
              <a:t>fitting candidates for vestibulectomy as they had </a:t>
            </a:r>
            <a:r>
              <a:rPr lang="en-GB" sz="2400" dirty="0" smtClean="0"/>
              <a:t>poorer </a:t>
            </a:r>
            <a:r>
              <a:rPr lang="en-GB" sz="2400" dirty="0"/>
              <a:t>outcome compared with the other treatment groups. </a:t>
            </a:r>
            <a:endParaRPr lang="en-GB" sz="2400" dirty="0" smtClean="0"/>
          </a:p>
          <a:p>
            <a:endParaRPr lang="en-GB" sz="2400" dirty="0" smtClean="0"/>
          </a:p>
          <a:p>
            <a:r>
              <a:rPr lang="en-GB" sz="2400" dirty="0" smtClean="0"/>
              <a:t>At 6 </a:t>
            </a:r>
            <a:r>
              <a:rPr lang="en-GB" sz="2400" dirty="0"/>
              <a:t>months follow-up, all treatment groups were </a:t>
            </a:r>
            <a:r>
              <a:rPr lang="en-GB" sz="2400" dirty="0" smtClean="0"/>
              <a:t>associated with </a:t>
            </a:r>
            <a:r>
              <a:rPr lang="en-GB" sz="2400" dirty="0"/>
              <a:t>significant reduction in pain, while </a:t>
            </a:r>
            <a:r>
              <a:rPr lang="en-GB" sz="2400" dirty="0" smtClean="0"/>
              <a:t>vestibulectomy</a:t>
            </a:r>
            <a:r>
              <a:rPr lang="en-GB" sz="2400" dirty="0"/>
              <a:t> </a:t>
            </a:r>
            <a:r>
              <a:rPr lang="en-GB" sz="2400" dirty="0" smtClean="0"/>
              <a:t>resulted </a:t>
            </a:r>
            <a:r>
              <a:rPr lang="en-GB" sz="2400" dirty="0"/>
              <a:t>in almost twice the degree of pain reduction than </a:t>
            </a:r>
            <a:r>
              <a:rPr lang="en-GB" sz="2400" dirty="0" smtClean="0"/>
              <a:t>the two </a:t>
            </a:r>
            <a:r>
              <a:rPr lang="en-GB" sz="2400" dirty="0"/>
              <a:t>other treatment groups.</a:t>
            </a:r>
          </a:p>
        </p:txBody>
      </p:sp>
    </p:spTree>
    <p:extLst>
      <p:ext uri="{BB962C8B-B14F-4D97-AF65-F5344CB8AC3E}">
        <p14:creationId xmlns:p14="http://schemas.microsoft.com/office/powerpoint/2010/main" val="1364555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4761421"/>
              </p:ext>
            </p:extLst>
          </p:nvPr>
        </p:nvGraphicFramePr>
        <p:xfrm>
          <a:off x="1483695" y="1791401"/>
          <a:ext cx="9771603" cy="269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17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9957" y="578490"/>
            <a:ext cx="3620999" cy="4500000"/>
          </a:xfrm>
          <a:prstGeom prst="rect">
            <a:avLst/>
          </a:prstGeom>
        </p:spPr>
      </p:pic>
      <p:sp>
        <p:nvSpPr>
          <p:cNvPr id="3" name="Rectangle 2"/>
          <p:cNvSpPr/>
          <p:nvPr/>
        </p:nvSpPr>
        <p:spPr>
          <a:xfrm>
            <a:off x="1478046" y="5298317"/>
            <a:ext cx="10010273" cy="923330"/>
          </a:xfrm>
          <a:prstGeom prst="rect">
            <a:avLst/>
          </a:prstGeom>
        </p:spPr>
        <p:txBody>
          <a:bodyPr wrap="square">
            <a:spAutoFit/>
          </a:bodyPr>
          <a:lstStyle/>
          <a:p>
            <a:r>
              <a:rPr lang="en-GB" dirty="0">
                <a:latin typeface="AdvPSA334"/>
              </a:rPr>
              <a:t>The vulva. The vestibule is the region between (A) the hymen and (B) Hart’s line</a:t>
            </a:r>
          </a:p>
          <a:p>
            <a:r>
              <a:rPr lang="en-GB" dirty="0">
                <a:latin typeface="AdvPSA334"/>
              </a:rPr>
              <a:t>(</a:t>
            </a:r>
            <a:r>
              <a:rPr lang="en-GB" dirty="0">
                <a:latin typeface="AdvPSA335"/>
              </a:rPr>
              <a:t>dotted line</a:t>
            </a:r>
            <a:r>
              <a:rPr lang="en-GB" dirty="0">
                <a:latin typeface="AdvPSA334"/>
              </a:rPr>
              <a:t>). (C) The opening of the Bartholin ducts can be seen bilaterally at 4 and 8</a:t>
            </a:r>
          </a:p>
          <a:p>
            <a:r>
              <a:rPr lang="en-GB" dirty="0">
                <a:latin typeface="AdvPSA334"/>
              </a:rPr>
              <a:t>o’clock.</a:t>
            </a:r>
            <a:endParaRPr lang="en-GB" dirty="0"/>
          </a:p>
        </p:txBody>
      </p:sp>
    </p:spTree>
    <p:extLst>
      <p:ext uri="{BB962C8B-B14F-4D97-AF65-F5344CB8AC3E}">
        <p14:creationId xmlns:p14="http://schemas.microsoft.com/office/powerpoint/2010/main" val="219499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766" y="77770"/>
            <a:ext cx="8911687" cy="1280890"/>
          </a:xfrm>
        </p:spPr>
        <p:txBody>
          <a:bodyPr/>
          <a:lstStyle/>
          <a:p>
            <a:r>
              <a:rPr lang="en-GB" i="1" dirty="0"/>
              <a:t>Hormonal Treatment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391685"/>
              </p:ext>
            </p:extLst>
          </p:nvPr>
        </p:nvGraphicFramePr>
        <p:xfrm>
          <a:off x="1623053" y="1358660"/>
          <a:ext cx="10016856" cy="506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189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791892888"/>
              </p:ext>
            </p:extLst>
          </p:nvPr>
        </p:nvGraphicFramePr>
        <p:xfrm>
          <a:off x="1277757" y="446238"/>
          <a:ext cx="10178000" cy="6250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142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95" y="130189"/>
            <a:ext cx="9870139" cy="1280890"/>
          </a:xfrm>
        </p:spPr>
        <p:txBody>
          <a:bodyPr>
            <a:normAutofit/>
          </a:bodyPr>
          <a:lstStyle/>
          <a:p>
            <a:r>
              <a:rPr lang="en-GB" sz="4000" i="1" dirty="0"/>
              <a:t>Physical Therapy (PT) and Biofeedback</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6939720"/>
              </p:ext>
            </p:extLst>
          </p:nvPr>
        </p:nvGraphicFramePr>
        <p:xfrm>
          <a:off x="1399695" y="1411079"/>
          <a:ext cx="10009920" cy="4863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424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03897666"/>
              </p:ext>
            </p:extLst>
          </p:nvPr>
        </p:nvGraphicFramePr>
        <p:xfrm>
          <a:off x="1455211" y="1119044"/>
          <a:ext cx="9552861" cy="4670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164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758" y="164035"/>
            <a:ext cx="9735670" cy="1280890"/>
          </a:xfrm>
        </p:spPr>
        <p:txBody>
          <a:bodyPr>
            <a:normAutofit/>
          </a:bodyPr>
          <a:lstStyle/>
          <a:p>
            <a:r>
              <a:rPr lang="en-GB" sz="2400" i="1" dirty="0"/>
              <a:t>Transcutaneous Electrical Nerve Stimulation</a:t>
            </a:r>
            <a:br>
              <a:rPr lang="en-GB" sz="2400" i="1" dirty="0"/>
            </a:br>
            <a:r>
              <a:rPr lang="en-GB" sz="2400" i="1" dirty="0"/>
              <a:t>(TENS)</a:t>
            </a:r>
            <a:endParaRPr lang="en-GB" sz="2400" dirty="0"/>
          </a:p>
        </p:txBody>
      </p:sp>
      <p:sp>
        <p:nvSpPr>
          <p:cNvPr id="3" name="Content Placeholder 2"/>
          <p:cNvSpPr>
            <a:spLocks noGrp="1"/>
          </p:cNvSpPr>
          <p:nvPr>
            <p:ph idx="1"/>
          </p:nvPr>
        </p:nvSpPr>
        <p:spPr>
          <a:xfrm>
            <a:off x="1580758" y="1653744"/>
            <a:ext cx="8915400" cy="3777622"/>
          </a:xfrm>
        </p:spPr>
        <p:txBody>
          <a:bodyPr>
            <a:normAutofit/>
          </a:bodyPr>
          <a:lstStyle/>
          <a:p>
            <a:r>
              <a:rPr lang="en-GB" sz="2400" dirty="0"/>
              <a:t>Beneficial effects of TENS were demonstrated in a </a:t>
            </a:r>
            <a:r>
              <a:rPr lang="en-GB" sz="2400" dirty="0" smtClean="0"/>
              <a:t>randomized placebo-controlled </a:t>
            </a:r>
            <a:r>
              <a:rPr lang="en-GB" sz="2400" dirty="0"/>
              <a:t>trial of 40 women with </a:t>
            </a:r>
            <a:r>
              <a:rPr lang="en-GB" sz="2400" dirty="0" err="1"/>
              <a:t>vestibulodynia</a:t>
            </a:r>
            <a:r>
              <a:rPr lang="en-GB" sz="2400" dirty="0"/>
              <a:t>.</a:t>
            </a:r>
          </a:p>
          <a:p>
            <a:endParaRPr lang="en-GB" sz="2400" dirty="0" smtClean="0"/>
          </a:p>
          <a:p>
            <a:r>
              <a:rPr lang="en-GB" sz="2400" dirty="0" smtClean="0"/>
              <a:t>After </a:t>
            </a:r>
            <a:r>
              <a:rPr lang="en-GB" sz="2400" dirty="0"/>
              <a:t>20 sessions, the TENS treatment arm showed </a:t>
            </a:r>
            <a:r>
              <a:rPr lang="en-GB" sz="2400" dirty="0" smtClean="0"/>
              <a:t>significant improvement </a:t>
            </a:r>
            <a:r>
              <a:rPr lang="en-GB" sz="2400" dirty="0"/>
              <a:t>of pain and sexual function </a:t>
            </a:r>
            <a:r>
              <a:rPr lang="en-GB" sz="2400" dirty="0" smtClean="0"/>
              <a:t>compared with </a:t>
            </a:r>
            <a:r>
              <a:rPr lang="en-GB" sz="2400" dirty="0"/>
              <a:t>placebo </a:t>
            </a:r>
            <a:r>
              <a:rPr lang="en-GB" sz="2400" dirty="0" smtClean="0"/>
              <a:t>.</a:t>
            </a:r>
            <a:endParaRPr lang="en-GB" sz="2400" dirty="0"/>
          </a:p>
        </p:txBody>
      </p:sp>
    </p:spTree>
    <p:extLst>
      <p:ext uri="{BB962C8B-B14F-4D97-AF65-F5344CB8AC3E}">
        <p14:creationId xmlns:p14="http://schemas.microsoft.com/office/powerpoint/2010/main" val="3022672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139" y="123778"/>
            <a:ext cx="8911687" cy="976997"/>
          </a:xfrm>
        </p:spPr>
        <p:txBody>
          <a:bodyPr>
            <a:normAutofit/>
          </a:bodyPr>
          <a:lstStyle/>
          <a:p>
            <a:r>
              <a:rPr lang="en-GB" sz="3600" i="1" dirty="0"/>
              <a:t>Psychological Interventions</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1399326"/>
              </p:ext>
            </p:extLst>
          </p:nvPr>
        </p:nvGraphicFramePr>
        <p:xfrm>
          <a:off x="1283139" y="978426"/>
          <a:ext cx="9462517" cy="5821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316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027" y="141031"/>
            <a:ext cx="8911687" cy="1280890"/>
          </a:xfrm>
        </p:spPr>
        <p:txBody>
          <a:bodyPr/>
          <a:lstStyle/>
          <a:p>
            <a:r>
              <a:rPr lang="en-GB" i="1" dirty="0"/>
              <a:t>Hypnotherapy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8463762"/>
              </p:ext>
            </p:extLst>
          </p:nvPr>
        </p:nvGraphicFramePr>
        <p:xfrm>
          <a:off x="1377220" y="1300643"/>
          <a:ext cx="9913340" cy="5486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306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554" y="77081"/>
            <a:ext cx="8911687" cy="991865"/>
          </a:xfrm>
        </p:spPr>
        <p:txBody>
          <a:bodyPr>
            <a:normAutofit/>
          </a:bodyPr>
          <a:lstStyle/>
          <a:p>
            <a:r>
              <a:rPr lang="en-GB" sz="4000" i="1" dirty="0"/>
              <a:t>Cognitive </a:t>
            </a:r>
            <a:r>
              <a:rPr lang="en-GB" sz="4000" i="1" dirty="0" err="1"/>
              <a:t>Behavioral</a:t>
            </a:r>
            <a:r>
              <a:rPr lang="en-GB" sz="4000" i="1" dirty="0"/>
              <a:t> Therapy (CBT)</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597339"/>
              </p:ext>
            </p:extLst>
          </p:nvPr>
        </p:nvGraphicFramePr>
        <p:xfrm>
          <a:off x="1389855" y="1415137"/>
          <a:ext cx="10120373" cy="4464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253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991" y="54765"/>
            <a:ext cx="8911687" cy="1280890"/>
          </a:xfrm>
        </p:spPr>
        <p:txBody>
          <a:bodyPr>
            <a:noAutofit/>
          </a:bodyPr>
          <a:lstStyle/>
          <a:p>
            <a:r>
              <a:rPr lang="en-GB" sz="3200" i="1" dirty="0"/>
              <a:t>Mindfulness Based Stress Reduction (</a:t>
            </a:r>
            <a:r>
              <a:rPr lang="en-GB" sz="3200" i="1" dirty="0" smtClean="0"/>
              <a:t>MBSR) Therapy</a:t>
            </a:r>
            <a:endParaRPr lang="en-GB" sz="3200" dirty="0"/>
          </a:p>
        </p:txBody>
      </p:sp>
      <p:sp>
        <p:nvSpPr>
          <p:cNvPr id="3" name="Content Placeholder 2"/>
          <p:cNvSpPr>
            <a:spLocks noGrp="1"/>
          </p:cNvSpPr>
          <p:nvPr>
            <p:ph idx="1"/>
          </p:nvPr>
        </p:nvSpPr>
        <p:spPr>
          <a:xfrm>
            <a:off x="1355368" y="2166343"/>
            <a:ext cx="10039860" cy="2206036"/>
          </a:xfrm>
          <a:solidFill>
            <a:schemeClr val="accent1">
              <a:lumMod val="20000"/>
              <a:lumOff val="80000"/>
            </a:schemeClr>
          </a:solidFill>
          <a:effectLst>
            <a:outerShdw blurRad="50800" dist="38100" algn="l" rotWithShape="0">
              <a:prstClr val="black">
                <a:alpha val="40000"/>
              </a:prstClr>
            </a:outerShdw>
          </a:effectLst>
        </p:spPr>
        <p:txBody>
          <a:bodyPr>
            <a:normAutofit/>
          </a:bodyPr>
          <a:lstStyle/>
          <a:p>
            <a:r>
              <a:rPr lang="en-GB" sz="2400" dirty="0"/>
              <a:t>Mindfulness is the practice of relaxed wakefulness, </a:t>
            </a:r>
            <a:r>
              <a:rPr lang="en-GB" sz="2400" dirty="0" smtClean="0"/>
              <a:t>defined as </a:t>
            </a:r>
            <a:r>
              <a:rPr lang="en-GB" sz="2400" dirty="0" err="1"/>
              <a:t>nonjudgmental</a:t>
            </a:r>
            <a:r>
              <a:rPr lang="en-GB" sz="2400" dirty="0"/>
              <a:t> moment awareness, and is an ancient </a:t>
            </a:r>
            <a:r>
              <a:rPr lang="en-GB" sz="2400" dirty="0" smtClean="0"/>
              <a:t>eastern practice </a:t>
            </a:r>
            <a:r>
              <a:rPr lang="en-GB" sz="2400" dirty="0"/>
              <a:t>with roots in Buddhist </a:t>
            </a:r>
            <a:r>
              <a:rPr lang="en-GB" sz="2400" dirty="0" smtClean="0"/>
              <a:t>meditation. </a:t>
            </a:r>
          </a:p>
        </p:txBody>
      </p:sp>
    </p:spTree>
    <p:extLst>
      <p:ext uri="{BB962C8B-B14F-4D97-AF65-F5344CB8AC3E}">
        <p14:creationId xmlns:p14="http://schemas.microsoft.com/office/powerpoint/2010/main" val="3640268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267" y="168347"/>
            <a:ext cx="8911687" cy="1280890"/>
          </a:xfrm>
        </p:spPr>
        <p:txBody>
          <a:bodyPr>
            <a:normAutofit/>
          </a:bodyPr>
          <a:lstStyle/>
          <a:p>
            <a:r>
              <a:rPr lang="en-GB" sz="2800" i="1" dirty="0"/>
              <a:t>Addressing Relationship Factors in the </a:t>
            </a:r>
            <a:r>
              <a:rPr lang="en-GB" sz="2800" i="1" dirty="0" smtClean="0"/>
              <a:t>Treatment of </a:t>
            </a:r>
            <a:r>
              <a:rPr lang="en-GB" sz="2800" i="1" dirty="0"/>
              <a:t>Vulvodynia</a:t>
            </a:r>
            <a:endParaRPr lang="en-GB"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07938791"/>
              </p:ext>
            </p:extLst>
          </p:nvPr>
        </p:nvGraphicFramePr>
        <p:xfrm>
          <a:off x="1388267" y="1624044"/>
          <a:ext cx="9896086" cy="4991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027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306" y="506706"/>
            <a:ext cx="5814955" cy="6039699"/>
          </a:xfr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r>
              <a:rPr lang="en-GB" sz="2400" dirty="0" smtClean="0"/>
              <a:t> </a:t>
            </a:r>
            <a:endParaRPr lang="en-GB" sz="2400" dirty="0"/>
          </a:p>
          <a:p>
            <a:pPr marL="0" indent="0">
              <a:buNone/>
            </a:pPr>
            <a:r>
              <a:rPr lang="en-GB" sz="2400" dirty="0"/>
              <a:t>Specific disorders causing vulvar pain </a:t>
            </a:r>
            <a:r>
              <a:rPr lang="en-GB" sz="2400" dirty="0" smtClean="0"/>
              <a:t>include: </a:t>
            </a:r>
            <a:endParaRPr lang="fa-IR" sz="2400" dirty="0" smtClean="0"/>
          </a:p>
          <a:p>
            <a:r>
              <a:rPr lang="en-GB" sz="2400" dirty="0" smtClean="0"/>
              <a:t>infectious</a:t>
            </a:r>
            <a:r>
              <a:rPr lang="en-GB" sz="2400" dirty="0"/>
              <a:t>, </a:t>
            </a:r>
            <a:endParaRPr lang="fa-IR" sz="2400" dirty="0" smtClean="0"/>
          </a:p>
          <a:p>
            <a:r>
              <a:rPr lang="en-GB" sz="2400" dirty="0" smtClean="0"/>
              <a:t>inflammatory</a:t>
            </a:r>
            <a:r>
              <a:rPr lang="en-GB" sz="2400" dirty="0"/>
              <a:t>, </a:t>
            </a:r>
            <a:endParaRPr lang="fa-IR" sz="2400" dirty="0" smtClean="0"/>
          </a:p>
          <a:p>
            <a:r>
              <a:rPr lang="en-GB" sz="2400" dirty="0" smtClean="0"/>
              <a:t>neoplastic, </a:t>
            </a:r>
            <a:endParaRPr lang="fa-IR" sz="2400" dirty="0" smtClean="0"/>
          </a:p>
          <a:p>
            <a:r>
              <a:rPr lang="en-GB" sz="2400" dirty="0" smtClean="0"/>
              <a:t>neurologic,</a:t>
            </a:r>
            <a:endParaRPr lang="fa-IR" sz="2400" dirty="0" smtClean="0"/>
          </a:p>
          <a:p>
            <a:r>
              <a:rPr lang="en-GB" sz="2400" dirty="0" smtClean="0"/>
              <a:t> </a:t>
            </a:r>
            <a:r>
              <a:rPr lang="en-GB" sz="2400" dirty="0"/>
              <a:t>traumatic, </a:t>
            </a:r>
            <a:endParaRPr lang="fa-IR" sz="2400" dirty="0" smtClean="0"/>
          </a:p>
          <a:p>
            <a:r>
              <a:rPr lang="en-GB" sz="2400" dirty="0" smtClean="0"/>
              <a:t>iatrogenic </a:t>
            </a:r>
            <a:r>
              <a:rPr lang="en-GB" sz="2400" dirty="0"/>
              <a:t>(e.g., chemotherapy, radiation, surgery) </a:t>
            </a:r>
            <a:r>
              <a:rPr lang="en-GB" sz="2400" dirty="0" smtClean="0"/>
              <a:t>or</a:t>
            </a:r>
            <a:endParaRPr lang="fa-IR" sz="2400" dirty="0" smtClean="0"/>
          </a:p>
          <a:p>
            <a:r>
              <a:rPr lang="en-GB" sz="2400" dirty="0" smtClean="0"/>
              <a:t> </a:t>
            </a:r>
            <a:r>
              <a:rPr lang="en-GB" sz="2400" dirty="0"/>
              <a:t>hormonal deficiency.</a:t>
            </a:r>
          </a:p>
          <a:p>
            <a:endParaRPr lang="en-GB"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687" y="999521"/>
            <a:ext cx="3238500" cy="3686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0812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521" y="146782"/>
            <a:ext cx="8911687" cy="1280890"/>
          </a:xfrm>
        </p:spPr>
        <p:txBody>
          <a:bodyPr/>
          <a:lstStyle/>
          <a:p>
            <a:r>
              <a:rPr lang="en-GB" i="1" dirty="0"/>
              <a:t>Acupuncture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8829954"/>
              </p:ext>
            </p:extLst>
          </p:nvPr>
        </p:nvGraphicFramePr>
        <p:xfrm>
          <a:off x="1368229" y="1852674"/>
          <a:ext cx="10022607"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0280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381000"/>
            <a:ext cx="14478000" cy="7620000"/>
          </a:xfrm>
          <a:prstGeom prst="rect">
            <a:avLst/>
          </a:prstGeom>
        </p:spPr>
      </p:pic>
    </p:spTree>
    <p:extLst>
      <p:ext uri="{BB962C8B-B14F-4D97-AF65-F5344CB8AC3E}">
        <p14:creationId xmlns:p14="http://schemas.microsoft.com/office/powerpoint/2010/main" val="215944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7920" y="1199945"/>
            <a:ext cx="9621499" cy="4320000"/>
          </a:xfrm>
          <a:prstGeom prst="rect">
            <a:avLst/>
          </a:prstGeom>
        </p:spPr>
      </p:pic>
    </p:spTree>
    <p:extLst>
      <p:ext uri="{BB962C8B-B14F-4D97-AF65-F5344CB8AC3E}">
        <p14:creationId xmlns:p14="http://schemas.microsoft.com/office/powerpoint/2010/main" val="346330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831345536"/>
              </p:ext>
            </p:extLst>
          </p:nvPr>
        </p:nvGraphicFramePr>
        <p:xfrm>
          <a:off x="6801857" y="1494273"/>
          <a:ext cx="3810000" cy="4001860"/>
        </p:xfrm>
        <a:graphic>
          <a:graphicData uri="http://schemas.openxmlformats.org/presentationml/2006/ole">
            <mc:AlternateContent xmlns:mc="http://schemas.openxmlformats.org/markup-compatibility/2006">
              <mc:Choice xmlns:v="urn:schemas-microsoft-com:vml" Requires="v">
                <p:oleObj spid="_x0000_s3079" name="Clip" r:id="rId3" imgW="1841400" imgH="1841400" progId="MS_ClipArt_Gallery.5">
                  <p:embed/>
                </p:oleObj>
              </mc:Choice>
              <mc:Fallback>
                <p:oleObj name="Clip" r:id="rId3" imgW="1841400" imgH="1841400"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857" y="1494273"/>
                        <a:ext cx="3810000" cy="4001860"/>
                      </a:xfrm>
                      <a:prstGeom prst="rect">
                        <a:avLst/>
                      </a:prstGeom>
                      <a:noFill/>
                      <a:ln>
                        <a:noFill/>
                      </a:ln>
                      <a:effectLst/>
                    </p:spPr>
                  </p:pic>
                </p:oleObj>
              </mc:Fallback>
            </mc:AlternateContent>
          </a:graphicData>
        </a:graphic>
      </p:graphicFrame>
      <p:grpSp>
        <p:nvGrpSpPr>
          <p:cNvPr id="3" name="Group 2"/>
          <p:cNvGrpSpPr/>
          <p:nvPr/>
        </p:nvGrpSpPr>
        <p:grpSpPr>
          <a:xfrm>
            <a:off x="1583501" y="1754243"/>
            <a:ext cx="4175728" cy="3481920"/>
            <a:chOff x="0" y="259970"/>
            <a:chExt cx="4175728" cy="3481920"/>
          </a:xfrm>
          <a:scene3d>
            <a:camera prst="orthographicFront"/>
            <a:lightRig rig="flat" dir="t"/>
          </a:scene3d>
        </p:grpSpPr>
        <p:sp>
          <p:nvSpPr>
            <p:cNvPr id="4" name="Rounded Rectangle 3"/>
            <p:cNvSpPr/>
            <p:nvPr/>
          </p:nvSpPr>
          <p:spPr>
            <a:xfrm>
              <a:off x="0" y="259970"/>
              <a:ext cx="4175728" cy="3481920"/>
            </a:xfrm>
            <a:prstGeom prst="round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5" name="Rounded Rectangle 4"/>
            <p:cNvSpPr/>
            <p:nvPr/>
          </p:nvSpPr>
          <p:spPr>
            <a:xfrm>
              <a:off x="169973" y="429943"/>
              <a:ext cx="3835782" cy="31419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GB" sz="3100" kern="1200" dirty="0" smtClean="0"/>
                <a:t>The diagnosis of </a:t>
              </a:r>
              <a:r>
                <a:rPr lang="en-GB" sz="3100" kern="1200" dirty="0" err="1" smtClean="0"/>
                <a:t>vulvodynia</a:t>
              </a:r>
              <a:r>
                <a:rPr lang="en-GB" sz="3100" kern="1200" dirty="0" smtClean="0"/>
                <a:t> is primarily based on clinical history coupled with physical examination and is largely a diagnosis of exclusion.</a:t>
              </a:r>
              <a:endParaRPr lang="en-GB" sz="3100" kern="1200" dirty="0"/>
            </a:p>
          </p:txBody>
        </p:sp>
      </p:grpSp>
    </p:spTree>
    <p:extLst>
      <p:ext uri="{BB962C8B-B14F-4D97-AF65-F5344CB8AC3E}">
        <p14:creationId xmlns:p14="http://schemas.microsoft.com/office/powerpoint/2010/main" val="867235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DIAGNOSIS</a:t>
            </a:r>
          </a:p>
        </p:txBody>
      </p:sp>
      <p:sp>
        <p:nvSpPr>
          <p:cNvPr id="3" name="Content Placeholder 2"/>
          <p:cNvSpPr>
            <a:spLocks noGrp="1"/>
          </p:cNvSpPr>
          <p:nvPr>
            <p:ph idx="1"/>
          </p:nvPr>
        </p:nvSpPr>
        <p:spPr/>
        <p:txBody>
          <a:bodyPr/>
          <a:lstStyle/>
          <a:p>
            <a:r>
              <a:rPr lang="en-GB" dirty="0" smtClean="0"/>
              <a:t>History (</a:t>
            </a:r>
            <a:r>
              <a:rPr lang="en-GB" dirty="0"/>
              <a:t>Pain </a:t>
            </a:r>
            <a:r>
              <a:rPr lang="en-GB" dirty="0" smtClean="0"/>
              <a:t>History, </a:t>
            </a:r>
            <a:r>
              <a:rPr lang="en-GB" dirty="0"/>
              <a:t>Sexual </a:t>
            </a:r>
            <a:r>
              <a:rPr lang="en-GB" dirty="0" smtClean="0"/>
              <a:t>History,</a:t>
            </a:r>
            <a:r>
              <a:rPr lang="en-GB" dirty="0"/>
              <a:t> Medical </a:t>
            </a:r>
            <a:r>
              <a:rPr lang="en-GB" dirty="0" smtClean="0"/>
              <a:t>History)</a:t>
            </a:r>
          </a:p>
          <a:p>
            <a:r>
              <a:rPr lang="en-GB" dirty="0"/>
              <a:t>Physical </a:t>
            </a:r>
            <a:r>
              <a:rPr lang="en-GB" dirty="0" smtClean="0"/>
              <a:t>Examination (</a:t>
            </a:r>
            <a:r>
              <a:rPr lang="en-GB" dirty="0"/>
              <a:t>Vulvar </a:t>
            </a:r>
            <a:r>
              <a:rPr lang="en-GB" dirty="0" smtClean="0"/>
              <a:t>Inspection,</a:t>
            </a:r>
            <a:r>
              <a:rPr lang="en-GB" dirty="0"/>
              <a:t> Sensory Examination: Cotton Swab </a:t>
            </a:r>
            <a:r>
              <a:rPr lang="en-GB" dirty="0" smtClean="0"/>
              <a:t>Test, </a:t>
            </a:r>
            <a:r>
              <a:rPr lang="en-GB" dirty="0"/>
              <a:t>Speculum </a:t>
            </a:r>
            <a:r>
              <a:rPr lang="en-GB" dirty="0" smtClean="0"/>
              <a:t>Examination, </a:t>
            </a:r>
            <a:r>
              <a:rPr lang="en-GB" dirty="0"/>
              <a:t>Manual </a:t>
            </a:r>
            <a:r>
              <a:rPr lang="en-GB" dirty="0" smtClean="0"/>
              <a:t>Examination)</a:t>
            </a:r>
          </a:p>
          <a:p>
            <a:r>
              <a:rPr lang="en-GB" dirty="0"/>
              <a:t>Laboratory and Point-of-Care Testing</a:t>
            </a:r>
            <a:r>
              <a:rPr lang="en-GB" dirty="0" smtClean="0"/>
              <a:t> </a:t>
            </a:r>
            <a:endParaRPr lang="en-GB" dirty="0"/>
          </a:p>
        </p:txBody>
      </p:sp>
    </p:spTree>
    <p:extLst>
      <p:ext uri="{BB962C8B-B14F-4D97-AF65-F5344CB8AC3E}">
        <p14:creationId xmlns:p14="http://schemas.microsoft.com/office/powerpoint/2010/main" val="373893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2504" y="566139"/>
            <a:ext cx="6270078" cy="4680000"/>
          </a:xfrm>
          <a:prstGeom prst="rect">
            <a:avLst/>
          </a:prstGeom>
        </p:spPr>
      </p:pic>
      <p:sp>
        <p:nvSpPr>
          <p:cNvPr id="3" name="Rectangle 2"/>
          <p:cNvSpPr/>
          <p:nvPr/>
        </p:nvSpPr>
        <p:spPr>
          <a:xfrm>
            <a:off x="1352006" y="5651752"/>
            <a:ext cx="10391503" cy="646331"/>
          </a:xfrm>
          <a:prstGeom prst="rect">
            <a:avLst/>
          </a:prstGeom>
        </p:spPr>
        <p:txBody>
          <a:bodyPr wrap="square">
            <a:spAutoFit/>
          </a:bodyPr>
          <a:lstStyle/>
          <a:p>
            <a:r>
              <a:rPr lang="en-GB" dirty="0">
                <a:latin typeface="AdvPSA334"/>
              </a:rPr>
              <a:t>Comparison of key aspects of the history and physical examination in PVD versus GD.</a:t>
            </a:r>
          </a:p>
          <a:p>
            <a:r>
              <a:rPr lang="en-GB" dirty="0">
                <a:latin typeface="AdvPSA334"/>
              </a:rPr>
              <a:t>KOH, potassium hydroxide.</a:t>
            </a:r>
            <a:endParaRPr lang="en-GB" dirty="0"/>
          </a:p>
        </p:txBody>
      </p:sp>
    </p:spTree>
    <p:extLst>
      <p:ext uri="{BB962C8B-B14F-4D97-AF65-F5344CB8AC3E}">
        <p14:creationId xmlns:p14="http://schemas.microsoft.com/office/powerpoint/2010/main" val="2147086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4475</TotalTime>
  <Words>3009</Words>
  <Application>Microsoft Office PowerPoint</Application>
  <PresentationFormat>Widescreen</PresentationFormat>
  <Paragraphs>225</Paragraphs>
  <Slides>51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AdvPSA334</vt:lpstr>
      <vt:lpstr>AdvPSA335</vt:lpstr>
      <vt:lpstr>Arial</vt:lpstr>
      <vt:lpstr>BhxgvvXmrnvdFfnxmgTimes-Roman</vt:lpstr>
      <vt:lpstr>Gill Sans MT</vt:lpstr>
      <vt:lpstr>Impact</vt:lpstr>
      <vt:lpstr>Majalla UI</vt:lpstr>
      <vt:lpstr>Badge</vt:lpstr>
      <vt:lpstr>Clip</vt:lpstr>
      <vt:lpstr>Vulvodynia</vt:lpstr>
      <vt:lpstr>Vulvodynia</vt:lpstr>
      <vt:lpstr>PowerPoint Presentation</vt:lpstr>
      <vt:lpstr>PowerPoint Presentation</vt:lpstr>
      <vt:lpstr>PowerPoint Presentation</vt:lpstr>
      <vt:lpstr>PowerPoint Presentation</vt:lpstr>
      <vt:lpstr>PowerPoint Presentation</vt:lpstr>
      <vt:lpstr>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Vestibulodynia</vt:lpstr>
      <vt:lpstr>PowerPoint Presentation</vt:lpstr>
      <vt:lpstr>PowerPoint Presentation</vt:lpstr>
      <vt:lpstr>PowerPoint Presentation</vt:lpstr>
      <vt:lpstr>Differential Diagnosis :  </vt:lpstr>
      <vt:lpstr>PowerPoint Presentation</vt:lpstr>
      <vt:lpstr>PowerPoint Presentation</vt:lpstr>
      <vt:lpstr>Diagnosis of Vulval vestibulitis  </vt:lpstr>
      <vt:lpstr>PowerPoint Presentation</vt:lpstr>
      <vt:lpstr>Treatment of Vulvodynia</vt:lpstr>
      <vt:lpstr>PowerPoint Presentation</vt:lpstr>
      <vt:lpstr>PowerPoint Presentation</vt:lpstr>
      <vt:lpstr>PowerPoint Presentation</vt:lpstr>
      <vt:lpstr>Pharmacological Treatment</vt:lpstr>
      <vt:lpstr>PowerPoint Presentation</vt:lpstr>
      <vt:lpstr>PowerPoint Presentation</vt:lpstr>
      <vt:lpstr>PowerPoint Presentation</vt:lpstr>
      <vt:lpstr>PowerPoint Presentation</vt:lpstr>
      <vt:lpstr>Vestibulectomy</vt:lpstr>
      <vt:lpstr>PowerPoint Presentation</vt:lpstr>
      <vt:lpstr>PowerPoint Presentation</vt:lpstr>
      <vt:lpstr>PowerPoint Presentation</vt:lpstr>
      <vt:lpstr>PowerPoint Presentation</vt:lpstr>
      <vt:lpstr>Hormonal Treatment</vt:lpstr>
      <vt:lpstr>PowerPoint Presentation</vt:lpstr>
      <vt:lpstr>Physical Therapy (PT) and Biofeedback</vt:lpstr>
      <vt:lpstr>PowerPoint Presentation</vt:lpstr>
      <vt:lpstr>Transcutaneous Electrical Nerve Stimulation (TENS)</vt:lpstr>
      <vt:lpstr>Psychological Interventions</vt:lpstr>
      <vt:lpstr>Hypnotherapy</vt:lpstr>
      <vt:lpstr>Cognitive Behavioral Therapy (CBT)</vt:lpstr>
      <vt:lpstr>Mindfulness Based Stress Reduction (MBSR) Therapy</vt:lpstr>
      <vt:lpstr>Addressing Relationship Factors in the Treatment of Vulvodynia</vt:lpstr>
      <vt:lpstr>Acupuncture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setareh akhavan</dc:creator>
  <cp:lastModifiedBy>setareh akhavan</cp:lastModifiedBy>
  <cp:revision>90</cp:revision>
  <dcterms:created xsi:type="dcterms:W3CDTF">2020-09-13T06:34:41Z</dcterms:created>
  <dcterms:modified xsi:type="dcterms:W3CDTF">2020-10-27T12:51:13Z</dcterms:modified>
</cp:coreProperties>
</file>