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92" r:id="rId3"/>
    <p:sldId id="258" r:id="rId4"/>
    <p:sldId id="259" r:id="rId5"/>
    <p:sldId id="285" r:id="rId6"/>
    <p:sldId id="286" r:id="rId7"/>
    <p:sldId id="260" r:id="rId8"/>
    <p:sldId id="261" r:id="rId9"/>
    <p:sldId id="262" r:id="rId10"/>
    <p:sldId id="263" r:id="rId11"/>
    <p:sldId id="287" r:id="rId12"/>
    <p:sldId id="265" r:id="rId13"/>
    <p:sldId id="266" r:id="rId14"/>
    <p:sldId id="267" r:id="rId15"/>
    <p:sldId id="288" r:id="rId16"/>
    <p:sldId id="289" r:id="rId17"/>
    <p:sldId id="268" r:id="rId18"/>
    <p:sldId id="290" r:id="rId19"/>
    <p:sldId id="269" r:id="rId20"/>
    <p:sldId id="270" r:id="rId21"/>
    <p:sldId id="271" r:id="rId22"/>
    <p:sldId id="272" r:id="rId23"/>
    <p:sldId id="278" r:id="rId24"/>
    <p:sldId id="279" r:id="rId25"/>
    <p:sldId id="280" r:id="rId26"/>
    <p:sldId id="282" r:id="rId27"/>
    <p:sldId id="273" r:id="rId28"/>
    <p:sldId id="276" r:id="rId29"/>
    <p:sldId id="283" r:id="rId30"/>
    <p:sldId id="27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7182" autoAdjust="0"/>
  </p:normalViewPr>
  <p:slideViewPr>
    <p:cSldViewPr>
      <p:cViewPr>
        <p:scale>
          <a:sx n="60" d="100"/>
          <a:sy n="60" d="100"/>
        </p:scale>
        <p:origin x="-2013" y="-1035"/>
      </p:cViewPr>
      <p:guideLst>
        <p:guide orient="horz" pos="2160"/>
        <p:guide pos="2880"/>
      </p:guideLst>
    </p:cSldViewPr>
  </p:slideViewPr>
  <p:notesTextViewPr>
    <p:cViewPr>
      <p:scale>
        <a:sx n="1" d="1"/>
        <a:sy n="1" d="1"/>
      </p:scale>
      <p:origin x="0" y="0"/>
    </p:cViewPr>
  </p:notesTextViewPr>
  <p:sorterViewPr>
    <p:cViewPr>
      <p:scale>
        <a:sx n="100" d="100"/>
        <a:sy n="100" d="100"/>
      </p:scale>
      <p:origin x="0" y="177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DCED0C-B9D3-4A88-A912-9351E654E246}" type="datetimeFigureOut">
              <a:rPr lang="en-US" smtClean="0"/>
              <a:t>11/19/2020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EE5A54-02CC-49DE-8782-1814455F7DC6}" type="slidenum">
              <a:rPr lang="en-US" smtClean="0"/>
              <a:t>‹#›</a:t>
            </a:fld>
            <a:endParaRPr lang="en-US"/>
          </a:p>
        </p:txBody>
      </p:sp>
    </p:spTree>
    <p:extLst>
      <p:ext uri="{BB962C8B-B14F-4D97-AF65-F5344CB8AC3E}">
        <p14:creationId xmlns:p14="http://schemas.microsoft.com/office/powerpoint/2010/main" val="2762211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EE5A54-02CC-49DE-8782-1814455F7DC6}" type="slidenum">
              <a:rPr lang="en-US" smtClean="0"/>
              <a:t>1</a:t>
            </a:fld>
            <a:endParaRPr lang="en-US"/>
          </a:p>
        </p:txBody>
      </p:sp>
    </p:spTree>
    <p:extLst>
      <p:ext uri="{BB962C8B-B14F-4D97-AF65-F5344CB8AC3E}">
        <p14:creationId xmlns:p14="http://schemas.microsoft.com/office/powerpoint/2010/main" val="1060882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CDC recommends </a:t>
            </a:r>
            <a:r>
              <a:rPr lang="en-US" dirty="0" err="1" smtClean="0"/>
              <a:t>postexposure</a:t>
            </a:r>
            <a:r>
              <a:rPr lang="en-US" dirty="0" smtClean="0"/>
              <a:t> hepatitis B vaccination without hepatitis B immune globulin (HBIG) as adequate protection against hepatitis B. </a:t>
            </a:r>
          </a:p>
          <a:p>
            <a:r>
              <a:rPr lang="en-US" dirty="0" smtClean="0"/>
              <a:t>If the assailant is known to be hepatitis B infected, HBIG is recommended. </a:t>
            </a:r>
          </a:p>
          <a:p>
            <a:r>
              <a:rPr lang="en-US" dirty="0" smtClean="0"/>
              <a:t>Follow-up doses of hepatitis B vaccine should be administered one and six months after the first dose.</a:t>
            </a:r>
          </a:p>
          <a:p>
            <a:r>
              <a:rPr lang="en-US" dirty="0" smtClean="0"/>
              <a:t> Vaccination is not necessary if the patient has had previous hepatitis B vaccine and documented immunity. Those </a:t>
            </a:r>
            <a:r>
              <a:rPr lang="en-US" dirty="0" err="1" smtClean="0"/>
              <a:t>whoreceived</a:t>
            </a:r>
            <a:r>
              <a:rPr lang="en-US" dirty="0" smtClean="0"/>
              <a:t> hepatitis B vaccine as children likely would not have been tested for immunity; the CDC recommends previously vaccinated patients not known to be immune receive a single hepatitis B booster vaccination. </a:t>
            </a:r>
          </a:p>
          <a:p>
            <a:endParaRPr lang="en-US" dirty="0"/>
          </a:p>
        </p:txBody>
      </p:sp>
      <p:sp>
        <p:nvSpPr>
          <p:cNvPr id="4" name="Slide Number Placeholder 3"/>
          <p:cNvSpPr>
            <a:spLocks noGrp="1"/>
          </p:cNvSpPr>
          <p:nvPr>
            <p:ph type="sldNum" sz="quarter" idx="10"/>
          </p:nvPr>
        </p:nvSpPr>
        <p:spPr/>
        <p:txBody>
          <a:bodyPr/>
          <a:lstStyle/>
          <a:p>
            <a:fld id="{29EE5A54-02CC-49DE-8782-1814455F7DC6}" type="slidenum">
              <a:rPr lang="en-US" smtClean="0"/>
              <a:t>17</a:t>
            </a:fld>
            <a:endParaRPr lang="en-US"/>
          </a:p>
        </p:txBody>
      </p:sp>
    </p:spTree>
    <p:extLst>
      <p:ext uri="{BB962C8B-B14F-4D97-AF65-F5344CB8AC3E}">
        <p14:creationId xmlns:p14="http://schemas.microsoft.com/office/powerpoint/2010/main" val="1838814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Prophylactic treatment with antiretroviral drugs for HIV following sexual assault should be addressed with every patient.</a:t>
            </a:r>
          </a:p>
          <a:p>
            <a:r>
              <a:rPr lang="en-US" dirty="0" smtClean="0"/>
              <a:t> Despite the presumed low risk of transmission and the lack of evidence proving the efficacy of antiretroviral drugs after sexual assault, many organizations and infectious disease specialists believe that they should be offered.</a:t>
            </a:r>
          </a:p>
          <a:p>
            <a:r>
              <a:rPr lang="en-US" dirty="0" smtClean="0"/>
              <a:t>Generalizing from the model of occupational HIV exposure, it is thought that antiretroviral drugs are best started within four hours of assault, and should not be prescribed if more than 72 hours has passed . Options for prophylactic regimens used in </a:t>
            </a:r>
            <a:r>
              <a:rPr lang="en-US" dirty="0" err="1" smtClean="0"/>
              <a:t>postexposure</a:t>
            </a:r>
            <a:r>
              <a:rPr lang="en-US" dirty="0" smtClean="0"/>
              <a:t> prophylaxis (PEP) for healthcare workers are suitable for patients who choose to take HIV prophylactic treatment following sexual assault. </a:t>
            </a:r>
          </a:p>
          <a:p>
            <a:r>
              <a:rPr lang="en-US" dirty="0" smtClean="0"/>
              <a:t> The CDC recommends that patients be given an initial prescription for PEP for three to seven</a:t>
            </a:r>
          </a:p>
          <a:p>
            <a:r>
              <a:rPr lang="en-US" dirty="0" smtClean="0"/>
              <a:t>days, with short-term follow-up for further counseling and extension of treatment to 28 days if the patient has initiated PEP. </a:t>
            </a:r>
          </a:p>
          <a:p>
            <a:r>
              <a:rPr lang="en-US" dirty="0" smtClean="0"/>
              <a:t>There are no good data on the risk of acquiring HIV from an unknown assailant, although there are case reports of HIV transmission after sexual assault. </a:t>
            </a:r>
          </a:p>
          <a:p>
            <a:r>
              <a:rPr lang="en-US" dirty="0" smtClean="0"/>
              <a:t>The risk of HIV transmission from a single episode of consensual vaginal intercourse with an HIV infected man is estimated at 0.1 percent, and from a single episode of</a:t>
            </a:r>
          </a:p>
          <a:p>
            <a:r>
              <a:rPr lang="en-US" dirty="0" smtClean="0"/>
              <a:t>consensual anal intercourse at 2 percent. </a:t>
            </a:r>
          </a:p>
          <a:p>
            <a:r>
              <a:rPr lang="en-US" dirty="0" smtClean="0"/>
              <a:t>The risk of transmission after sexual assault by an HIV infected man is likely to be higher, since there may be associated trauma and bleeding.</a:t>
            </a:r>
          </a:p>
          <a:p>
            <a:endParaRPr lang="en-US" dirty="0"/>
          </a:p>
        </p:txBody>
      </p:sp>
      <p:sp>
        <p:nvSpPr>
          <p:cNvPr id="4" name="Slide Number Placeholder 3"/>
          <p:cNvSpPr>
            <a:spLocks noGrp="1"/>
          </p:cNvSpPr>
          <p:nvPr>
            <p:ph type="sldNum" sz="quarter" idx="10"/>
          </p:nvPr>
        </p:nvSpPr>
        <p:spPr/>
        <p:txBody>
          <a:bodyPr/>
          <a:lstStyle/>
          <a:p>
            <a:fld id="{29EE5A54-02CC-49DE-8782-1814455F7DC6}" type="slidenum">
              <a:rPr lang="en-US" smtClean="0"/>
              <a:t>19</a:t>
            </a:fld>
            <a:endParaRPr lang="en-US"/>
          </a:p>
        </p:txBody>
      </p:sp>
    </p:spTree>
    <p:extLst>
      <p:ext uri="{BB962C8B-B14F-4D97-AF65-F5344CB8AC3E}">
        <p14:creationId xmlns:p14="http://schemas.microsoft.com/office/powerpoint/2010/main" val="523465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Male on male rapists might be expected to have a higher prevalence of HIV infection.</a:t>
            </a:r>
          </a:p>
          <a:p>
            <a:r>
              <a:rPr lang="en-US" dirty="0" smtClean="0"/>
              <a:t>● Sexual assault in a region or country with a high background prevalence of HIV increases the likelihood that an assailant will be HIV infected.</a:t>
            </a:r>
          </a:p>
          <a:p>
            <a:r>
              <a:rPr lang="en-US" dirty="0" smtClean="0"/>
              <a:t>● Multiple assailants presumably increase the risk, since any of the assailants might be infected with HIV.</a:t>
            </a:r>
          </a:p>
          <a:p>
            <a:r>
              <a:rPr lang="en-US" dirty="0" smtClean="0"/>
              <a:t>● Anal sexual assault may be more likely to transmit HIV.</a:t>
            </a:r>
          </a:p>
          <a:p>
            <a:r>
              <a:rPr lang="en-US" dirty="0" smtClean="0"/>
              <a:t>● Sexual assault where either the assailant or the victim has trauma, bleeding, or genital lesions may increase the likelihood of transmission.</a:t>
            </a:r>
          </a:p>
          <a:p>
            <a:endParaRPr lang="en-US" dirty="0"/>
          </a:p>
        </p:txBody>
      </p:sp>
      <p:sp>
        <p:nvSpPr>
          <p:cNvPr id="4" name="Slide Number Placeholder 3"/>
          <p:cNvSpPr>
            <a:spLocks noGrp="1"/>
          </p:cNvSpPr>
          <p:nvPr>
            <p:ph type="sldNum" sz="quarter" idx="10"/>
          </p:nvPr>
        </p:nvSpPr>
        <p:spPr/>
        <p:txBody>
          <a:bodyPr/>
          <a:lstStyle/>
          <a:p>
            <a:fld id="{29EE5A54-02CC-49DE-8782-1814455F7DC6}" type="slidenum">
              <a:rPr lang="en-US" smtClean="0"/>
              <a:t>20</a:t>
            </a:fld>
            <a:endParaRPr lang="en-US"/>
          </a:p>
        </p:txBody>
      </p:sp>
    </p:spTree>
    <p:extLst>
      <p:ext uri="{BB962C8B-B14F-4D97-AF65-F5344CB8AC3E}">
        <p14:creationId xmlns:p14="http://schemas.microsoft.com/office/powerpoint/2010/main" val="2267957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HPV vaccination is recommended in the 2015 CDC guidelines . Vaccination is suggested at the time of initial evaluation after sexual assault in female survivors aged 9 to 26 and male survivors aged 9 to 21. </a:t>
            </a:r>
          </a:p>
          <a:p>
            <a:r>
              <a:rPr lang="en-US" dirty="0" smtClean="0"/>
              <a:t>There is no mention in the CDC recommendation of consideration of prior vaccination, but presumably this would not be done in those previously vaccinated. </a:t>
            </a:r>
          </a:p>
          <a:p>
            <a:r>
              <a:rPr lang="en-US" dirty="0" smtClean="0"/>
              <a:t>Follow-up vaccination to complete the series is recommended at 1 to 2 months and 6 months after initial vaccination</a:t>
            </a:r>
            <a:endParaRPr lang="en-US" dirty="0"/>
          </a:p>
        </p:txBody>
      </p:sp>
      <p:sp>
        <p:nvSpPr>
          <p:cNvPr id="4" name="Slide Number Placeholder 3"/>
          <p:cNvSpPr>
            <a:spLocks noGrp="1"/>
          </p:cNvSpPr>
          <p:nvPr>
            <p:ph type="sldNum" sz="quarter" idx="10"/>
          </p:nvPr>
        </p:nvSpPr>
        <p:spPr/>
        <p:txBody>
          <a:bodyPr/>
          <a:lstStyle/>
          <a:p>
            <a:fld id="{29EE5A54-02CC-49DE-8782-1814455F7DC6}" type="slidenum">
              <a:rPr lang="en-US" smtClean="0"/>
              <a:t>21</a:t>
            </a:fld>
            <a:endParaRPr lang="en-US"/>
          </a:p>
        </p:txBody>
      </p:sp>
    </p:spTree>
    <p:extLst>
      <p:ext uri="{BB962C8B-B14F-4D97-AF65-F5344CB8AC3E}">
        <p14:creationId xmlns:p14="http://schemas.microsoft.com/office/powerpoint/2010/main" val="1964703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the risk of pregnancy after a single episode of vaginal intercourse varies during the menstrual cycle, </a:t>
            </a:r>
            <a:r>
              <a:rPr lang="en-US" dirty="0" err="1" smtClean="0"/>
              <a:t>postcoital</a:t>
            </a:r>
            <a:r>
              <a:rPr lang="en-US" dirty="0" smtClean="0"/>
              <a:t> emergency contraception should be offered without regard to the menstrual cycle, given the uncertainty in the timing of ovulation.</a:t>
            </a:r>
          </a:p>
          <a:p>
            <a:r>
              <a:rPr lang="en-US" dirty="0" smtClean="0"/>
              <a:t>In the United States, available approaches for oral emergency contraception include, the progestin antagonist/agonist </a:t>
            </a:r>
            <a:r>
              <a:rPr lang="en-US" dirty="0" err="1" smtClean="0"/>
              <a:t>ulipristal</a:t>
            </a:r>
            <a:r>
              <a:rPr lang="en-US" dirty="0" smtClean="0"/>
              <a:t>, </a:t>
            </a:r>
            <a:r>
              <a:rPr lang="en-US" dirty="0" err="1" smtClean="0"/>
              <a:t>levonorgestrel</a:t>
            </a:r>
            <a:r>
              <a:rPr lang="en-US" dirty="0" smtClean="0"/>
              <a:t> alone, and the </a:t>
            </a:r>
            <a:r>
              <a:rPr lang="en-US" dirty="0" err="1" smtClean="0"/>
              <a:t>Yuzpe</a:t>
            </a:r>
            <a:r>
              <a:rPr lang="en-US" dirty="0" smtClean="0"/>
              <a:t> regimen.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9EE5A54-02CC-49DE-8782-1814455F7DC6}" type="slidenum">
              <a:rPr lang="en-US" smtClean="0"/>
              <a:t>22</a:t>
            </a:fld>
            <a:endParaRPr lang="en-US"/>
          </a:p>
        </p:txBody>
      </p:sp>
    </p:spTree>
    <p:extLst>
      <p:ext uri="{BB962C8B-B14F-4D97-AF65-F5344CB8AC3E}">
        <p14:creationId xmlns:p14="http://schemas.microsoft.com/office/powerpoint/2010/main" val="356541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Ulipristal</a:t>
            </a:r>
            <a:r>
              <a:rPr lang="en-US" dirty="0" smtClean="0"/>
              <a:t> is effective up to 120 hours after intercourse and is the preferred drug treatment beyond 72 hours after unprotected intercourse and in overweight or obese </a:t>
            </a:r>
            <a:r>
              <a:rPr lang="en-US" dirty="0" err="1" smtClean="0"/>
              <a:t>wome</a:t>
            </a:r>
            <a:endParaRPr lang="en-US" dirty="0"/>
          </a:p>
        </p:txBody>
      </p:sp>
      <p:sp>
        <p:nvSpPr>
          <p:cNvPr id="4" name="Slide Number Placeholder 3"/>
          <p:cNvSpPr>
            <a:spLocks noGrp="1"/>
          </p:cNvSpPr>
          <p:nvPr>
            <p:ph type="sldNum" sz="quarter" idx="10"/>
          </p:nvPr>
        </p:nvSpPr>
        <p:spPr/>
        <p:txBody>
          <a:bodyPr/>
          <a:lstStyle/>
          <a:p>
            <a:fld id="{29EE5A54-02CC-49DE-8782-1814455F7DC6}" type="slidenum">
              <a:rPr lang="en-US" smtClean="0"/>
              <a:t>23</a:t>
            </a:fld>
            <a:endParaRPr lang="en-US"/>
          </a:p>
        </p:txBody>
      </p:sp>
    </p:spTree>
    <p:extLst>
      <p:ext uri="{BB962C8B-B14F-4D97-AF65-F5344CB8AC3E}">
        <p14:creationId xmlns:p14="http://schemas.microsoft.com/office/powerpoint/2010/main" val="3237488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Levonorgestrel</a:t>
            </a:r>
            <a:r>
              <a:rPr lang="en-US" dirty="0" smtClean="0"/>
              <a:t> (0.75 mg and repeated in 12 hours, or 1.5 mg as a single dose) is available over the counter in the United States and other countries. It is well-tolerated but less effective over time than </a:t>
            </a:r>
            <a:r>
              <a:rPr lang="en-US" dirty="0" err="1" smtClean="0"/>
              <a:t>ulipristal</a:t>
            </a:r>
            <a:r>
              <a:rPr lang="en-US" dirty="0" smtClean="0"/>
              <a:t> and is likely ineffective in women who are overweight.</a:t>
            </a:r>
          </a:p>
          <a:p>
            <a:endParaRPr lang="en-US" dirty="0"/>
          </a:p>
        </p:txBody>
      </p:sp>
      <p:sp>
        <p:nvSpPr>
          <p:cNvPr id="4" name="Slide Number Placeholder 3"/>
          <p:cNvSpPr>
            <a:spLocks noGrp="1"/>
          </p:cNvSpPr>
          <p:nvPr>
            <p:ph type="sldNum" sz="quarter" idx="10"/>
          </p:nvPr>
        </p:nvSpPr>
        <p:spPr/>
        <p:txBody>
          <a:bodyPr/>
          <a:lstStyle/>
          <a:p>
            <a:fld id="{29EE5A54-02CC-49DE-8782-1814455F7DC6}" type="slidenum">
              <a:rPr lang="en-US" smtClean="0"/>
              <a:t>24</a:t>
            </a:fld>
            <a:endParaRPr lang="en-US"/>
          </a:p>
        </p:txBody>
      </p:sp>
    </p:spTree>
    <p:extLst>
      <p:ext uri="{BB962C8B-B14F-4D97-AF65-F5344CB8AC3E}">
        <p14:creationId xmlns:p14="http://schemas.microsoft.com/office/powerpoint/2010/main" val="492088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Yuzpe</a:t>
            </a:r>
            <a:r>
              <a:rPr lang="en-US" dirty="0" smtClean="0"/>
              <a:t> regimen (100 mcg of </a:t>
            </a:r>
            <a:r>
              <a:rPr lang="en-US" dirty="0" err="1" smtClean="0"/>
              <a:t>ethinyl</a:t>
            </a:r>
            <a:r>
              <a:rPr lang="en-US" dirty="0" smtClean="0"/>
              <a:t> estradiol and 0.5 mg of </a:t>
            </a:r>
            <a:r>
              <a:rPr lang="en-US" dirty="0" err="1" smtClean="0"/>
              <a:t>levonorgestrel</a:t>
            </a:r>
            <a:r>
              <a:rPr lang="en-US" dirty="0" smtClean="0"/>
              <a:t> historically given as two oral contraceptive pills or its equivalent and repeated in 12 hours) is 75 to 80 percent effective if administered within 72 hours of intercourse, but is rarely used given its lower efficacy and the high incidence of nausea and vomiting</a:t>
            </a:r>
            <a:endParaRPr lang="en-US" dirty="0"/>
          </a:p>
        </p:txBody>
      </p:sp>
      <p:sp>
        <p:nvSpPr>
          <p:cNvPr id="4" name="Slide Number Placeholder 3"/>
          <p:cNvSpPr>
            <a:spLocks noGrp="1"/>
          </p:cNvSpPr>
          <p:nvPr>
            <p:ph type="sldNum" sz="quarter" idx="10"/>
          </p:nvPr>
        </p:nvSpPr>
        <p:spPr/>
        <p:txBody>
          <a:bodyPr/>
          <a:lstStyle/>
          <a:p>
            <a:fld id="{29EE5A54-02CC-49DE-8782-1814455F7DC6}" type="slidenum">
              <a:rPr lang="en-US" smtClean="0"/>
              <a:t>25</a:t>
            </a:fld>
            <a:endParaRPr lang="en-US"/>
          </a:p>
        </p:txBody>
      </p:sp>
    </p:spTree>
    <p:extLst>
      <p:ext uri="{BB962C8B-B14F-4D97-AF65-F5344CB8AC3E}">
        <p14:creationId xmlns:p14="http://schemas.microsoft.com/office/powerpoint/2010/main" val="2063131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patients will experience nausea and vomiting from the combination of antibiotics and contraceptives. Treatment with </a:t>
            </a:r>
            <a:r>
              <a:rPr lang="en-US" dirty="0" err="1" smtClean="0"/>
              <a:t>antiemetics</a:t>
            </a:r>
            <a:r>
              <a:rPr lang="en-US" dirty="0" smtClean="0"/>
              <a:t> is appropriate, and medications such as meclizine, </a:t>
            </a:r>
            <a:r>
              <a:rPr lang="en-US" dirty="0" err="1" smtClean="0"/>
              <a:t>ondansetron</a:t>
            </a:r>
            <a:r>
              <a:rPr lang="en-US" dirty="0" smtClean="0"/>
              <a:t>, or </a:t>
            </a:r>
            <a:r>
              <a:rPr lang="en-US" dirty="0" err="1" smtClean="0"/>
              <a:t>prochlorperazine</a:t>
            </a:r>
            <a:r>
              <a:rPr lang="en-US" dirty="0" smtClean="0"/>
              <a:t> are all reasonable choices.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9EE5A54-02CC-49DE-8782-1814455F7DC6}" type="slidenum">
              <a:rPr lang="en-US" smtClean="0"/>
              <a:t>26</a:t>
            </a:fld>
            <a:endParaRPr lang="en-US"/>
          </a:p>
        </p:txBody>
      </p:sp>
    </p:spTree>
    <p:extLst>
      <p:ext uri="{BB962C8B-B14F-4D97-AF65-F5344CB8AC3E}">
        <p14:creationId xmlns:p14="http://schemas.microsoft.com/office/powerpoint/2010/main" val="3643619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Sexual assault victims require extensive emotional support and should be offered mental health services. </a:t>
            </a:r>
          </a:p>
          <a:p>
            <a:r>
              <a:rPr lang="en-US" dirty="0" smtClean="0"/>
              <a:t>Symptoms may include </a:t>
            </a:r>
            <a:r>
              <a:rPr lang="en-US" dirty="0" err="1" smtClean="0"/>
              <a:t>anger,fear</a:t>
            </a:r>
            <a:r>
              <a:rPr lang="en-US" dirty="0" smtClean="0"/>
              <a:t>, anxiety, physical pain, sleep disturbance, anorexia, shame, guilt, and intrusive thoughts.</a:t>
            </a:r>
          </a:p>
          <a:p>
            <a:r>
              <a:rPr lang="en-US" dirty="0" smtClean="0"/>
              <a:t>Additionally, they may experience musculoskeletal, genital, pelvic, and/or abdominal pain. Anorexia and insomnia can persist. Dreams and nightmares are </a:t>
            </a:r>
            <a:r>
              <a:rPr lang="en-US" dirty="0" err="1" smtClean="0"/>
              <a:t>common,and</a:t>
            </a:r>
            <a:r>
              <a:rPr lang="en-US" dirty="0" smtClean="0"/>
              <a:t> phobias may develop. Victims may find it difficult to resume their habits, lifestyles, and sexual relationships . Patients may develop posttraumatic stress</a:t>
            </a:r>
          </a:p>
          <a:p>
            <a:r>
              <a:rPr lang="en-US" dirty="0" smtClean="0"/>
              <a:t>disorder (PTSD), depression, or anxiety syndromes.</a:t>
            </a:r>
          </a:p>
          <a:p>
            <a:r>
              <a:rPr lang="en-US" dirty="0" smtClean="0"/>
              <a:t>The risk of PTSD may be greater when assaults occur repeatedly during the event, are perpetrated by more than one assailant, or are associated with physical injury.</a:t>
            </a:r>
          </a:p>
          <a:p>
            <a:r>
              <a:rPr lang="en-US" dirty="0" smtClean="0"/>
              <a:t>Depression, acute stress disorder, and a history of more than two prior traumas also increase the risk of PTSD .</a:t>
            </a:r>
          </a:p>
          <a:p>
            <a:r>
              <a:rPr lang="en-US" dirty="0" smtClean="0"/>
              <a:t>The medical evaluation and evidence collection process itself can be traumatizing and may compound the victim's sense of shame and loss of control. </a:t>
            </a:r>
          </a:p>
          <a:p>
            <a:r>
              <a:rPr lang="en-US" dirty="0" smtClean="0"/>
              <a:t>Providers should not force evaluation or treatment and should allow the victim some control in the evaluation process. </a:t>
            </a:r>
          </a:p>
          <a:p>
            <a:r>
              <a:rPr lang="en-US" dirty="0" smtClean="0"/>
              <a:t>A chaperone or advocate should be present during the evaluation.</a:t>
            </a:r>
          </a:p>
          <a:p>
            <a:r>
              <a:rPr lang="en-US" dirty="0" smtClean="0"/>
              <a:t>Acute crisis counseling should include safety planning. Victims should be referred for ongoing counseling ideally through sexual assault crisis programs.</a:t>
            </a:r>
          </a:p>
          <a:p>
            <a:endParaRPr lang="en-US" dirty="0"/>
          </a:p>
        </p:txBody>
      </p:sp>
      <p:sp>
        <p:nvSpPr>
          <p:cNvPr id="4" name="Slide Number Placeholder 3"/>
          <p:cNvSpPr>
            <a:spLocks noGrp="1"/>
          </p:cNvSpPr>
          <p:nvPr>
            <p:ph type="sldNum" sz="quarter" idx="10"/>
          </p:nvPr>
        </p:nvSpPr>
        <p:spPr/>
        <p:txBody>
          <a:bodyPr/>
          <a:lstStyle/>
          <a:p>
            <a:fld id="{29EE5A54-02CC-49DE-8782-1814455F7DC6}" type="slidenum">
              <a:rPr lang="en-US" smtClean="0"/>
              <a:t>27</a:t>
            </a:fld>
            <a:endParaRPr lang="en-US"/>
          </a:p>
        </p:txBody>
      </p:sp>
    </p:spTree>
    <p:extLst>
      <p:ext uri="{BB962C8B-B14F-4D97-AF65-F5344CB8AC3E}">
        <p14:creationId xmlns:p14="http://schemas.microsoft.com/office/powerpoint/2010/main" val="85097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Sexual assault is defined as any sexual act performed by one person on another without consent. </a:t>
            </a:r>
          </a:p>
          <a:p>
            <a:r>
              <a:rPr lang="en-US" dirty="0" smtClean="0"/>
              <a:t>It may result from the use of force, the threat of force, or from the victim's inability or refusal to give consent.</a:t>
            </a:r>
            <a:endParaRPr lang="en-US" dirty="0"/>
          </a:p>
        </p:txBody>
      </p:sp>
      <p:sp>
        <p:nvSpPr>
          <p:cNvPr id="4" name="Slide Number Placeholder 3"/>
          <p:cNvSpPr>
            <a:spLocks noGrp="1"/>
          </p:cNvSpPr>
          <p:nvPr>
            <p:ph type="sldNum" sz="quarter" idx="10"/>
          </p:nvPr>
        </p:nvSpPr>
        <p:spPr/>
        <p:txBody>
          <a:bodyPr/>
          <a:lstStyle/>
          <a:p>
            <a:fld id="{29EE5A54-02CC-49DE-8782-1814455F7DC6}" type="slidenum">
              <a:rPr lang="en-US" smtClean="0"/>
              <a:t>3</a:t>
            </a:fld>
            <a:endParaRPr lang="en-US"/>
          </a:p>
        </p:txBody>
      </p:sp>
    </p:spTree>
    <p:extLst>
      <p:ext uri="{BB962C8B-B14F-4D97-AF65-F5344CB8AC3E}">
        <p14:creationId xmlns:p14="http://schemas.microsoft.com/office/powerpoint/2010/main" val="2593878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follow-up medical visit should occur within one to two weeks of the acute evaluation. </a:t>
            </a:r>
          </a:p>
          <a:p>
            <a:r>
              <a:rPr lang="en-US" dirty="0" smtClean="0"/>
              <a:t>This provides an opportunity to review psychosocial supports for the victim and to offer counseling. </a:t>
            </a:r>
          </a:p>
          <a:p>
            <a:r>
              <a:rPr lang="en-US" dirty="0" smtClean="0"/>
              <a:t>If treatment for STDs was not initially provided, a medical visit at one week is necessary to ensure follow up of</a:t>
            </a:r>
          </a:p>
          <a:p>
            <a:r>
              <a:rPr lang="en-US" dirty="0" smtClean="0"/>
              <a:t>appropriate tests.</a:t>
            </a:r>
          </a:p>
          <a:p>
            <a:r>
              <a:rPr lang="en-US" dirty="0" smtClean="0"/>
              <a:t>Compliance with follow-up medical care is often poor among victims of assault. Describing the short duration of the follow-up examination and the reasons for the visit at the initial evaluation and enlisting support from victim advocates are important ways to improve compliance. Ways to improve follow-up care may include</a:t>
            </a:r>
          </a:p>
          <a:p>
            <a:r>
              <a:rPr lang="en-US" dirty="0" smtClean="0"/>
              <a:t>permitting patients to return to the emergency department for follow-up if no other medical facility is available or making home visits through nursing or community medicine programs.</a:t>
            </a:r>
          </a:p>
          <a:p>
            <a:r>
              <a:rPr lang="en-US" dirty="0" smtClean="0"/>
              <a:t>Pregnancy testing should be performed (even if the patient received </a:t>
            </a:r>
            <a:r>
              <a:rPr lang="en-US" dirty="0" err="1" smtClean="0"/>
              <a:t>postcoital</a:t>
            </a:r>
            <a:r>
              <a:rPr lang="en-US" dirty="0" smtClean="0"/>
              <a:t> contraception). </a:t>
            </a:r>
          </a:p>
          <a:p>
            <a:r>
              <a:rPr lang="en-US" dirty="0" smtClean="0"/>
              <a:t>Repeat testing for gonorrhea, chlamydia, </a:t>
            </a:r>
            <a:r>
              <a:rPr lang="en-US" dirty="0" err="1" smtClean="0"/>
              <a:t>trichomonas</a:t>
            </a:r>
            <a:r>
              <a:rPr lang="en-US" dirty="0" smtClean="0"/>
              <a:t>, and bacterial </a:t>
            </a:r>
            <a:r>
              <a:rPr lang="en-US" dirty="0" err="1" smtClean="0"/>
              <a:t>vaginosis</a:t>
            </a:r>
            <a:r>
              <a:rPr lang="en-US" dirty="0" smtClean="0"/>
              <a:t> should be done ideally one week after the assault in patients who declined prophylactic treatment. Testing is also indicated for those who develop interim symptoms, and in those who request testing.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9EE5A54-02CC-49DE-8782-1814455F7DC6}" type="slidenum">
              <a:rPr lang="en-US" smtClean="0"/>
              <a:t>28</a:t>
            </a:fld>
            <a:endParaRPr lang="en-US"/>
          </a:p>
        </p:txBody>
      </p:sp>
    </p:spTree>
    <p:extLst>
      <p:ext uri="{BB962C8B-B14F-4D97-AF65-F5344CB8AC3E}">
        <p14:creationId xmlns:p14="http://schemas.microsoft.com/office/powerpoint/2010/main" val="3599033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Patients should be counseled to abstain from intercourse until prophylactic treatment is completed and consider condom use until serologic testing is completed. </a:t>
            </a:r>
          </a:p>
          <a:p>
            <a:r>
              <a:rPr lang="en-US" dirty="0" smtClean="0"/>
              <a:t>Hepatitis B and HPV vaccination should be given at one month and six months to complete primary vaccination if indicated.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9EE5A54-02CC-49DE-8782-1814455F7DC6}" type="slidenum">
              <a:rPr lang="en-US" smtClean="0"/>
              <a:t>29</a:t>
            </a:fld>
            <a:endParaRPr lang="en-US"/>
          </a:p>
        </p:txBody>
      </p:sp>
    </p:spTree>
    <p:extLst>
      <p:ext uri="{BB962C8B-B14F-4D97-AF65-F5344CB8AC3E}">
        <p14:creationId xmlns:p14="http://schemas.microsoft.com/office/powerpoint/2010/main" val="3136460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sexual violence against women is common throughout the world .</a:t>
            </a:r>
          </a:p>
          <a:p>
            <a:r>
              <a:rPr lang="en-US" dirty="0" smtClean="0"/>
              <a:t>The lifetime prevalence of sexual assault in the United States is approximately 18 to 19 percent in women and 2 to 3 percent in men .</a:t>
            </a:r>
          </a:p>
          <a:p>
            <a:r>
              <a:rPr lang="en-US" dirty="0" smtClean="0"/>
              <a:t>30 percent of undergraduate women reported a drug-related assault, with alcohol the most common substance involved.</a:t>
            </a:r>
          </a:p>
          <a:p>
            <a:r>
              <a:rPr lang="en-US" dirty="0" smtClean="0"/>
              <a:t> A majority of sexual assault victims have some acquaintance with their attackers.</a:t>
            </a:r>
          </a:p>
          <a:p>
            <a:r>
              <a:rPr lang="en-US" dirty="0" smtClean="0"/>
              <a:t>Only 10 to15 percent of all sexual assaults are reported to police, and women who know their assailant are less likely to report the assault. </a:t>
            </a:r>
          </a:p>
          <a:p>
            <a:endParaRPr lang="en-US" dirty="0"/>
          </a:p>
        </p:txBody>
      </p:sp>
      <p:sp>
        <p:nvSpPr>
          <p:cNvPr id="4" name="Slide Number Placeholder 3"/>
          <p:cNvSpPr>
            <a:spLocks noGrp="1"/>
          </p:cNvSpPr>
          <p:nvPr>
            <p:ph type="sldNum" sz="quarter" idx="10"/>
          </p:nvPr>
        </p:nvSpPr>
        <p:spPr/>
        <p:txBody>
          <a:bodyPr/>
          <a:lstStyle/>
          <a:p>
            <a:fld id="{29EE5A54-02CC-49DE-8782-1814455F7DC6}" type="slidenum">
              <a:rPr lang="en-US" smtClean="0"/>
              <a:t>4</a:t>
            </a:fld>
            <a:endParaRPr lang="en-US"/>
          </a:p>
        </p:txBody>
      </p:sp>
    </p:spTree>
    <p:extLst>
      <p:ext uri="{BB962C8B-B14F-4D97-AF65-F5344CB8AC3E}">
        <p14:creationId xmlns:p14="http://schemas.microsoft.com/office/powerpoint/2010/main" val="2422382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●Circumstances of the assault, including date, time, location, use of weapons, force, restraints, or threats.</a:t>
            </a:r>
          </a:p>
          <a:p>
            <a:r>
              <a:rPr lang="en-US" dirty="0" smtClean="0"/>
              <a:t>● Whether or not the victim experienced loss of consciousness or memory loss.</a:t>
            </a:r>
          </a:p>
          <a:p>
            <a:r>
              <a:rPr lang="en-US" dirty="0" smtClean="0"/>
              <a:t>● The assailant's physical description along with the assailant's use of drugs or alcohol.</a:t>
            </a:r>
          </a:p>
          <a:p>
            <a:r>
              <a:rPr lang="en-US" dirty="0" smtClean="0"/>
              <a:t>● Specifics regarding oral, vaginal, or </a:t>
            </a:r>
            <a:r>
              <a:rPr lang="en-US" dirty="0" err="1" smtClean="0"/>
              <a:t>anorectal</a:t>
            </a:r>
            <a:r>
              <a:rPr lang="en-US" dirty="0" smtClean="0"/>
              <a:t> contact or penetration along with presence or absence of ejaculation and/or condom use.</a:t>
            </a:r>
          </a:p>
          <a:p>
            <a:r>
              <a:rPr lang="en-US" dirty="0" smtClean="0"/>
              <a:t>● Areas of trauma should be ascertained focusing especially upon the victim's mouth, breasts, vagina, and rectum.</a:t>
            </a:r>
          </a:p>
          <a:p>
            <a:r>
              <a:rPr lang="en-US" dirty="0" smtClean="0"/>
              <a:t>●Bleeding on the part of either assailant or </a:t>
            </a:r>
            <a:r>
              <a:rPr lang="en-US" dirty="0" err="1" smtClean="0"/>
              <a:t>vir</a:t>
            </a:r>
            <a:r>
              <a:rPr lang="en-US" dirty="0" smtClean="0"/>
              <a:t> victim may be relevant in assessing the risk of hepatitis or HIV transmission. The source of genital bleeding must be ascertained as it can be life threatening.</a:t>
            </a:r>
          </a:p>
          <a:p>
            <a:r>
              <a:rPr lang="en-US" dirty="0" smtClean="0"/>
              <a:t>● Recent consensual sexual activity before or after the assault including details about site of contact (oral, genital, </a:t>
            </a:r>
            <a:r>
              <a:rPr lang="en-US" dirty="0" err="1" smtClean="0"/>
              <a:t>anorectal</a:t>
            </a:r>
            <a:r>
              <a:rPr lang="en-US" dirty="0" smtClean="0"/>
              <a:t>) and condom use.</a:t>
            </a:r>
          </a:p>
          <a:p>
            <a:r>
              <a:rPr lang="en-US" dirty="0" smtClean="0"/>
              <a:t>●Victims should be asked if they have wiped, showered or bathed, changed clothing, eaten, used toothpaste or mouthwash, used enemas, changed or removed a</a:t>
            </a:r>
          </a:p>
          <a:p>
            <a:r>
              <a:rPr lang="en-US" dirty="0" smtClean="0"/>
              <a:t>tampon, sanitary pad, or barrier contraceptive device since the assault. Such activities can lower the yield of forensic specimen collection.</a:t>
            </a:r>
          </a:p>
          <a:p>
            <a:endParaRPr lang="en-US" dirty="0"/>
          </a:p>
        </p:txBody>
      </p:sp>
      <p:sp>
        <p:nvSpPr>
          <p:cNvPr id="4" name="Slide Number Placeholder 3"/>
          <p:cNvSpPr>
            <a:spLocks noGrp="1"/>
          </p:cNvSpPr>
          <p:nvPr>
            <p:ph type="sldNum" sz="quarter" idx="10"/>
          </p:nvPr>
        </p:nvSpPr>
        <p:spPr/>
        <p:txBody>
          <a:bodyPr/>
          <a:lstStyle/>
          <a:p>
            <a:fld id="{29EE5A54-02CC-49DE-8782-1814455F7DC6}" type="slidenum">
              <a:rPr lang="en-US" smtClean="0"/>
              <a:t>8</a:t>
            </a:fld>
            <a:endParaRPr lang="en-US"/>
          </a:p>
        </p:txBody>
      </p:sp>
    </p:spTree>
    <p:extLst>
      <p:ext uri="{BB962C8B-B14F-4D97-AF65-F5344CB8AC3E}">
        <p14:creationId xmlns:p14="http://schemas.microsoft.com/office/powerpoint/2010/main" val="2960981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patient should undress for the examination with a sheet beneath them to capture any falling debris for medical evidence. The physical examination should describe the patient's emotional state. The examiner should document any evidence of trauma.</a:t>
            </a:r>
          </a:p>
          <a:p>
            <a:r>
              <a:rPr lang="en-US" dirty="0" err="1" smtClean="0"/>
              <a:t>Extragenital</a:t>
            </a:r>
            <a:r>
              <a:rPr lang="en-US" dirty="0" smtClean="0"/>
              <a:t> trauma may be more common than </a:t>
            </a:r>
            <a:r>
              <a:rPr lang="en-US" dirty="0" err="1" smtClean="0"/>
              <a:t>anogenital</a:t>
            </a:r>
            <a:r>
              <a:rPr lang="en-US" dirty="0" smtClean="0"/>
              <a:t> trauma (70.4 versus 26.8 percent) with bruises, abrasions, or erythema on the thigh, upper arm, face or neck particularly common.</a:t>
            </a:r>
          </a:p>
          <a:p>
            <a:r>
              <a:rPr lang="en-US" dirty="0" smtClean="0"/>
              <a:t>In women, the breasts, external genitalia, vagina, anus, and rectum should be carefully examined. Common sites of genital injury include the posterior </a:t>
            </a:r>
            <a:r>
              <a:rPr lang="en-US" dirty="0" err="1" smtClean="0"/>
              <a:t>fourchette</a:t>
            </a:r>
            <a:r>
              <a:rPr lang="en-US" dirty="0" smtClean="0"/>
              <a:t> and the labia </a:t>
            </a:r>
            <a:r>
              <a:rPr lang="en-US" dirty="0" err="1" smtClean="0"/>
              <a:t>minora</a:t>
            </a:r>
            <a:r>
              <a:rPr lang="en-US" dirty="0" smtClean="0"/>
              <a:t>. </a:t>
            </a:r>
          </a:p>
          <a:p>
            <a:r>
              <a:rPr lang="en-US" dirty="0" smtClean="0"/>
              <a:t>As compared to women who have had consensual sex, assaulted women are more likely to have genital lesions at sites other than the posterior </a:t>
            </a:r>
            <a:r>
              <a:rPr lang="en-US" dirty="0" err="1" smtClean="0"/>
              <a:t>fourchette</a:t>
            </a:r>
            <a:r>
              <a:rPr lang="en-US" dirty="0" smtClean="0"/>
              <a:t>, and are more likely to have multiple areas of trauma.</a:t>
            </a:r>
          </a:p>
          <a:p>
            <a:r>
              <a:rPr lang="en-US" dirty="0" smtClean="0"/>
              <a:t> Genital trauma occurs more commonly in postmenopausal women and adolescents, and detectable trauma is more likely in women reporting vaginal or anal penetration and in virgins.</a:t>
            </a:r>
          </a:p>
          <a:p>
            <a:r>
              <a:rPr lang="en-US" dirty="0" smtClean="0"/>
              <a:t> Suggested terminology for describing examination findings includes the TEARS categorization: Tears (defined as any break in tissue including fissures and lacerations),</a:t>
            </a:r>
            <a:r>
              <a:rPr lang="en-US" dirty="0" err="1" smtClean="0"/>
              <a:t>Ecchymoses</a:t>
            </a:r>
            <a:r>
              <a:rPr lang="en-US" dirty="0" smtClean="0"/>
              <a:t>, Abrasions, Redness, and Swelling.</a:t>
            </a:r>
          </a:p>
          <a:p>
            <a:r>
              <a:rPr lang="en-US" dirty="0" err="1" smtClean="0"/>
              <a:t>Colposcopic</a:t>
            </a:r>
            <a:r>
              <a:rPr lang="en-US" dirty="0" smtClean="0"/>
              <a:t> examination can enhance detection of areas of milder genital trauma. A Wood's lamp or other UV light source may help identify foreign debris and semen on the skin.</a:t>
            </a:r>
          </a:p>
          <a:p>
            <a:endParaRPr lang="en-US" dirty="0"/>
          </a:p>
        </p:txBody>
      </p:sp>
      <p:sp>
        <p:nvSpPr>
          <p:cNvPr id="4" name="Slide Number Placeholder 3"/>
          <p:cNvSpPr>
            <a:spLocks noGrp="1"/>
          </p:cNvSpPr>
          <p:nvPr>
            <p:ph type="sldNum" sz="quarter" idx="10"/>
          </p:nvPr>
        </p:nvSpPr>
        <p:spPr/>
        <p:txBody>
          <a:bodyPr/>
          <a:lstStyle/>
          <a:p>
            <a:fld id="{29EE5A54-02CC-49DE-8782-1814455F7DC6}" type="slidenum">
              <a:rPr lang="en-US" smtClean="0"/>
              <a:t>9</a:t>
            </a:fld>
            <a:endParaRPr lang="en-US"/>
          </a:p>
        </p:txBody>
      </p:sp>
    </p:spTree>
    <p:extLst>
      <p:ext uri="{BB962C8B-B14F-4D97-AF65-F5344CB8AC3E}">
        <p14:creationId xmlns:p14="http://schemas.microsoft.com/office/powerpoint/2010/main" val="3627404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Forensic evaluation should be offered to victims of abuse, but is not mandatory and requires informed </a:t>
            </a:r>
            <a:r>
              <a:rPr lang="en-US" dirty="0" err="1" smtClean="0"/>
              <a:t>cosent</a:t>
            </a:r>
            <a:r>
              <a:rPr lang="en-US" dirty="0" smtClean="0"/>
              <a:t> .</a:t>
            </a:r>
          </a:p>
          <a:p>
            <a:r>
              <a:rPr lang="en-US" dirty="0" smtClean="0"/>
              <a:t>Forensic evaluation requires collection of numerous specimens. If the patient is brought by ambulance from the site of the assault, any sheets used to transport the patient and any debris on them should be kept.</a:t>
            </a:r>
          </a:p>
          <a:p>
            <a:r>
              <a:rPr lang="en-US" dirty="0" smtClean="0"/>
              <a:t>Samples are examined for spermatozoa and for acid phosphatase as an assay for semen; it is recommended that these analyses be performed in forensic laboratories. </a:t>
            </a:r>
          </a:p>
          <a:p>
            <a:r>
              <a:rPr lang="en-US" dirty="0" smtClean="0"/>
              <a:t>Collected samples can also be analyzed for DNA.   </a:t>
            </a:r>
          </a:p>
          <a:p>
            <a:r>
              <a:rPr lang="en-US" dirty="0" smtClean="0"/>
              <a:t>Sperm has been detected in vaginal samples up to 72 hours after assault and in anal samples up to 24 hours after assault; sperm are not generally detectable in oral samples .</a:t>
            </a:r>
          </a:p>
          <a:p>
            <a:r>
              <a:rPr lang="en-US" dirty="0" smtClean="0"/>
              <a:t>Historically, many jurisdictions limited evidence collection to the first 72 hours after assault, but many jurisdictions have extended the period to five to seven days.</a:t>
            </a:r>
          </a:p>
          <a:p>
            <a:endParaRPr lang="en-US" dirty="0"/>
          </a:p>
        </p:txBody>
      </p:sp>
      <p:sp>
        <p:nvSpPr>
          <p:cNvPr id="4" name="Slide Number Placeholder 3"/>
          <p:cNvSpPr>
            <a:spLocks noGrp="1"/>
          </p:cNvSpPr>
          <p:nvPr>
            <p:ph type="sldNum" sz="quarter" idx="10"/>
          </p:nvPr>
        </p:nvSpPr>
        <p:spPr/>
        <p:txBody>
          <a:bodyPr/>
          <a:lstStyle/>
          <a:p>
            <a:fld id="{29EE5A54-02CC-49DE-8782-1814455F7DC6}" type="slidenum">
              <a:rPr lang="en-US" smtClean="0"/>
              <a:t>10</a:t>
            </a:fld>
            <a:endParaRPr lang="en-US"/>
          </a:p>
        </p:txBody>
      </p:sp>
    </p:spTree>
    <p:extLst>
      <p:ext uri="{BB962C8B-B14F-4D97-AF65-F5344CB8AC3E}">
        <p14:creationId xmlns:p14="http://schemas.microsoft.com/office/powerpoint/2010/main" val="1633135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Laboratory evaluation is focused on trauma assessment, testing for sexually transmitted infections, and pregnancy testing. Radiographic imaging is guided by the history and physical examination.</a:t>
            </a:r>
          </a:p>
          <a:p>
            <a:r>
              <a:rPr lang="en-US" dirty="0" smtClean="0"/>
              <a:t>Testing for sexually transmitted infection has been considered elective, as guidelines suggest empiric treatment of possibly acquired infections regardless and testing does not provide clear evidence of infection acquired at the time of assault.</a:t>
            </a:r>
          </a:p>
          <a:p>
            <a:r>
              <a:rPr lang="en-US" dirty="0" smtClean="0"/>
              <a:t>Victims may forego testing if they plan to take prophylactic treatment for infections. Testing is particularly important for the patient who initially declines treatment to ensure that appropriate therapy can be provided.</a:t>
            </a:r>
          </a:p>
          <a:p>
            <a:r>
              <a:rPr lang="en-US" dirty="0" smtClean="0"/>
              <a:t>The 2015 guidelines from the United States Centers for Disease Control and Prevention (CDC) suggest nucleic acid </a:t>
            </a:r>
            <a:r>
              <a:rPr lang="en-US" dirty="0" err="1" smtClean="0"/>
              <a:t>amplificattion</a:t>
            </a:r>
            <a:r>
              <a:rPr lang="en-US" dirty="0" smtClean="0"/>
              <a:t> testing (NAAT) in women for chlamydia and gonorrhea at the site(s) of exposure (vaginal, anal, and/or oral), and vaginal </a:t>
            </a:r>
            <a:r>
              <a:rPr lang="en-US" dirty="0" err="1" smtClean="0"/>
              <a:t>trichomonas</a:t>
            </a:r>
            <a:r>
              <a:rPr lang="en-US" dirty="0" smtClean="0"/>
              <a:t> NAAT testing. </a:t>
            </a:r>
          </a:p>
          <a:p>
            <a:r>
              <a:rPr lang="en-US" dirty="0" smtClean="0"/>
              <a:t>Serum testing for HIV, hepatitis B, and syphilis are recommended. Although there are reports of sexual transmission of hepatitis C, there are no known reports of transmission associated with sexual assault and testing for hepatitis C is not addressed in current CDC recommendations. Given the relatively low risk, and the absence of protocols for prophylaxis against hepatitis C, most programs have not incorporated hepatitis C testing into the evaluation of sexual assault .</a:t>
            </a:r>
          </a:p>
          <a:p>
            <a:r>
              <a:rPr lang="en-US" dirty="0" smtClean="0"/>
              <a:t>Wet preps may show motile sperm; jurisdictions vary as to whether the examiner or the forensic laboratory is to make that evaluation.</a:t>
            </a:r>
          </a:p>
          <a:p>
            <a:r>
              <a:rPr lang="en-US" dirty="0" smtClean="0"/>
              <a:t>Pregnancy testing should be performed for women of childbearing age.</a:t>
            </a:r>
          </a:p>
          <a:p>
            <a:endParaRPr lang="en-US" dirty="0"/>
          </a:p>
        </p:txBody>
      </p:sp>
      <p:sp>
        <p:nvSpPr>
          <p:cNvPr id="4" name="Slide Number Placeholder 3"/>
          <p:cNvSpPr>
            <a:spLocks noGrp="1"/>
          </p:cNvSpPr>
          <p:nvPr>
            <p:ph type="sldNum" sz="quarter" idx="10"/>
          </p:nvPr>
        </p:nvSpPr>
        <p:spPr/>
        <p:txBody>
          <a:bodyPr/>
          <a:lstStyle/>
          <a:p>
            <a:fld id="{29EE5A54-02CC-49DE-8782-1814455F7DC6}" type="slidenum">
              <a:rPr lang="en-US" smtClean="0"/>
              <a:t>12</a:t>
            </a:fld>
            <a:endParaRPr lang="en-US"/>
          </a:p>
        </p:txBody>
      </p:sp>
    </p:spTree>
    <p:extLst>
      <p:ext uri="{BB962C8B-B14F-4D97-AF65-F5344CB8AC3E}">
        <p14:creationId xmlns:p14="http://schemas.microsoft.com/office/powerpoint/2010/main" val="2245742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Fractures, soft tissue injuries, and other traumatic injuries should be treated appropriately.</a:t>
            </a:r>
          </a:p>
          <a:p>
            <a:r>
              <a:rPr lang="en-US" dirty="0" smtClean="0"/>
              <a:t>After urgent attention to trauma, the remainder of the initial treatment regimen should focus upon sexually transmitted infections (including hepatitis B and HIV),pregnancy, and psychosocial issues .</a:t>
            </a:r>
          </a:p>
          <a:p>
            <a:endParaRPr lang="en-US" dirty="0"/>
          </a:p>
        </p:txBody>
      </p:sp>
      <p:sp>
        <p:nvSpPr>
          <p:cNvPr id="4" name="Slide Number Placeholder 3"/>
          <p:cNvSpPr>
            <a:spLocks noGrp="1"/>
          </p:cNvSpPr>
          <p:nvPr>
            <p:ph type="sldNum" sz="quarter" idx="10"/>
          </p:nvPr>
        </p:nvSpPr>
        <p:spPr/>
        <p:txBody>
          <a:bodyPr/>
          <a:lstStyle/>
          <a:p>
            <a:fld id="{29EE5A54-02CC-49DE-8782-1814455F7DC6}" type="slidenum">
              <a:rPr lang="en-US" smtClean="0"/>
              <a:t>13</a:t>
            </a:fld>
            <a:endParaRPr lang="en-US"/>
          </a:p>
        </p:txBody>
      </p:sp>
    </p:spTree>
    <p:extLst>
      <p:ext uri="{BB962C8B-B14F-4D97-AF65-F5344CB8AC3E}">
        <p14:creationId xmlns:p14="http://schemas.microsoft.com/office/powerpoint/2010/main" val="2260890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United States Centers for Disease Control and Prevention (CDC) and others recommend empiric antibiotic treatment since many assault victims will not return for a follow-up visit, and treatment based upon testing results is therefore problematic.</a:t>
            </a:r>
          </a:p>
          <a:p>
            <a:r>
              <a:rPr lang="en-US" dirty="0" smtClean="0"/>
              <a:t> Patients who decline empiric treatment should be seen one week after the initial evaluation to determine the need for treatment based on initial testing, and for repeat testing if needed.</a:t>
            </a:r>
          </a:p>
          <a:p>
            <a:r>
              <a:rPr lang="en-US" dirty="0" smtClean="0"/>
              <a:t>The risk of acquiring a sexually transmitted infection is difficult to measure due to the poor follow-up in many studies, and an infection transmitted during an assault may be present during the baseline examination since the initial evaluation can occur days after the event. </a:t>
            </a:r>
          </a:p>
          <a:p>
            <a:r>
              <a:rPr lang="en-US" dirty="0" smtClean="0"/>
              <a:t>Empiric therapy includes ceftriaxone 250 mg by intramuscular injection (IM) plus azithromycin 1 g by mouth (PO) (single dose) to treat both gonorrhea and chlamydia. Metronidazole or </a:t>
            </a:r>
            <a:r>
              <a:rPr lang="en-US" dirty="0" err="1" smtClean="0"/>
              <a:t>tinidazole</a:t>
            </a:r>
            <a:r>
              <a:rPr lang="en-US" dirty="0" smtClean="0"/>
              <a:t> 2 g PO (single dose) is also recommended to treat </a:t>
            </a:r>
            <a:r>
              <a:rPr lang="en-US" dirty="0" err="1" smtClean="0"/>
              <a:t>trichomoniasis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29EE5A54-02CC-49DE-8782-1814455F7DC6}" type="slidenum">
              <a:rPr lang="en-US" smtClean="0"/>
              <a:t>14</a:t>
            </a:fld>
            <a:endParaRPr lang="en-US"/>
          </a:p>
        </p:txBody>
      </p:sp>
    </p:spTree>
    <p:extLst>
      <p:ext uri="{BB962C8B-B14F-4D97-AF65-F5344CB8AC3E}">
        <p14:creationId xmlns:p14="http://schemas.microsoft.com/office/powerpoint/2010/main" val="3092752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1DC00465-11BE-4278-9E31-9F68CF4059B2}" type="datetimeFigureOut">
              <a:rPr lang="en-US" smtClean="0"/>
              <a:t>11/19/2020</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D865036F-B1F1-4BED-9B6C-36BEBC96475B}"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C00465-11BE-4278-9E31-9F68CF4059B2}"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5036F-B1F1-4BED-9B6C-36BEBC96475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C00465-11BE-4278-9E31-9F68CF4059B2}"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5036F-B1F1-4BED-9B6C-36BEBC96475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C00465-11BE-4278-9E31-9F68CF4059B2}"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5036F-B1F1-4BED-9B6C-36BEBC96475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C00465-11BE-4278-9E31-9F68CF4059B2}"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5036F-B1F1-4BED-9B6C-36BEBC96475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C00465-11BE-4278-9E31-9F68CF4059B2}" type="datetimeFigureOut">
              <a:rPr lang="en-US" smtClean="0"/>
              <a:t>11/19/2020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65036F-B1F1-4BED-9B6C-36BEBC96475B}"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C00465-11BE-4278-9E31-9F68CF4059B2}" type="datetimeFigureOut">
              <a:rPr lang="en-US" smtClean="0"/>
              <a:t>11/19/2020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65036F-B1F1-4BED-9B6C-36BEBC96475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C00465-11BE-4278-9E31-9F68CF4059B2}" type="datetimeFigureOut">
              <a:rPr lang="en-US" smtClean="0"/>
              <a:t>11/19/2020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65036F-B1F1-4BED-9B6C-36BEBC96475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C00465-11BE-4278-9E31-9F68CF4059B2}" type="datetimeFigureOut">
              <a:rPr lang="en-US" smtClean="0"/>
              <a:t>11/19/2020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65036F-B1F1-4BED-9B6C-36BEBC96475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DC00465-11BE-4278-9E31-9F68CF4059B2}" type="datetimeFigureOut">
              <a:rPr lang="en-US" smtClean="0"/>
              <a:t>11/19/2020</a:t>
            </a:fld>
            <a:endParaRPr lang="en-US"/>
          </a:p>
        </p:txBody>
      </p:sp>
      <p:sp>
        <p:nvSpPr>
          <p:cNvPr id="7" name="Slide Number Placeholder 6"/>
          <p:cNvSpPr>
            <a:spLocks noGrp="1"/>
          </p:cNvSpPr>
          <p:nvPr>
            <p:ph type="sldNum" sz="quarter" idx="12"/>
          </p:nvPr>
        </p:nvSpPr>
        <p:spPr/>
        <p:txBody>
          <a:bodyPr/>
          <a:lstStyle/>
          <a:p>
            <a:fld id="{D865036F-B1F1-4BED-9B6C-36BEBC96475B}"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C00465-11BE-4278-9E31-9F68CF4059B2}" type="datetimeFigureOut">
              <a:rPr lang="en-US" smtClean="0"/>
              <a:t>11/19/2020</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D865036F-B1F1-4BED-9B6C-36BEBC96475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DC00465-11BE-4278-9E31-9F68CF4059B2}" type="datetimeFigureOut">
              <a:rPr lang="en-US" smtClean="0"/>
              <a:t>11/19/2020</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D865036F-B1F1-4BED-9B6C-36BEBC96475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Sexual </a:t>
            </a:r>
            <a:r>
              <a:rPr lang="en-US" dirty="0" smtClean="0"/>
              <a:t>assault</a:t>
            </a:r>
            <a:endParaRPr lang="en-US" dirty="0"/>
          </a:p>
        </p:txBody>
      </p:sp>
      <p:sp>
        <p:nvSpPr>
          <p:cNvPr id="3" name="Subtitle 2"/>
          <p:cNvSpPr>
            <a:spLocks noGrp="1"/>
          </p:cNvSpPr>
          <p:nvPr>
            <p:ph type="subTitle" idx="1"/>
          </p:nvPr>
        </p:nvSpPr>
        <p:spPr/>
        <p:txBody>
          <a:bodyPr/>
          <a:lstStyle/>
          <a:p>
            <a:r>
              <a:rPr lang="en-US" dirty="0" err="1" smtClean="0"/>
              <a:t>Narges</a:t>
            </a:r>
            <a:r>
              <a:rPr lang="en-US" dirty="0" smtClean="0"/>
              <a:t> </a:t>
            </a:r>
            <a:r>
              <a:rPr lang="en-US" dirty="0" err="1" smtClean="0"/>
              <a:t>Zamani</a:t>
            </a:r>
            <a:r>
              <a:rPr lang="en-US" dirty="0" smtClean="0"/>
              <a:t>, MD</a:t>
            </a:r>
            <a:endParaRPr lang="en-US" dirty="0"/>
          </a:p>
        </p:txBody>
      </p:sp>
    </p:spTree>
    <p:extLst>
      <p:ext uri="{BB962C8B-B14F-4D97-AF65-F5344CB8AC3E}">
        <p14:creationId xmlns:p14="http://schemas.microsoft.com/office/powerpoint/2010/main" val="9869758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533400"/>
            <a:ext cx="7024744" cy="914400"/>
          </a:xfrm>
        </p:spPr>
        <p:txBody>
          <a:bodyPr>
            <a:normAutofit/>
          </a:bodyPr>
          <a:lstStyle/>
          <a:p>
            <a:pPr algn="ctr"/>
            <a:r>
              <a:rPr lang="en-US" dirty="0" smtClean="0"/>
              <a:t>Forensic evaluation</a:t>
            </a:r>
            <a:endParaRPr lang="en-US" dirty="0"/>
          </a:p>
        </p:txBody>
      </p:sp>
      <p:sp>
        <p:nvSpPr>
          <p:cNvPr id="3" name="Content Placeholder 2"/>
          <p:cNvSpPr>
            <a:spLocks noGrp="1"/>
          </p:cNvSpPr>
          <p:nvPr>
            <p:ph idx="1"/>
          </p:nvPr>
        </p:nvSpPr>
        <p:spPr>
          <a:xfrm>
            <a:off x="1043492" y="1600200"/>
            <a:ext cx="6777317" cy="4495800"/>
          </a:xfrm>
        </p:spPr>
        <p:txBody>
          <a:bodyPr>
            <a:normAutofit lnSpcReduction="10000"/>
          </a:bodyPr>
          <a:lstStyle/>
          <a:p>
            <a:r>
              <a:rPr lang="en-US" sz="2000" b="1" dirty="0" smtClean="0">
                <a:solidFill>
                  <a:srgbClr val="FF0000"/>
                </a:solidFill>
              </a:rPr>
              <a:t>should be offered </a:t>
            </a:r>
            <a:r>
              <a:rPr lang="en-US" sz="2000" b="1" dirty="0" smtClean="0">
                <a:solidFill>
                  <a:srgbClr val="FF0000"/>
                </a:solidFill>
              </a:rPr>
              <a:t> </a:t>
            </a:r>
            <a:r>
              <a:rPr lang="en-US" sz="2000" b="1" dirty="0" smtClean="0">
                <a:solidFill>
                  <a:srgbClr val="FF0000"/>
                </a:solidFill>
              </a:rPr>
              <a:t>but is not mandatory and requires informed consent </a:t>
            </a:r>
            <a:endParaRPr lang="en-US" sz="2000" b="1" dirty="0" smtClean="0">
              <a:solidFill>
                <a:srgbClr val="FF0000"/>
              </a:solidFill>
            </a:endParaRPr>
          </a:p>
          <a:p>
            <a:pPr marL="68580" indent="0">
              <a:buNone/>
            </a:pPr>
            <a:endParaRPr lang="en-US" sz="2000" b="1" dirty="0" smtClean="0">
              <a:solidFill>
                <a:srgbClr val="FF0000"/>
              </a:solidFill>
            </a:endParaRPr>
          </a:p>
          <a:p>
            <a:r>
              <a:rPr lang="en-US" sz="2000" b="1" i="1" dirty="0" smtClean="0">
                <a:solidFill>
                  <a:schemeClr val="tx1"/>
                </a:solidFill>
              </a:rPr>
              <a:t>Collected samples include :</a:t>
            </a:r>
          </a:p>
          <a:p>
            <a:pPr>
              <a:buFont typeface="Wingdings" panose="05000000000000000000" pitchFamily="2" charset="2"/>
              <a:buChar char="Ø"/>
            </a:pPr>
            <a:r>
              <a:rPr lang="en-US" sz="2000" dirty="0" smtClean="0">
                <a:solidFill>
                  <a:schemeClr val="tx1"/>
                </a:solidFill>
              </a:rPr>
              <a:t>Clothes</a:t>
            </a:r>
          </a:p>
          <a:p>
            <a:pPr>
              <a:buFont typeface="Wingdings" panose="05000000000000000000" pitchFamily="2" charset="2"/>
              <a:buChar char="Ø"/>
            </a:pPr>
            <a:r>
              <a:rPr lang="en-US" sz="2000" dirty="0" smtClean="0">
                <a:solidFill>
                  <a:schemeClr val="tx1"/>
                </a:solidFill>
              </a:rPr>
              <a:t>Swab and smear from the </a:t>
            </a:r>
            <a:r>
              <a:rPr lang="en-US" sz="2000" dirty="0" err="1" smtClean="0">
                <a:solidFill>
                  <a:schemeClr val="tx1"/>
                </a:solidFill>
              </a:rPr>
              <a:t>buccal</a:t>
            </a:r>
            <a:endParaRPr lang="en-US" sz="2000" dirty="0" smtClean="0">
              <a:solidFill>
                <a:schemeClr val="tx1"/>
              </a:solidFill>
            </a:endParaRPr>
          </a:p>
          <a:p>
            <a:pPr marL="68580" indent="0">
              <a:buNone/>
            </a:pPr>
            <a:r>
              <a:rPr lang="en-US" sz="2000" dirty="0">
                <a:solidFill>
                  <a:schemeClr val="tx1"/>
                </a:solidFill>
              </a:rPr>
              <a:t> </a:t>
            </a:r>
            <a:r>
              <a:rPr lang="en-US" sz="2000" dirty="0" smtClean="0">
                <a:solidFill>
                  <a:schemeClr val="tx1"/>
                </a:solidFill>
              </a:rPr>
              <a:t>    </a:t>
            </a:r>
            <a:r>
              <a:rPr lang="en-US" sz="2000" dirty="0" err="1" smtClean="0">
                <a:solidFill>
                  <a:schemeClr val="tx1"/>
                </a:solidFill>
              </a:rPr>
              <a:t>mucosa</a:t>
            </a:r>
            <a:r>
              <a:rPr lang="en-US" sz="2000" dirty="0" err="1" smtClean="0">
                <a:solidFill>
                  <a:schemeClr val="tx1"/>
                </a:solidFill>
              </a:rPr>
              <a:t>,vagina</a:t>
            </a:r>
            <a:r>
              <a:rPr lang="en-US" sz="2000" dirty="0" smtClean="0">
                <a:solidFill>
                  <a:schemeClr val="tx1"/>
                </a:solidFill>
              </a:rPr>
              <a:t> and rectum</a:t>
            </a:r>
          </a:p>
          <a:p>
            <a:pPr>
              <a:buFont typeface="Wingdings" panose="05000000000000000000" pitchFamily="2" charset="2"/>
              <a:buChar char="Ø"/>
            </a:pPr>
            <a:r>
              <a:rPr lang="en-US" sz="2000" dirty="0" smtClean="0">
                <a:solidFill>
                  <a:schemeClr val="tx1"/>
                </a:solidFill>
              </a:rPr>
              <a:t>Combed specimens from the scalp and</a:t>
            </a:r>
          </a:p>
          <a:p>
            <a:pPr marL="68580" indent="0">
              <a:buNone/>
            </a:pPr>
            <a:r>
              <a:rPr lang="en-US" sz="2000" dirty="0">
                <a:solidFill>
                  <a:schemeClr val="tx1"/>
                </a:solidFill>
              </a:rPr>
              <a:t> </a:t>
            </a:r>
            <a:r>
              <a:rPr lang="en-US" sz="2000" dirty="0" smtClean="0">
                <a:solidFill>
                  <a:schemeClr val="tx1"/>
                </a:solidFill>
              </a:rPr>
              <a:t>    pubic hair</a:t>
            </a:r>
          </a:p>
          <a:p>
            <a:pPr>
              <a:buFont typeface="Wingdings" panose="05000000000000000000" pitchFamily="2" charset="2"/>
              <a:buChar char="Ø"/>
            </a:pPr>
            <a:r>
              <a:rPr lang="en-US" sz="2000" dirty="0" smtClean="0">
                <a:solidFill>
                  <a:schemeClr val="tx1"/>
                </a:solidFill>
              </a:rPr>
              <a:t>Fingernail scrapings and clippings</a:t>
            </a:r>
          </a:p>
          <a:p>
            <a:pPr>
              <a:buFont typeface="Wingdings" panose="05000000000000000000" pitchFamily="2" charset="2"/>
              <a:buChar char="Ø"/>
            </a:pPr>
            <a:r>
              <a:rPr lang="en-US" sz="2000" dirty="0" smtClean="0">
                <a:solidFill>
                  <a:schemeClr val="tx1"/>
                </a:solidFill>
              </a:rPr>
              <a:t>Control samples of the pubic and scalp hair</a:t>
            </a:r>
          </a:p>
          <a:p>
            <a:pPr>
              <a:buFont typeface="Wingdings" panose="05000000000000000000" pitchFamily="2" charset="2"/>
              <a:buChar char="Ø"/>
            </a:pPr>
            <a:r>
              <a:rPr lang="en-US" sz="2000" dirty="0" smtClean="0">
                <a:solidFill>
                  <a:schemeClr val="tx1"/>
                </a:solidFill>
              </a:rPr>
              <a:t>Whole blood sample</a:t>
            </a:r>
          </a:p>
          <a:p>
            <a:pPr>
              <a:buFont typeface="Wingdings" panose="05000000000000000000" pitchFamily="2" charset="2"/>
              <a:buChar char="Ø"/>
            </a:pPr>
            <a:r>
              <a:rPr lang="en-US" sz="2000" dirty="0" smtClean="0">
                <a:solidFill>
                  <a:schemeClr val="tx1"/>
                </a:solidFill>
              </a:rPr>
              <a:t>Saliva sample</a:t>
            </a:r>
            <a:endParaRPr lang="en-US" sz="2000" dirty="0" smtClean="0">
              <a:solidFill>
                <a:schemeClr val="tx1"/>
              </a:solidFill>
            </a:endParaRPr>
          </a:p>
          <a:p>
            <a:endParaRPr lang="en-US" sz="2000" dirty="0" smtClean="0"/>
          </a:p>
        </p:txBody>
      </p:sp>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48" t="7012" r="29934" b="22115"/>
          <a:stretch/>
        </p:blipFill>
        <p:spPr bwMode="auto">
          <a:xfrm>
            <a:off x="6705600" y="1981200"/>
            <a:ext cx="2072213" cy="266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2468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914400"/>
            <a:ext cx="6777317" cy="4918229"/>
          </a:xfrm>
        </p:spPr>
        <p:txBody>
          <a:bodyPr/>
          <a:lstStyle/>
          <a:p>
            <a:r>
              <a:rPr lang="en-US" dirty="0"/>
              <a:t>examined for spermatozoa and for acid phosphatase as an assay for </a:t>
            </a:r>
            <a:r>
              <a:rPr lang="en-US" b="1" dirty="0" smtClean="0"/>
              <a:t>semen</a:t>
            </a:r>
          </a:p>
          <a:p>
            <a:pPr marL="68580" indent="0">
              <a:buNone/>
            </a:pPr>
            <a:endParaRPr lang="en-US" dirty="0"/>
          </a:p>
          <a:p>
            <a:pPr>
              <a:buFont typeface="Wingdings" panose="05000000000000000000" pitchFamily="2" charset="2"/>
              <a:buChar char="Ø"/>
            </a:pPr>
            <a:r>
              <a:rPr lang="en-US" dirty="0" smtClean="0">
                <a:solidFill>
                  <a:srgbClr val="FF0000"/>
                </a:solidFill>
              </a:rPr>
              <a:t>can be </a:t>
            </a:r>
            <a:r>
              <a:rPr lang="en-US" dirty="0">
                <a:solidFill>
                  <a:srgbClr val="FF0000"/>
                </a:solidFill>
              </a:rPr>
              <a:t>detected in vaginal samples up to 72 hours </a:t>
            </a:r>
          </a:p>
          <a:p>
            <a:pPr>
              <a:buFont typeface="Wingdings" panose="05000000000000000000" pitchFamily="2" charset="2"/>
              <a:buChar char="Ø"/>
            </a:pPr>
            <a:r>
              <a:rPr lang="en-US" dirty="0">
                <a:solidFill>
                  <a:srgbClr val="FF0000"/>
                </a:solidFill>
              </a:rPr>
              <a:t> in anal samples up to 24 hours </a:t>
            </a:r>
          </a:p>
          <a:p>
            <a:pPr>
              <a:buFont typeface="Wingdings" panose="05000000000000000000" pitchFamily="2" charset="2"/>
              <a:buChar char="Ø"/>
            </a:pPr>
            <a:r>
              <a:rPr lang="en-US" dirty="0">
                <a:solidFill>
                  <a:srgbClr val="FF0000"/>
                </a:solidFill>
              </a:rPr>
              <a:t> not  in oral </a:t>
            </a:r>
            <a:r>
              <a:rPr lang="en-US" dirty="0" smtClean="0">
                <a:solidFill>
                  <a:srgbClr val="FF0000"/>
                </a:solidFill>
              </a:rPr>
              <a:t>sample</a:t>
            </a:r>
          </a:p>
          <a:p>
            <a:endParaRPr lang="en-US" dirty="0">
              <a:solidFill>
                <a:srgbClr val="FF0000"/>
              </a:solidFill>
            </a:endParaRPr>
          </a:p>
          <a:p>
            <a:r>
              <a:rPr lang="en-US" dirty="0"/>
              <a:t> analyzed for DNA  </a:t>
            </a:r>
            <a:endParaRPr lang="en-US" dirty="0">
              <a:solidFill>
                <a:srgbClr val="FF0000"/>
              </a:solidFill>
            </a:endParaRPr>
          </a:p>
          <a:p>
            <a:pPr marL="68580" indent="0">
              <a:buNone/>
            </a:pPr>
            <a:endParaRPr lang="en-US"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635" t="23708" r="45016" b="45156"/>
          <a:stretch/>
        </p:blipFill>
        <p:spPr bwMode="auto">
          <a:xfrm>
            <a:off x="5105400" y="4572000"/>
            <a:ext cx="3488952" cy="1795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30789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200"/>
            <a:ext cx="7024744" cy="914400"/>
          </a:xfrm>
        </p:spPr>
        <p:txBody>
          <a:bodyPr>
            <a:normAutofit/>
          </a:bodyPr>
          <a:lstStyle/>
          <a:p>
            <a:pPr algn="ctr"/>
            <a:r>
              <a:rPr lang="en-US" dirty="0" smtClean="0"/>
              <a:t>Laboratory testing </a:t>
            </a:r>
            <a:endParaRPr lang="en-US" dirty="0"/>
          </a:p>
        </p:txBody>
      </p:sp>
      <p:sp>
        <p:nvSpPr>
          <p:cNvPr id="3" name="Content Placeholder 2"/>
          <p:cNvSpPr>
            <a:spLocks noGrp="1"/>
          </p:cNvSpPr>
          <p:nvPr>
            <p:ph idx="1"/>
          </p:nvPr>
        </p:nvSpPr>
        <p:spPr>
          <a:xfrm>
            <a:off x="685800" y="1600200"/>
            <a:ext cx="7772400" cy="4572000"/>
          </a:xfrm>
        </p:spPr>
        <p:txBody>
          <a:bodyPr>
            <a:normAutofit fontScale="92500" lnSpcReduction="20000"/>
          </a:bodyPr>
          <a:lstStyle/>
          <a:p>
            <a:r>
              <a:rPr lang="en-US" sz="2800" dirty="0" smtClean="0"/>
              <a:t> trauma </a:t>
            </a:r>
            <a:r>
              <a:rPr lang="en-US" sz="2800" dirty="0" smtClean="0"/>
              <a:t>assessment</a:t>
            </a:r>
          </a:p>
          <a:p>
            <a:pPr marL="68580" indent="0">
              <a:buNone/>
            </a:pPr>
            <a:endParaRPr lang="en-US" sz="2800" dirty="0" smtClean="0"/>
          </a:p>
          <a:p>
            <a:r>
              <a:rPr lang="en-US" sz="2800" dirty="0" smtClean="0"/>
              <a:t>testing for </a:t>
            </a:r>
            <a:r>
              <a:rPr lang="en-US" sz="2800" dirty="0" smtClean="0"/>
              <a:t>STIs</a:t>
            </a:r>
          </a:p>
          <a:p>
            <a:pPr marL="68580" indent="0">
              <a:buNone/>
            </a:pPr>
            <a:endParaRPr lang="en-US" sz="2800" dirty="0" smtClean="0"/>
          </a:p>
          <a:p>
            <a:r>
              <a:rPr lang="en-US" sz="2800" dirty="0" smtClean="0"/>
              <a:t>Serum testing for HIV, hepatitis B, </a:t>
            </a:r>
            <a:r>
              <a:rPr lang="en-US" sz="2800" dirty="0" smtClean="0"/>
              <a:t>syphilis</a:t>
            </a:r>
          </a:p>
          <a:p>
            <a:pPr marL="68580" indent="0">
              <a:buNone/>
            </a:pPr>
            <a:endParaRPr lang="en-US" sz="2800" dirty="0" smtClean="0"/>
          </a:p>
          <a:p>
            <a:r>
              <a:rPr lang="en-US" sz="2800" dirty="0" smtClean="0"/>
              <a:t>Wet preps </a:t>
            </a:r>
            <a:endParaRPr lang="en-US" sz="2800" dirty="0" smtClean="0"/>
          </a:p>
          <a:p>
            <a:pPr marL="68580" indent="0">
              <a:buNone/>
            </a:pPr>
            <a:endParaRPr lang="en-US" sz="2800" dirty="0" smtClean="0"/>
          </a:p>
          <a:p>
            <a:r>
              <a:rPr lang="en-US" sz="2800" dirty="0" smtClean="0"/>
              <a:t>Pregnancy testing </a:t>
            </a:r>
            <a:endParaRPr lang="en-US" sz="2800" dirty="0" smtClean="0"/>
          </a:p>
          <a:p>
            <a:pPr marL="68580" indent="0">
              <a:buNone/>
            </a:pPr>
            <a:endParaRPr lang="en-US" sz="2800" dirty="0" smtClean="0"/>
          </a:p>
          <a:p>
            <a:r>
              <a:rPr lang="en-US" sz="2800" dirty="0" smtClean="0"/>
              <a:t>Drug screening</a:t>
            </a:r>
            <a:endParaRPr lang="en-US" sz="2800" dirty="0"/>
          </a:p>
        </p:txBody>
      </p:sp>
    </p:spTree>
    <p:extLst>
      <p:ext uri="{BB962C8B-B14F-4D97-AF65-F5344CB8AC3E}">
        <p14:creationId xmlns:p14="http://schemas.microsoft.com/office/powerpoint/2010/main" val="30385148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33400"/>
            <a:ext cx="7024744" cy="1143000"/>
          </a:xfrm>
        </p:spPr>
        <p:txBody>
          <a:bodyPr/>
          <a:lstStyle/>
          <a:p>
            <a:pPr algn="ctr"/>
            <a:r>
              <a:rPr lang="en-US" dirty="0" smtClean="0"/>
              <a:t>treatment</a:t>
            </a:r>
            <a:endParaRPr lang="en-US" dirty="0"/>
          </a:p>
        </p:txBody>
      </p:sp>
      <p:sp>
        <p:nvSpPr>
          <p:cNvPr id="3" name="Content Placeholder 2"/>
          <p:cNvSpPr>
            <a:spLocks noGrp="1"/>
          </p:cNvSpPr>
          <p:nvPr>
            <p:ph idx="1"/>
          </p:nvPr>
        </p:nvSpPr>
        <p:spPr>
          <a:xfrm>
            <a:off x="1043492" y="1828800"/>
            <a:ext cx="6777317" cy="4003829"/>
          </a:xfrm>
        </p:spPr>
        <p:txBody>
          <a:bodyPr>
            <a:normAutofit lnSpcReduction="10000"/>
          </a:bodyPr>
          <a:lstStyle/>
          <a:p>
            <a:r>
              <a:rPr lang="en-US" sz="2800" dirty="0" smtClean="0"/>
              <a:t> traumatic injuries </a:t>
            </a:r>
            <a:endParaRPr lang="en-US" sz="2800" dirty="0" smtClean="0"/>
          </a:p>
          <a:p>
            <a:pPr marL="68580" indent="0">
              <a:buNone/>
            </a:pPr>
            <a:endParaRPr lang="en-US" sz="2800" dirty="0" smtClean="0"/>
          </a:p>
          <a:p>
            <a:r>
              <a:rPr lang="en-US" sz="2800" dirty="0" smtClean="0"/>
              <a:t>sexually transmitted infections (including hepatitis B and HIV</a:t>
            </a:r>
            <a:r>
              <a:rPr lang="en-US" sz="2800" dirty="0" smtClean="0"/>
              <a:t>)</a:t>
            </a:r>
          </a:p>
          <a:p>
            <a:pPr marL="68580" indent="0">
              <a:buNone/>
            </a:pPr>
            <a:endParaRPr lang="en-US" sz="2800" dirty="0" smtClean="0"/>
          </a:p>
          <a:p>
            <a:r>
              <a:rPr lang="en-US" sz="2800" dirty="0" smtClean="0"/>
              <a:t>Pregnancy</a:t>
            </a:r>
          </a:p>
          <a:p>
            <a:pPr marL="68580" indent="0">
              <a:buNone/>
            </a:pPr>
            <a:endParaRPr lang="en-US" sz="2800" dirty="0" smtClean="0"/>
          </a:p>
          <a:p>
            <a:r>
              <a:rPr lang="en-US" sz="2800" dirty="0" smtClean="0"/>
              <a:t>psychosocial issues </a:t>
            </a:r>
            <a:endParaRPr lang="en-US" sz="2800" dirty="0"/>
          </a:p>
        </p:txBody>
      </p:sp>
    </p:spTree>
    <p:extLst>
      <p:ext uri="{BB962C8B-B14F-4D97-AF65-F5344CB8AC3E}">
        <p14:creationId xmlns:p14="http://schemas.microsoft.com/office/powerpoint/2010/main" val="41486485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7024744" cy="1143000"/>
          </a:xfrm>
        </p:spPr>
        <p:txBody>
          <a:bodyPr>
            <a:normAutofit fontScale="90000"/>
          </a:bodyPr>
          <a:lstStyle/>
          <a:p>
            <a:r>
              <a:rPr lang="en-US" dirty="0" smtClean="0"/>
              <a:t>Sexually transmitted infections</a:t>
            </a:r>
            <a:endParaRPr lang="en-US" dirty="0"/>
          </a:p>
        </p:txBody>
      </p:sp>
      <p:sp>
        <p:nvSpPr>
          <p:cNvPr id="3" name="Content Placeholder 2"/>
          <p:cNvSpPr>
            <a:spLocks noGrp="1"/>
          </p:cNvSpPr>
          <p:nvPr>
            <p:ph idx="1"/>
          </p:nvPr>
        </p:nvSpPr>
        <p:spPr>
          <a:xfrm>
            <a:off x="1043492" y="1676400"/>
            <a:ext cx="6777317" cy="4156229"/>
          </a:xfrm>
        </p:spPr>
        <p:txBody>
          <a:bodyPr>
            <a:normAutofit/>
          </a:bodyPr>
          <a:lstStyle/>
          <a:p>
            <a:r>
              <a:rPr lang="en-US" sz="2400" dirty="0" smtClean="0"/>
              <a:t> </a:t>
            </a:r>
            <a:r>
              <a:rPr lang="en-US" sz="2400" b="1" dirty="0" smtClean="0"/>
              <a:t>empiric antibiotic treatment </a:t>
            </a:r>
            <a:r>
              <a:rPr lang="en-US" sz="2400" b="1" dirty="0" smtClean="0"/>
              <a:t>:</a:t>
            </a:r>
            <a:endParaRPr lang="en-US" sz="2400" dirty="0" smtClean="0"/>
          </a:p>
          <a:p>
            <a:r>
              <a:rPr lang="en-US" sz="2400" dirty="0" smtClean="0">
                <a:solidFill>
                  <a:srgbClr val="FF0000"/>
                </a:solidFill>
              </a:rPr>
              <a:t>ceftriaxone 250 mg  (IM) </a:t>
            </a:r>
          </a:p>
          <a:p>
            <a:r>
              <a:rPr lang="en-US" sz="2400" dirty="0" smtClean="0">
                <a:solidFill>
                  <a:srgbClr val="FF0000"/>
                </a:solidFill>
              </a:rPr>
              <a:t>azithromycin 1 g (PO) </a:t>
            </a:r>
            <a:endParaRPr lang="en-US" sz="2400" dirty="0">
              <a:solidFill>
                <a:srgbClr val="FF0000"/>
              </a:solidFill>
            </a:endParaRPr>
          </a:p>
          <a:p>
            <a:r>
              <a:rPr lang="en-US" sz="2400" dirty="0" smtClean="0">
                <a:solidFill>
                  <a:srgbClr val="FF0000"/>
                </a:solidFill>
              </a:rPr>
              <a:t> Metronidazole </a:t>
            </a:r>
            <a:r>
              <a:rPr lang="en-US" sz="2400" dirty="0" smtClean="0">
                <a:solidFill>
                  <a:srgbClr val="FF0000"/>
                </a:solidFill>
              </a:rPr>
              <a:t> </a:t>
            </a:r>
            <a:r>
              <a:rPr lang="en-US" sz="2400" dirty="0" smtClean="0">
                <a:solidFill>
                  <a:srgbClr val="FF0000"/>
                </a:solidFill>
              </a:rPr>
              <a:t>2 g </a:t>
            </a:r>
            <a:r>
              <a:rPr lang="en-US" sz="2400" dirty="0" smtClean="0">
                <a:solidFill>
                  <a:srgbClr val="FF0000"/>
                </a:solidFill>
              </a:rPr>
              <a:t>(PO)</a:t>
            </a:r>
          </a:p>
          <a:p>
            <a:pPr marL="68580" indent="0">
              <a:buNone/>
            </a:pPr>
            <a:endParaRPr lang="en-US" sz="2400" dirty="0" smtClean="0">
              <a:solidFill>
                <a:srgbClr val="FF0000"/>
              </a:solidFill>
            </a:endParaRPr>
          </a:p>
          <a:p>
            <a:r>
              <a:rPr lang="en-US" dirty="0"/>
              <a:t> who decline ,</a:t>
            </a:r>
            <a:r>
              <a:rPr lang="en-US" dirty="0" smtClean="0"/>
              <a:t> should</a:t>
            </a:r>
          </a:p>
          <a:p>
            <a:pPr marL="68580" indent="0">
              <a:buNone/>
            </a:pPr>
            <a:r>
              <a:rPr lang="en-US" dirty="0" smtClean="0"/>
              <a:t> </a:t>
            </a:r>
            <a:r>
              <a:rPr lang="en-US" dirty="0"/>
              <a:t>be seen one week after </a:t>
            </a:r>
            <a:endParaRPr lang="en-US" dirty="0" smtClean="0"/>
          </a:p>
          <a:p>
            <a:pPr marL="68580" indent="0">
              <a:buNone/>
            </a:pPr>
            <a:r>
              <a:rPr lang="en-US" dirty="0"/>
              <a:t> </a:t>
            </a:r>
            <a:r>
              <a:rPr lang="en-US" dirty="0" smtClean="0"/>
              <a:t> the </a:t>
            </a:r>
            <a:r>
              <a:rPr lang="en-US" dirty="0"/>
              <a:t>initial evaluation </a:t>
            </a:r>
            <a:endParaRPr lang="en-US" sz="2400" dirty="0" smtClean="0">
              <a:solidFill>
                <a:srgbClr val="FF0000"/>
              </a:solidFill>
            </a:endParaRP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898" t="30136" r="30266" b="20779"/>
          <a:stretch/>
        </p:blipFill>
        <p:spPr bwMode="auto">
          <a:xfrm>
            <a:off x="5322447" y="3048000"/>
            <a:ext cx="3289740" cy="3278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65141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533400"/>
            <a:ext cx="7024744" cy="1143000"/>
          </a:xfrm>
        </p:spPr>
        <p:txBody>
          <a:bodyPr/>
          <a:lstStyle/>
          <a:p>
            <a:pPr algn="ctr"/>
            <a:r>
              <a:rPr lang="en-US" dirty="0"/>
              <a:t>Hepatitis B infection</a:t>
            </a:r>
          </a:p>
        </p:txBody>
      </p:sp>
      <p:sp>
        <p:nvSpPr>
          <p:cNvPr id="3" name="Content Placeholder 2"/>
          <p:cNvSpPr>
            <a:spLocks noGrp="1"/>
          </p:cNvSpPr>
          <p:nvPr>
            <p:ph idx="1"/>
          </p:nvPr>
        </p:nvSpPr>
        <p:spPr>
          <a:xfrm>
            <a:off x="1043492" y="1905000"/>
            <a:ext cx="6777317" cy="3927629"/>
          </a:xfrm>
        </p:spPr>
        <p:txBody>
          <a:bodyPr/>
          <a:lstStyle/>
          <a:p>
            <a:r>
              <a:rPr lang="en-US" b="1" dirty="0" smtClean="0"/>
              <a:t>NO post-exposure prophylaxis</a:t>
            </a:r>
          </a:p>
          <a:p>
            <a:pPr marL="68580" indent="0">
              <a:buNone/>
            </a:pPr>
            <a:endParaRPr lang="en-US" b="1" dirty="0" smtClean="0"/>
          </a:p>
          <a:p>
            <a:r>
              <a:rPr lang="en-US" b="1" dirty="0" smtClean="0"/>
              <a:t>HBV vaccination</a:t>
            </a:r>
          </a:p>
          <a:p>
            <a:pPr marL="68580" indent="0">
              <a:buNone/>
            </a:pPr>
            <a:endParaRPr lang="en-US" b="1" dirty="0" smtClean="0"/>
          </a:p>
          <a:p>
            <a:r>
              <a:rPr lang="en-US" b="1" dirty="0" smtClean="0"/>
              <a:t>HBV vaccination and  HBIG</a:t>
            </a:r>
            <a:endParaRPr lang="en-US" b="1" dirty="0"/>
          </a:p>
        </p:txBody>
      </p:sp>
    </p:spTree>
    <p:extLst>
      <p:ext uri="{BB962C8B-B14F-4D97-AF65-F5344CB8AC3E}">
        <p14:creationId xmlns:p14="http://schemas.microsoft.com/office/powerpoint/2010/main" val="36122044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024744" cy="1143000"/>
          </a:xfrm>
        </p:spPr>
        <p:txBody>
          <a:bodyPr/>
          <a:lstStyle/>
          <a:p>
            <a:pPr algn="ctr"/>
            <a:r>
              <a:rPr lang="en-US" dirty="0" smtClean="0"/>
              <a:t>NO prophylaxis</a:t>
            </a:r>
            <a:endParaRPr lang="en-US" dirty="0"/>
          </a:p>
        </p:txBody>
      </p:sp>
      <p:sp>
        <p:nvSpPr>
          <p:cNvPr id="3" name="Content Placeholder 2"/>
          <p:cNvSpPr>
            <a:spLocks noGrp="1"/>
          </p:cNvSpPr>
          <p:nvPr>
            <p:ph idx="1"/>
          </p:nvPr>
        </p:nvSpPr>
        <p:spPr>
          <a:xfrm>
            <a:off x="1043492" y="1905000"/>
            <a:ext cx="6777317" cy="3927629"/>
          </a:xfrm>
        </p:spPr>
        <p:txBody>
          <a:bodyPr/>
          <a:lstStyle/>
          <a:p>
            <a:r>
              <a:rPr lang="en-US" dirty="0" smtClean="0"/>
              <a:t>Documented immunity against HBV </a:t>
            </a:r>
          </a:p>
          <a:p>
            <a:endParaRPr lang="en-US" dirty="0"/>
          </a:p>
          <a:p>
            <a:r>
              <a:rPr lang="en-US" dirty="0" smtClean="0"/>
              <a:t>Previously been infected with HBV</a:t>
            </a:r>
            <a:endParaRPr lang="en-US" dirty="0"/>
          </a:p>
        </p:txBody>
      </p:sp>
    </p:spTree>
    <p:extLst>
      <p:ext uri="{BB962C8B-B14F-4D97-AF65-F5344CB8AC3E}">
        <p14:creationId xmlns:p14="http://schemas.microsoft.com/office/powerpoint/2010/main" val="24609005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
            <a:ext cx="7024744" cy="990600"/>
          </a:xfrm>
        </p:spPr>
        <p:txBody>
          <a:bodyPr>
            <a:normAutofit/>
          </a:bodyPr>
          <a:lstStyle/>
          <a:p>
            <a:pPr algn="ctr"/>
            <a:r>
              <a:rPr lang="en-US" dirty="0"/>
              <a:t>HBV </a:t>
            </a:r>
            <a:r>
              <a:rPr lang="en-US" dirty="0" smtClean="0"/>
              <a:t>vaccination</a:t>
            </a:r>
            <a:endParaRPr lang="en-US" dirty="0"/>
          </a:p>
        </p:txBody>
      </p:sp>
      <p:sp>
        <p:nvSpPr>
          <p:cNvPr id="3" name="Content Placeholder 2"/>
          <p:cNvSpPr>
            <a:spLocks noGrp="1"/>
          </p:cNvSpPr>
          <p:nvPr>
            <p:ph idx="1"/>
          </p:nvPr>
        </p:nvSpPr>
        <p:spPr>
          <a:xfrm>
            <a:off x="1043492" y="1600200"/>
            <a:ext cx="6777317" cy="4232429"/>
          </a:xfrm>
        </p:spPr>
        <p:txBody>
          <a:bodyPr>
            <a:normAutofit lnSpcReduction="10000"/>
          </a:bodyPr>
          <a:lstStyle/>
          <a:p>
            <a:endParaRPr lang="en-US" dirty="0" smtClean="0"/>
          </a:p>
          <a:p>
            <a:r>
              <a:rPr lang="en-US" dirty="0" smtClean="0"/>
              <a:t>Previously vaccinated patients not known to be immune</a:t>
            </a:r>
          </a:p>
          <a:p>
            <a:pPr marL="68580" indent="0">
              <a:buNone/>
            </a:pPr>
            <a:endParaRPr lang="en-US" dirty="0" smtClean="0"/>
          </a:p>
          <a:p>
            <a:r>
              <a:rPr lang="en-US" dirty="0" smtClean="0"/>
              <a:t>Uncertain  completed vaccination</a:t>
            </a:r>
          </a:p>
          <a:p>
            <a:pPr marL="68580" indent="0">
              <a:buNone/>
            </a:pPr>
            <a:endParaRPr lang="en-US" dirty="0" smtClean="0"/>
          </a:p>
          <a:p>
            <a:r>
              <a:rPr lang="en-US" dirty="0" err="1" smtClean="0"/>
              <a:t>Unvaccination</a:t>
            </a:r>
            <a:endParaRPr lang="en-US" dirty="0" smtClean="0"/>
          </a:p>
          <a:p>
            <a:endParaRPr lang="en-US" dirty="0"/>
          </a:p>
          <a:p>
            <a:pPr>
              <a:buFont typeface="Wingdings" panose="05000000000000000000" pitchFamily="2" charset="2"/>
              <a:buChar char="q"/>
            </a:pPr>
            <a:r>
              <a:rPr lang="en-US" dirty="0"/>
              <a:t>Follow-up vaccination at </a:t>
            </a:r>
            <a:r>
              <a:rPr lang="en-US" dirty="0" smtClean="0"/>
              <a:t>1 month and </a:t>
            </a:r>
            <a:r>
              <a:rPr lang="en-US" dirty="0"/>
              <a:t>6 months after initial vaccination</a:t>
            </a:r>
            <a:endParaRPr lang="en-US" dirty="0" smtClean="0"/>
          </a:p>
          <a:p>
            <a:endParaRPr lang="en-US" dirty="0"/>
          </a:p>
          <a:p>
            <a:endParaRPr lang="en-US" dirty="0"/>
          </a:p>
        </p:txBody>
      </p:sp>
    </p:spTree>
    <p:extLst>
      <p:ext uri="{BB962C8B-B14F-4D97-AF65-F5344CB8AC3E}">
        <p14:creationId xmlns:p14="http://schemas.microsoft.com/office/powerpoint/2010/main" val="23565786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838200"/>
            <a:ext cx="7024744" cy="1143000"/>
          </a:xfrm>
        </p:spPr>
        <p:txBody>
          <a:bodyPr>
            <a:normAutofit fontScale="90000"/>
          </a:bodyPr>
          <a:lstStyle/>
          <a:p>
            <a:r>
              <a:rPr lang="en-US" dirty="0"/>
              <a:t>HBV vaccination and  HBIG</a:t>
            </a:r>
            <a:br>
              <a:rPr lang="en-US" dirty="0"/>
            </a:br>
            <a:endParaRPr lang="en-US" dirty="0"/>
          </a:p>
        </p:txBody>
      </p:sp>
      <p:sp>
        <p:nvSpPr>
          <p:cNvPr id="3" name="Content Placeholder 2"/>
          <p:cNvSpPr>
            <a:spLocks noGrp="1"/>
          </p:cNvSpPr>
          <p:nvPr>
            <p:ph idx="1"/>
          </p:nvPr>
        </p:nvSpPr>
        <p:spPr>
          <a:xfrm>
            <a:off x="1043492" y="1676400"/>
            <a:ext cx="6777317" cy="4156229"/>
          </a:xfrm>
        </p:spPr>
        <p:txBody>
          <a:bodyPr/>
          <a:lstStyle/>
          <a:p>
            <a:endParaRPr lang="en-US" b="1" dirty="0" smtClean="0"/>
          </a:p>
          <a:p>
            <a:r>
              <a:rPr lang="en-US" b="1" dirty="0" smtClean="0"/>
              <a:t>HBV status of the assailant is </a:t>
            </a:r>
            <a:r>
              <a:rPr lang="en-US" b="1" dirty="0" smtClean="0">
                <a:solidFill>
                  <a:srgbClr val="FF0000"/>
                </a:solidFill>
              </a:rPr>
              <a:t>positive or unknown </a:t>
            </a:r>
            <a:r>
              <a:rPr lang="en-US" b="1" dirty="0" smtClean="0"/>
              <a:t>and the patient:</a:t>
            </a:r>
          </a:p>
          <a:p>
            <a:pPr marL="68580" indent="0">
              <a:buNone/>
            </a:pPr>
            <a:endParaRPr lang="en-US" b="1" dirty="0" smtClean="0"/>
          </a:p>
          <a:p>
            <a:pPr>
              <a:buFont typeface="Wingdings" panose="05000000000000000000" pitchFamily="2" charset="2"/>
              <a:buChar char="Ø"/>
            </a:pPr>
            <a:r>
              <a:rPr lang="en-US" dirty="0" smtClean="0"/>
              <a:t>Unknown </a:t>
            </a:r>
            <a:r>
              <a:rPr lang="en-US" dirty="0"/>
              <a:t>or no </a:t>
            </a:r>
            <a:r>
              <a:rPr lang="en-US" dirty="0" smtClean="0"/>
              <a:t> vaccination</a:t>
            </a:r>
          </a:p>
          <a:p>
            <a:pPr>
              <a:buFont typeface="Wingdings" panose="05000000000000000000" pitchFamily="2" charset="2"/>
              <a:buChar char="Ø"/>
            </a:pPr>
            <a:r>
              <a:rPr lang="en-US" dirty="0"/>
              <a:t>Unknown or </a:t>
            </a:r>
            <a:r>
              <a:rPr lang="en-US" dirty="0" smtClean="0"/>
              <a:t>no infection </a:t>
            </a:r>
          </a:p>
          <a:p>
            <a:pPr marL="68580" indent="0">
              <a:buNone/>
            </a:pPr>
            <a:endParaRPr lang="en-US" dirty="0"/>
          </a:p>
        </p:txBody>
      </p:sp>
    </p:spTree>
    <p:extLst>
      <p:ext uri="{BB962C8B-B14F-4D97-AF65-F5344CB8AC3E}">
        <p14:creationId xmlns:p14="http://schemas.microsoft.com/office/powerpoint/2010/main" val="12643480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200"/>
            <a:ext cx="7024744" cy="990600"/>
          </a:xfrm>
        </p:spPr>
        <p:txBody>
          <a:bodyPr/>
          <a:lstStyle/>
          <a:p>
            <a:pPr algn="ctr"/>
            <a:r>
              <a:rPr lang="en-US" dirty="0" smtClean="0"/>
              <a:t>HIV infection </a:t>
            </a:r>
            <a:endParaRPr lang="en-US" dirty="0"/>
          </a:p>
        </p:txBody>
      </p:sp>
      <p:sp>
        <p:nvSpPr>
          <p:cNvPr id="3" name="Content Placeholder 2"/>
          <p:cNvSpPr>
            <a:spLocks noGrp="1"/>
          </p:cNvSpPr>
          <p:nvPr>
            <p:ph idx="1"/>
          </p:nvPr>
        </p:nvSpPr>
        <p:spPr>
          <a:xfrm>
            <a:off x="1043492" y="1600200"/>
            <a:ext cx="6777317" cy="4232429"/>
          </a:xfrm>
        </p:spPr>
        <p:txBody>
          <a:bodyPr>
            <a:normAutofit/>
          </a:bodyPr>
          <a:lstStyle/>
          <a:p>
            <a:r>
              <a:rPr lang="en-US" sz="2000" dirty="0" smtClean="0"/>
              <a:t> Prophylactic </a:t>
            </a:r>
            <a:r>
              <a:rPr lang="en-US" sz="2000" b="1" dirty="0" smtClean="0"/>
              <a:t>treatment </a:t>
            </a:r>
            <a:r>
              <a:rPr lang="en-US" sz="2000" b="1" dirty="0" smtClean="0"/>
              <a:t> (</a:t>
            </a:r>
            <a:r>
              <a:rPr lang="en-US" sz="2000" b="1" dirty="0" smtClean="0"/>
              <a:t>PEP ) </a:t>
            </a:r>
            <a:r>
              <a:rPr lang="en-US" sz="2000" b="1" dirty="0" smtClean="0"/>
              <a:t>should </a:t>
            </a:r>
            <a:r>
              <a:rPr lang="en-US" sz="2000" b="1" dirty="0" smtClean="0"/>
              <a:t>be </a:t>
            </a:r>
            <a:r>
              <a:rPr lang="en-US" sz="2000" b="1" dirty="0" smtClean="0"/>
              <a:t>offered</a:t>
            </a:r>
            <a:r>
              <a:rPr lang="en-US" sz="2000" b="1" dirty="0" smtClean="0"/>
              <a:t>  </a:t>
            </a:r>
            <a:r>
              <a:rPr lang="en-US" sz="2000" dirty="0" smtClean="0"/>
              <a:t>to every patient </a:t>
            </a:r>
          </a:p>
          <a:p>
            <a:pPr marL="68580" indent="0">
              <a:buNone/>
            </a:pPr>
            <a:endParaRPr lang="en-US" sz="2000" dirty="0" smtClean="0"/>
          </a:p>
          <a:p>
            <a:r>
              <a:rPr lang="en-US" sz="2000" dirty="0" smtClean="0"/>
              <a:t> best started within </a:t>
            </a:r>
            <a:r>
              <a:rPr lang="en-US" sz="2000" dirty="0" smtClean="0">
                <a:solidFill>
                  <a:srgbClr val="FF0000"/>
                </a:solidFill>
              </a:rPr>
              <a:t>four hours and not more than 72 hours </a:t>
            </a:r>
            <a:endParaRPr lang="en-US" sz="2000" dirty="0">
              <a:solidFill>
                <a:srgbClr val="FF0000"/>
              </a:solidFill>
            </a:endParaRPr>
          </a:p>
          <a:p>
            <a:endParaRPr lang="en-US" sz="2000" dirty="0" smtClean="0"/>
          </a:p>
          <a:p>
            <a:r>
              <a:rPr lang="en-US" sz="2000" dirty="0" smtClean="0"/>
              <a:t> an initial prescription </a:t>
            </a:r>
            <a:r>
              <a:rPr lang="en-US" sz="2000" dirty="0" smtClean="0"/>
              <a:t> </a:t>
            </a:r>
            <a:r>
              <a:rPr lang="en-US" sz="2000" dirty="0" smtClean="0"/>
              <a:t>for three to seven days, with short-term follow-up for further counseling and extension of treatment to 28 days </a:t>
            </a:r>
          </a:p>
          <a:p>
            <a:pPr marL="0" indent="0">
              <a:buNone/>
            </a:pPr>
            <a:endParaRPr lang="en-US" sz="2000" dirty="0" smtClean="0"/>
          </a:p>
        </p:txBody>
      </p:sp>
    </p:spTree>
    <p:extLst>
      <p:ext uri="{BB962C8B-B14F-4D97-AF65-F5344CB8AC3E}">
        <p14:creationId xmlns:p14="http://schemas.microsoft.com/office/powerpoint/2010/main" val="14623620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62568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229600" cy="1143000"/>
          </a:xfrm>
        </p:spPr>
        <p:txBody>
          <a:bodyPr>
            <a:normAutofit/>
          </a:bodyPr>
          <a:lstStyle/>
          <a:p>
            <a:pPr algn="ctr"/>
            <a:r>
              <a:rPr lang="en-US" sz="3200" dirty="0" smtClean="0"/>
              <a:t>the risk may be increased :</a:t>
            </a:r>
            <a:endParaRPr lang="en-US" sz="3200" dirty="0"/>
          </a:p>
        </p:txBody>
      </p:sp>
      <p:sp>
        <p:nvSpPr>
          <p:cNvPr id="3" name="Content Placeholder 2"/>
          <p:cNvSpPr>
            <a:spLocks noGrp="1"/>
          </p:cNvSpPr>
          <p:nvPr>
            <p:ph idx="1"/>
          </p:nvPr>
        </p:nvSpPr>
        <p:spPr>
          <a:xfrm>
            <a:off x="1043492" y="1600200"/>
            <a:ext cx="7262308" cy="4232429"/>
          </a:xfrm>
        </p:spPr>
        <p:txBody>
          <a:bodyPr>
            <a:normAutofit lnSpcReduction="10000"/>
          </a:bodyPr>
          <a:lstStyle/>
          <a:p>
            <a:pPr marL="0" indent="0">
              <a:buNone/>
            </a:pPr>
            <a:r>
              <a:rPr lang="en-US" sz="2400" dirty="0" smtClean="0"/>
              <a:t>● Male on male </a:t>
            </a:r>
            <a:endParaRPr lang="en-US" dirty="0"/>
          </a:p>
          <a:p>
            <a:pPr marL="0" indent="0">
              <a:buNone/>
            </a:pPr>
            <a:endParaRPr lang="en-US" sz="2400" dirty="0" smtClean="0"/>
          </a:p>
          <a:p>
            <a:pPr marL="0" indent="0">
              <a:buNone/>
            </a:pPr>
            <a:r>
              <a:rPr lang="en-US" sz="2400" dirty="0" smtClean="0"/>
              <a:t>● in a region or country with a high background prevalence of HIV </a:t>
            </a:r>
            <a:endParaRPr lang="en-US" dirty="0"/>
          </a:p>
          <a:p>
            <a:pPr marL="0" indent="0">
              <a:buNone/>
            </a:pPr>
            <a:endParaRPr lang="en-US" sz="2400" dirty="0" smtClean="0"/>
          </a:p>
          <a:p>
            <a:pPr marL="0" indent="0">
              <a:buNone/>
            </a:pPr>
            <a:r>
              <a:rPr lang="en-US" sz="2400" dirty="0" smtClean="0"/>
              <a:t>● Multiple assailants </a:t>
            </a:r>
            <a:endParaRPr lang="en-US" sz="2400" dirty="0" smtClean="0"/>
          </a:p>
          <a:p>
            <a:pPr marL="0" indent="0">
              <a:buNone/>
            </a:pPr>
            <a:endParaRPr lang="en-US" sz="2400" dirty="0" smtClean="0"/>
          </a:p>
          <a:p>
            <a:pPr marL="0" indent="0">
              <a:buNone/>
            </a:pPr>
            <a:r>
              <a:rPr lang="en-US" sz="2400" dirty="0" smtClean="0"/>
              <a:t>● Anal sexual </a:t>
            </a:r>
            <a:endParaRPr lang="en-US" sz="2400" dirty="0" smtClean="0"/>
          </a:p>
          <a:p>
            <a:pPr marL="0" indent="0">
              <a:buNone/>
            </a:pPr>
            <a:endParaRPr lang="en-US" sz="2400" dirty="0" smtClean="0"/>
          </a:p>
          <a:p>
            <a:pPr marL="0" indent="0">
              <a:buNone/>
            </a:pPr>
            <a:r>
              <a:rPr lang="en-US" sz="2400" dirty="0" smtClean="0"/>
              <a:t>● has trauma, bleeding, or genital lesions </a:t>
            </a:r>
            <a:endParaRPr lang="en-US" sz="2400" dirty="0"/>
          </a:p>
        </p:txBody>
      </p:sp>
    </p:spTree>
    <p:extLst>
      <p:ext uri="{BB962C8B-B14F-4D97-AF65-F5344CB8AC3E}">
        <p14:creationId xmlns:p14="http://schemas.microsoft.com/office/powerpoint/2010/main" val="14263532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533400"/>
            <a:ext cx="7024744" cy="838200"/>
          </a:xfrm>
        </p:spPr>
        <p:txBody>
          <a:bodyPr>
            <a:normAutofit/>
          </a:bodyPr>
          <a:lstStyle/>
          <a:p>
            <a:pPr algn="ctr"/>
            <a:r>
              <a:rPr lang="en-US" dirty="0" smtClean="0"/>
              <a:t>HPV infection</a:t>
            </a:r>
            <a:endParaRPr lang="en-US" dirty="0"/>
          </a:p>
        </p:txBody>
      </p:sp>
      <p:sp>
        <p:nvSpPr>
          <p:cNvPr id="3" name="Content Placeholder 2"/>
          <p:cNvSpPr>
            <a:spLocks noGrp="1"/>
          </p:cNvSpPr>
          <p:nvPr>
            <p:ph idx="1"/>
          </p:nvPr>
        </p:nvSpPr>
        <p:spPr>
          <a:xfrm>
            <a:off x="1043492" y="1676400"/>
            <a:ext cx="6777317" cy="4156229"/>
          </a:xfrm>
        </p:spPr>
        <p:txBody>
          <a:bodyPr>
            <a:normAutofit/>
          </a:bodyPr>
          <a:lstStyle/>
          <a:p>
            <a:r>
              <a:rPr lang="en-US" sz="2400" dirty="0" smtClean="0"/>
              <a:t> </a:t>
            </a:r>
            <a:r>
              <a:rPr lang="en-US" sz="2400" dirty="0" smtClean="0"/>
              <a:t>vaccination is recommended  in female survivors aged 9 to 26 and male survivors aged 9 to </a:t>
            </a:r>
            <a:r>
              <a:rPr lang="en-US" sz="2400" dirty="0" smtClean="0"/>
              <a:t>21</a:t>
            </a:r>
            <a:endParaRPr lang="en-US" dirty="0"/>
          </a:p>
          <a:p>
            <a:pPr marL="68580" indent="0">
              <a:buNone/>
            </a:pPr>
            <a:endParaRPr lang="en-US" sz="2400" dirty="0" smtClean="0"/>
          </a:p>
          <a:p>
            <a:r>
              <a:rPr lang="en-US" sz="2400" dirty="0" smtClean="0"/>
              <a:t>Follow-up vaccination at 1 to 2 months and 6 months after initial vaccination.</a:t>
            </a:r>
            <a:endParaRPr lang="en-US" sz="2400" dirty="0"/>
          </a:p>
        </p:txBody>
      </p:sp>
    </p:spTree>
    <p:extLst>
      <p:ext uri="{BB962C8B-B14F-4D97-AF65-F5344CB8AC3E}">
        <p14:creationId xmlns:p14="http://schemas.microsoft.com/office/powerpoint/2010/main" val="15011334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7024744" cy="1066800"/>
          </a:xfrm>
        </p:spPr>
        <p:txBody>
          <a:bodyPr/>
          <a:lstStyle/>
          <a:p>
            <a:pPr algn="ctr"/>
            <a:r>
              <a:rPr lang="en-US" dirty="0" smtClean="0"/>
              <a:t>Pregnancy </a:t>
            </a:r>
            <a:endParaRPr lang="en-US" dirty="0"/>
          </a:p>
        </p:txBody>
      </p:sp>
      <p:sp>
        <p:nvSpPr>
          <p:cNvPr id="3" name="Content Placeholder 2"/>
          <p:cNvSpPr>
            <a:spLocks noGrp="1"/>
          </p:cNvSpPr>
          <p:nvPr>
            <p:ph idx="1"/>
          </p:nvPr>
        </p:nvSpPr>
        <p:spPr>
          <a:xfrm>
            <a:off x="1043492" y="1752600"/>
            <a:ext cx="6777317" cy="4080029"/>
          </a:xfrm>
        </p:spPr>
        <p:txBody>
          <a:bodyPr>
            <a:normAutofit/>
          </a:bodyPr>
          <a:lstStyle/>
          <a:p>
            <a:r>
              <a:rPr lang="en-US" b="1" dirty="0" err="1" smtClean="0"/>
              <a:t>postcoital</a:t>
            </a:r>
            <a:r>
              <a:rPr lang="en-US" b="1" dirty="0" smtClean="0"/>
              <a:t> emergency contraception should be </a:t>
            </a:r>
            <a:r>
              <a:rPr lang="en-US" b="1" dirty="0" smtClean="0"/>
              <a:t>offered</a:t>
            </a:r>
          </a:p>
          <a:p>
            <a:pPr marL="68580" indent="0">
              <a:buNone/>
            </a:pPr>
            <a:endParaRPr lang="en-US" b="1" dirty="0" smtClean="0"/>
          </a:p>
          <a:p>
            <a:r>
              <a:rPr lang="en-US" dirty="0" smtClean="0">
                <a:solidFill>
                  <a:srgbClr val="FF0000"/>
                </a:solidFill>
              </a:rPr>
              <a:t> </a:t>
            </a:r>
            <a:r>
              <a:rPr lang="en-US" sz="2800" dirty="0" smtClean="0">
                <a:solidFill>
                  <a:srgbClr val="FF0000"/>
                </a:solidFill>
              </a:rPr>
              <a:t>oral emergency contraception </a:t>
            </a:r>
            <a:endParaRPr lang="en-US" sz="2800" dirty="0">
              <a:solidFill>
                <a:srgbClr val="FF0000"/>
              </a:solidFill>
            </a:endParaRPr>
          </a:p>
          <a:p>
            <a:pPr marL="68580" indent="0">
              <a:buNone/>
            </a:pPr>
            <a:endParaRPr lang="en-US" sz="1600" dirty="0" smtClean="0"/>
          </a:p>
          <a:p>
            <a:r>
              <a:rPr lang="en-US" dirty="0"/>
              <a:t>Insertion of a copper intrauterine device (IUD</a:t>
            </a:r>
            <a:r>
              <a:rPr lang="en-US" dirty="0" smtClean="0"/>
              <a:t>) </a:t>
            </a:r>
            <a:r>
              <a:rPr lang="en-US" b="1" dirty="0" smtClean="0">
                <a:solidFill>
                  <a:srgbClr val="FF0000"/>
                </a:solidFill>
              </a:rPr>
              <a:t>??</a:t>
            </a:r>
            <a:endParaRPr lang="en-US" b="1" dirty="0" smtClean="0">
              <a:solidFill>
                <a:srgbClr val="FF0000"/>
              </a:solidFill>
            </a:endParaRPr>
          </a:p>
          <a:p>
            <a:pPr marL="68580" indent="0">
              <a:buNone/>
            </a:pPr>
            <a:endParaRPr lang="en-US" sz="1600" dirty="0" smtClean="0"/>
          </a:p>
        </p:txBody>
      </p:sp>
    </p:spTree>
    <p:extLst>
      <p:ext uri="{BB962C8B-B14F-4D97-AF65-F5344CB8AC3E}">
        <p14:creationId xmlns:p14="http://schemas.microsoft.com/office/powerpoint/2010/main" val="37685221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85800"/>
            <a:ext cx="7024744" cy="1143000"/>
          </a:xfrm>
        </p:spPr>
        <p:txBody>
          <a:bodyPr/>
          <a:lstStyle/>
          <a:p>
            <a:pPr algn="ctr"/>
            <a:r>
              <a:rPr lang="en-US" dirty="0" err="1"/>
              <a:t>Ulipristal</a:t>
            </a:r>
            <a:r>
              <a:rPr lang="en-US" dirty="0"/>
              <a:t> </a:t>
            </a:r>
            <a:endParaRPr lang="en-US" dirty="0"/>
          </a:p>
        </p:txBody>
      </p:sp>
      <p:sp>
        <p:nvSpPr>
          <p:cNvPr id="3" name="Content Placeholder 2"/>
          <p:cNvSpPr>
            <a:spLocks noGrp="1"/>
          </p:cNvSpPr>
          <p:nvPr>
            <p:ph idx="1"/>
          </p:nvPr>
        </p:nvSpPr>
        <p:spPr/>
        <p:txBody>
          <a:bodyPr/>
          <a:lstStyle/>
          <a:p>
            <a:r>
              <a:rPr lang="en-US" dirty="0"/>
              <a:t> </a:t>
            </a:r>
            <a:r>
              <a:rPr lang="en-US" dirty="0" smtClean="0"/>
              <a:t> </a:t>
            </a:r>
            <a:r>
              <a:rPr lang="en-US" dirty="0"/>
              <a:t>effective up </a:t>
            </a:r>
            <a:r>
              <a:rPr lang="en-US" dirty="0">
                <a:solidFill>
                  <a:srgbClr val="FF0000"/>
                </a:solidFill>
              </a:rPr>
              <a:t>to 120 hours </a:t>
            </a:r>
            <a:endParaRPr lang="en-US" dirty="0" smtClean="0">
              <a:solidFill>
                <a:srgbClr val="FF0000"/>
              </a:solidFill>
            </a:endParaRPr>
          </a:p>
          <a:p>
            <a:pPr marL="68580" indent="0">
              <a:buNone/>
            </a:pPr>
            <a:endParaRPr lang="en-US" dirty="0"/>
          </a:p>
          <a:p>
            <a:r>
              <a:rPr lang="en-US" dirty="0" smtClean="0"/>
              <a:t> </a:t>
            </a:r>
            <a:r>
              <a:rPr lang="en-US" dirty="0"/>
              <a:t>preferred drug beyond 72 hours </a:t>
            </a:r>
            <a:endParaRPr lang="en-US" dirty="0" smtClean="0"/>
          </a:p>
          <a:p>
            <a:pPr marL="68580" indent="0">
              <a:buNone/>
            </a:pPr>
            <a:endParaRPr lang="en-US" dirty="0" smtClean="0"/>
          </a:p>
          <a:p>
            <a:r>
              <a:rPr lang="en-US" dirty="0"/>
              <a:t> preferred drug  </a:t>
            </a:r>
            <a:r>
              <a:rPr lang="en-US" dirty="0">
                <a:solidFill>
                  <a:srgbClr val="FF0000"/>
                </a:solidFill>
              </a:rPr>
              <a:t>in overweight or obese </a:t>
            </a:r>
            <a:r>
              <a:rPr lang="en-US" dirty="0"/>
              <a:t>women. </a:t>
            </a:r>
          </a:p>
          <a:p>
            <a:pPr marL="68580" indent="0">
              <a:buNone/>
            </a:pPr>
            <a:endParaRPr lang="en-US" dirty="0"/>
          </a:p>
        </p:txBody>
      </p:sp>
    </p:spTree>
    <p:extLst>
      <p:ext uri="{BB962C8B-B14F-4D97-AF65-F5344CB8AC3E}">
        <p14:creationId xmlns:p14="http://schemas.microsoft.com/office/powerpoint/2010/main" val="25912409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7024744" cy="1143000"/>
          </a:xfrm>
        </p:spPr>
        <p:txBody>
          <a:bodyPr/>
          <a:lstStyle/>
          <a:p>
            <a:pPr algn="ctr"/>
            <a:r>
              <a:rPr lang="en-US" dirty="0" err="1"/>
              <a:t>Levonorgestrel</a:t>
            </a:r>
            <a:r>
              <a:rPr lang="en-US" dirty="0"/>
              <a:t> </a:t>
            </a:r>
            <a:endParaRPr lang="en-US" dirty="0"/>
          </a:p>
        </p:txBody>
      </p:sp>
      <p:sp>
        <p:nvSpPr>
          <p:cNvPr id="3" name="Content Placeholder 2"/>
          <p:cNvSpPr>
            <a:spLocks noGrp="1"/>
          </p:cNvSpPr>
          <p:nvPr>
            <p:ph idx="1"/>
          </p:nvPr>
        </p:nvSpPr>
        <p:spPr/>
        <p:txBody>
          <a:bodyPr/>
          <a:lstStyle/>
          <a:p>
            <a:endParaRPr lang="en-US" dirty="0" smtClean="0"/>
          </a:p>
          <a:p>
            <a:r>
              <a:rPr lang="en-US" dirty="0" smtClean="0"/>
              <a:t>0.75 </a:t>
            </a:r>
            <a:r>
              <a:rPr lang="en-US" dirty="0"/>
              <a:t>mg and repeated in 12 </a:t>
            </a:r>
            <a:r>
              <a:rPr lang="en-US" dirty="0" smtClean="0"/>
              <a:t>hours</a:t>
            </a:r>
          </a:p>
          <a:p>
            <a:pPr marL="68580" indent="0">
              <a:buNone/>
            </a:pPr>
            <a:endParaRPr lang="en-US" dirty="0" smtClean="0"/>
          </a:p>
          <a:p>
            <a:r>
              <a:rPr lang="en-US" dirty="0" smtClean="0"/>
              <a:t>1.5 </a:t>
            </a:r>
            <a:r>
              <a:rPr lang="en-US" dirty="0"/>
              <a:t>mg as a single </a:t>
            </a:r>
            <a:r>
              <a:rPr lang="en-US" dirty="0" smtClean="0"/>
              <a:t>dose </a:t>
            </a:r>
            <a:endParaRPr lang="en-US" dirty="0"/>
          </a:p>
          <a:p>
            <a:endParaRPr lang="en-US" dirty="0"/>
          </a:p>
        </p:txBody>
      </p:sp>
    </p:spTree>
    <p:extLst>
      <p:ext uri="{BB962C8B-B14F-4D97-AF65-F5344CB8AC3E}">
        <p14:creationId xmlns:p14="http://schemas.microsoft.com/office/powerpoint/2010/main" val="41594842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09600"/>
            <a:ext cx="7024744" cy="1143000"/>
          </a:xfrm>
        </p:spPr>
        <p:txBody>
          <a:bodyPr/>
          <a:lstStyle/>
          <a:p>
            <a:pPr algn="ctr"/>
            <a:r>
              <a:rPr lang="en-US" dirty="0" err="1"/>
              <a:t>Yuzpe</a:t>
            </a:r>
            <a:r>
              <a:rPr lang="en-US" dirty="0"/>
              <a:t> regimen</a:t>
            </a:r>
            <a:endParaRPr lang="en-US" dirty="0"/>
          </a:p>
        </p:txBody>
      </p:sp>
      <p:sp>
        <p:nvSpPr>
          <p:cNvPr id="3" name="Content Placeholder 2"/>
          <p:cNvSpPr>
            <a:spLocks noGrp="1"/>
          </p:cNvSpPr>
          <p:nvPr>
            <p:ph idx="1"/>
          </p:nvPr>
        </p:nvSpPr>
        <p:spPr>
          <a:xfrm>
            <a:off x="1043492" y="1981200"/>
            <a:ext cx="6777317" cy="3851429"/>
          </a:xfrm>
        </p:spPr>
        <p:txBody>
          <a:bodyPr/>
          <a:lstStyle/>
          <a:p>
            <a:r>
              <a:rPr lang="en-US" dirty="0" smtClean="0"/>
              <a:t>100 </a:t>
            </a:r>
            <a:r>
              <a:rPr lang="en-US" dirty="0"/>
              <a:t>mcg of </a:t>
            </a:r>
            <a:r>
              <a:rPr lang="en-US" dirty="0" err="1"/>
              <a:t>ethinyl</a:t>
            </a:r>
            <a:r>
              <a:rPr lang="en-US" dirty="0"/>
              <a:t> estradiol and 0.5 mg of </a:t>
            </a:r>
            <a:r>
              <a:rPr lang="en-US" dirty="0" err="1"/>
              <a:t>levonorgestrel</a:t>
            </a:r>
            <a:r>
              <a:rPr lang="en-US" dirty="0"/>
              <a:t> </a:t>
            </a:r>
            <a:endParaRPr lang="en-US" dirty="0" smtClean="0"/>
          </a:p>
          <a:p>
            <a:pPr marL="68580" indent="0">
              <a:buNone/>
            </a:pPr>
            <a:endParaRPr lang="en-US" dirty="0" smtClean="0"/>
          </a:p>
          <a:p>
            <a:r>
              <a:rPr lang="en-US" dirty="0" smtClean="0"/>
              <a:t>two </a:t>
            </a:r>
            <a:r>
              <a:rPr lang="en-US" dirty="0"/>
              <a:t>oral contraceptive pills and repeated in 12 </a:t>
            </a:r>
            <a:r>
              <a:rPr lang="en-US" dirty="0" smtClean="0"/>
              <a:t>hours</a:t>
            </a:r>
            <a:endParaRPr lang="en-US" dirty="0"/>
          </a:p>
          <a:p>
            <a:endParaRPr lang="en-US" dirty="0"/>
          </a:p>
        </p:txBody>
      </p:sp>
    </p:spTree>
    <p:extLst>
      <p:ext uri="{BB962C8B-B14F-4D97-AF65-F5344CB8AC3E}">
        <p14:creationId xmlns:p14="http://schemas.microsoft.com/office/powerpoint/2010/main" val="39780991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0"/>
            <a:ext cx="7024744" cy="1143000"/>
          </a:xfrm>
        </p:spPr>
        <p:txBody>
          <a:bodyPr/>
          <a:lstStyle/>
          <a:p>
            <a:pPr algn="ctr"/>
            <a:r>
              <a:rPr lang="en-US" dirty="0"/>
              <a:t>nausea and vomiting</a:t>
            </a:r>
            <a:endParaRPr lang="en-US" dirty="0"/>
          </a:p>
        </p:txBody>
      </p:sp>
      <p:sp>
        <p:nvSpPr>
          <p:cNvPr id="3" name="Content Placeholder 2"/>
          <p:cNvSpPr>
            <a:spLocks noGrp="1"/>
          </p:cNvSpPr>
          <p:nvPr>
            <p:ph idx="1"/>
          </p:nvPr>
        </p:nvSpPr>
        <p:spPr/>
        <p:txBody>
          <a:bodyPr/>
          <a:lstStyle/>
          <a:p>
            <a:r>
              <a:rPr lang="en-US" dirty="0" smtClean="0"/>
              <a:t>Treatment </a:t>
            </a:r>
            <a:r>
              <a:rPr lang="en-US" dirty="0"/>
              <a:t>with </a:t>
            </a:r>
            <a:r>
              <a:rPr lang="en-US" dirty="0" err="1"/>
              <a:t>antiemetics</a:t>
            </a:r>
            <a:r>
              <a:rPr lang="en-US" dirty="0"/>
              <a:t>  medications such as meclizine, </a:t>
            </a:r>
            <a:r>
              <a:rPr lang="en-US" dirty="0" err="1"/>
              <a:t>ondansetron</a:t>
            </a:r>
            <a:r>
              <a:rPr lang="en-US" dirty="0"/>
              <a:t>, or </a:t>
            </a:r>
            <a:r>
              <a:rPr lang="en-US" dirty="0" err="1"/>
              <a:t>prochlorperazine</a:t>
            </a:r>
            <a:r>
              <a:rPr lang="en-US" dirty="0"/>
              <a:t> </a:t>
            </a:r>
          </a:p>
        </p:txBody>
      </p:sp>
    </p:spTree>
    <p:extLst>
      <p:ext uri="{BB962C8B-B14F-4D97-AF65-F5344CB8AC3E}">
        <p14:creationId xmlns:p14="http://schemas.microsoft.com/office/powerpoint/2010/main" val="7022768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963" y="782338"/>
            <a:ext cx="7024744" cy="513062"/>
          </a:xfrm>
        </p:spPr>
        <p:txBody>
          <a:bodyPr>
            <a:normAutofit fontScale="90000"/>
          </a:bodyPr>
          <a:lstStyle/>
          <a:p>
            <a:pPr algn="ctr"/>
            <a:r>
              <a:rPr lang="en-US" dirty="0" smtClean="0"/>
              <a:t>Psychosocial issues</a:t>
            </a:r>
            <a:endParaRPr lang="en-US" dirty="0"/>
          </a:p>
        </p:txBody>
      </p:sp>
      <p:sp>
        <p:nvSpPr>
          <p:cNvPr id="3" name="Content Placeholder 2"/>
          <p:cNvSpPr>
            <a:spLocks noGrp="1"/>
          </p:cNvSpPr>
          <p:nvPr>
            <p:ph idx="1"/>
          </p:nvPr>
        </p:nvSpPr>
        <p:spPr>
          <a:xfrm>
            <a:off x="1043492" y="1371600"/>
            <a:ext cx="6777317" cy="4461029"/>
          </a:xfrm>
        </p:spPr>
        <p:txBody>
          <a:bodyPr>
            <a:normAutofit fontScale="85000" lnSpcReduction="20000"/>
          </a:bodyPr>
          <a:lstStyle/>
          <a:p>
            <a:r>
              <a:rPr lang="en-US" dirty="0" smtClean="0"/>
              <a:t> </a:t>
            </a:r>
            <a:r>
              <a:rPr lang="en-US" b="1" dirty="0" smtClean="0"/>
              <a:t>extensive </a:t>
            </a:r>
            <a:r>
              <a:rPr lang="en-US" b="1" dirty="0" smtClean="0"/>
              <a:t>emotional support and  mental health </a:t>
            </a:r>
            <a:r>
              <a:rPr lang="en-US" b="1" dirty="0" smtClean="0"/>
              <a:t>services</a:t>
            </a:r>
          </a:p>
          <a:p>
            <a:pPr marL="68580" indent="0">
              <a:buNone/>
            </a:pPr>
            <a:endParaRPr lang="en-US" b="1" dirty="0" smtClean="0"/>
          </a:p>
          <a:p>
            <a:r>
              <a:rPr lang="en-US" dirty="0" smtClean="0"/>
              <a:t>Symptoms </a:t>
            </a:r>
            <a:r>
              <a:rPr lang="en-US" dirty="0" err="1" smtClean="0"/>
              <a:t>anger,fear</a:t>
            </a:r>
            <a:r>
              <a:rPr lang="en-US" dirty="0" smtClean="0"/>
              <a:t>, anxiety</a:t>
            </a:r>
            <a:r>
              <a:rPr lang="en-US" dirty="0" smtClean="0"/>
              <a:t>, </a:t>
            </a:r>
            <a:r>
              <a:rPr lang="en-US" dirty="0" smtClean="0"/>
              <a:t>physical pain, sleep </a:t>
            </a:r>
            <a:r>
              <a:rPr lang="en-US" dirty="0" err="1" smtClean="0"/>
              <a:t>disturbance,anorexia</a:t>
            </a:r>
            <a:r>
              <a:rPr lang="en-US" dirty="0" smtClean="0"/>
              <a:t>, shame, guilt, </a:t>
            </a:r>
            <a:r>
              <a:rPr lang="en-US" dirty="0" smtClean="0"/>
              <a:t>and</a:t>
            </a:r>
          </a:p>
          <a:p>
            <a:pPr marL="68580" indent="0">
              <a:buNone/>
            </a:pPr>
            <a:r>
              <a:rPr lang="en-US" dirty="0" smtClean="0"/>
              <a:t> </a:t>
            </a:r>
            <a:r>
              <a:rPr lang="en-US" dirty="0" smtClean="0"/>
              <a:t>intrusive </a:t>
            </a:r>
            <a:r>
              <a:rPr lang="en-US" dirty="0" smtClean="0"/>
              <a:t>thoughts</a:t>
            </a:r>
          </a:p>
          <a:p>
            <a:pPr marL="68580" indent="0">
              <a:buNone/>
            </a:pPr>
            <a:endParaRPr lang="en-US" dirty="0" smtClean="0"/>
          </a:p>
          <a:p>
            <a:r>
              <a:rPr lang="en-US" dirty="0" smtClean="0"/>
              <a:t> Dreams and nightmares </a:t>
            </a:r>
            <a:endParaRPr lang="en-US" dirty="0" smtClean="0"/>
          </a:p>
          <a:p>
            <a:pPr marL="68580" indent="0">
              <a:buNone/>
            </a:pPr>
            <a:endParaRPr lang="en-US" dirty="0"/>
          </a:p>
          <a:p>
            <a:r>
              <a:rPr lang="en-US" dirty="0" smtClean="0"/>
              <a:t>phobias  </a:t>
            </a:r>
            <a:endParaRPr lang="en-US" dirty="0" smtClean="0"/>
          </a:p>
          <a:p>
            <a:endParaRPr lang="en-US" dirty="0" smtClean="0"/>
          </a:p>
          <a:p>
            <a:r>
              <a:rPr lang="en-US" dirty="0" smtClean="0"/>
              <a:t> difficult to resume their </a:t>
            </a:r>
            <a:r>
              <a:rPr lang="en-US" dirty="0" smtClean="0"/>
              <a:t>habits ,</a:t>
            </a:r>
          </a:p>
          <a:p>
            <a:pPr marL="68580" indent="0">
              <a:buNone/>
            </a:pPr>
            <a:r>
              <a:rPr lang="en-US" dirty="0" smtClean="0"/>
              <a:t>lifestyles</a:t>
            </a:r>
            <a:r>
              <a:rPr lang="en-US" dirty="0" smtClean="0"/>
              <a:t>, and sexual </a:t>
            </a:r>
            <a:endParaRPr lang="en-US" dirty="0" smtClean="0"/>
          </a:p>
          <a:p>
            <a:pPr marL="68580" indent="0">
              <a:buNone/>
            </a:pPr>
            <a:r>
              <a:rPr lang="en-US" dirty="0" smtClean="0"/>
              <a:t>relationships </a:t>
            </a:r>
            <a:endParaRPr lang="en-US" dirty="0"/>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988" t="16279" r="43291" b="26289"/>
          <a:stretch/>
        </p:blipFill>
        <p:spPr bwMode="auto">
          <a:xfrm>
            <a:off x="5958840" y="3276600"/>
            <a:ext cx="2723408" cy="328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23305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7024744" cy="1143000"/>
          </a:xfrm>
        </p:spPr>
        <p:txBody>
          <a:bodyPr/>
          <a:lstStyle/>
          <a:p>
            <a:pPr algn="ctr"/>
            <a:r>
              <a:rPr lang="en-US" dirty="0" smtClean="0"/>
              <a:t>Follow-up care </a:t>
            </a:r>
            <a:endParaRPr lang="en-US" dirty="0"/>
          </a:p>
        </p:txBody>
      </p:sp>
      <p:sp>
        <p:nvSpPr>
          <p:cNvPr id="3" name="Content Placeholder 2"/>
          <p:cNvSpPr>
            <a:spLocks noGrp="1"/>
          </p:cNvSpPr>
          <p:nvPr>
            <p:ph idx="1"/>
          </p:nvPr>
        </p:nvSpPr>
        <p:spPr>
          <a:xfrm>
            <a:off x="1043492" y="1676400"/>
            <a:ext cx="7186108" cy="4156229"/>
          </a:xfrm>
        </p:spPr>
        <p:txBody>
          <a:bodyPr>
            <a:normAutofit/>
          </a:bodyPr>
          <a:lstStyle/>
          <a:p>
            <a:r>
              <a:rPr lang="en-US" sz="1400" dirty="0" smtClean="0"/>
              <a:t> </a:t>
            </a:r>
            <a:r>
              <a:rPr lang="en-US" b="1" dirty="0" smtClean="0"/>
              <a:t>one to two weeks after the acute </a:t>
            </a:r>
            <a:r>
              <a:rPr lang="en-US" b="1" dirty="0" smtClean="0"/>
              <a:t>evaluation</a:t>
            </a:r>
            <a:endParaRPr lang="en-US" b="1" dirty="0"/>
          </a:p>
          <a:p>
            <a:pPr marL="68580" indent="0">
              <a:buNone/>
            </a:pPr>
            <a:endParaRPr lang="en-US" dirty="0" smtClean="0"/>
          </a:p>
          <a:p>
            <a:pPr>
              <a:buFont typeface="Wingdings" panose="05000000000000000000" pitchFamily="2" charset="2"/>
              <a:buChar char="Ø"/>
            </a:pPr>
            <a:r>
              <a:rPr lang="en-US" dirty="0" smtClean="0"/>
              <a:t>review psychosocial supports for the victim and to offer counseling</a:t>
            </a:r>
          </a:p>
          <a:p>
            <a:pPr>
              <a:buFont typeface="Wingdings" panose="05000000000000000000" pitchFamily="2" charset="2"/>
              <a:buChar char="Ø"/>
            </a:pPr>
            <a:r>
              <a:rPr lang="en-US" dirty="0" smtClean="0"/>
              <a:t>Pregnancy testing </a:t>
            </a:r>
          </a:p>
          <a:p>
            <a:pPr>
              <a:buFont typeface="Wingdings" panose="05000000000000000000" pitchFamily="2" charset="2"/>
              <a:buChar char="Ø"/>
            </a:pPr>
            <a:r>
              <a:rPr lang="en-US" dirty="0" smtClean="0"/>
              <a:t>Repeat testing for </a:t>
            </a:r>
            <a:r>
              <a:rPr lang="en-US" dirty="0" smtClean="0"/>
              <a:t>STIs if needed</a:t>
            </a:r>
          </a:p>
          <a:p>
            <a:pPr>
              <a:buFont typeface="Wingdings" panose="05000000000000000000" pitchFamily="2" charset="2"/>
              <a:buChar char="Ø"/>
            </a:pPr>
            <a:r>
              <a:rPr lang="en-US" b="1" dirty="0"/>
              <a:t>RPR   and HIV :</a:t>
            </a:r>
            <a:r>
              <a:rPr lang="en-US" dirty="0"/>
              <a:t> be rechecked </a:t>
            </a:r>
            <a:r>
              <a:rPr lang="en-US" dirty="0">
                <a:solidFill>
                  <a:srgbClr val="FF0000"/>
                </a:solidFill>
              </a:rPr>
              <a:t>at four to six weeks and three months </a:t>
            </a:r>
          </a:p>
          <a:p>
            <a:pPr>
              <a:buFont typeface="Wingdings" panose="05000000000000000000" pitchFamily="2" charset="2"/>
              <a:buChar char="Ø"/>
            </a:pPr>
            <a:endParaRPr lang="en-US" dirty="0" smtClean="0"/>
          </a:p>
          <a:p>
            <a:pPr marL="68580" indent="0">
              <a:buNone/>
            </a:pPr>
            <a:endParaRPr lang="en-US" sz="1800" dirty="0" smtClean="0"/>
          </a:p>
          <a:p>
            <a:pPr marL="68580" indent="0">
              <a:buNone/>
            </a:pPr>
            <a:endParaRPr lang="en-US" sz="1400" dirty="0" smtClean="0"/>
          </a:p>
        </p:txBody>
      </p:sp>
    </p:spTree>
    <p:extLst>
      <p:ext uri="{BB962C8B-B14F-4D97-AF65-F5344CB8AC3E}">
        <p14:creationId xmlns:p14="http://schemas.microsoft.com/office/powerpoint/2010/main" val="21318516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685800"/>
            <a:ext cx="7024744" cy="838200"/>
          </a:xfrm>
        </p:spPr>
        <p:txBody>
          <a:bodyPr>
            <a:normAutofit/>
          </a:bodyPr>
          <a:lstStyle/>
          <a:p>
            <a:pPr algn="ctr"/>
            <a:r>
              <a:rPr lang="en-US" dirty="0"/>
              <a:t>Follow-up care </a:t>
            </a:r>
          </a:p>
        </p:txBody>
      </p:sp>
      <p:sp>
        <p:nvSpPr>
          <p:cNvPr id="3" name="Content Placeholder 2"/>
          <p:cNvSpPr>
            <a:spLocks noGrp="1"/>
          </p:cNvSpPr>
          <p:nvPr>
            <p:ph idx="1"/>
          </p:nvPr>
        </p:nvSpPr>
        <p:spPr>
          <a:xfrm>
            <a:off x="1043492" y="1828800"/>
            <a:ext cx="7109908" cy="4003829"/>
          </a:xfrm>
        </p:spPr>
        <p:txBody>
          <a:bodyPr/>
          <a:lstStyle/>
          <a:p>
            <a:r>
              <a:rPr lang="en-US" dirty="0"/>
              <a:t> </a:t>
            </a:r>
            <a:r>
              <a:rPr lang="en-US" dirty="0" smtClean="0"/>
              <a:t> </a:t>
            </a:r>
            <a:r>
              <a:rPr lang="en-US" b="1" dirty="0"/>
              <a:t>abstain from intercourse </a:t>
            </a:r>
            <a:r>
              <a:rPr lang="en-US" dirty="0"/>
              <a:t>until prophylactic treatment is completed and consider </a:t>
            </a:r>
            <a:r>
              <a:rPr lang="en-US" b="1" dirty="0"/>
              <a:t>condom use </a:t>
            </a:r>
            <a:r>
              <a:rPr lang="en-US" dirty="0"/>
              <a:t>until serologic testing is </a:t>
            </a:r>
            <a:r>
              <a:rPr lang="en-US" dirty="0" smtClean="0"/>
              <a:t>completed</a:t>
            </a:r>
            <a:endParaRPr lang="en-US" dirty="0"/>
          </a:p>
          <a:p>
            <a:r>
              <a:rPr lang="en-US" dirty="0"/>
              <a:t>Hepatitis B and HPV </a:t>
            </a:r>
            <a:r>
              <a:rPr lang="en-US" b="1" dirty="0"/>
              <a:t>vaccination</a:t>
            </a:r>
            <a:r>
              <a:rPr lang="en-US" dirty="0"/>
              <a:t> should be given at one month and six </a:t>
            </a:r>
            <a:r>
              <a:rPr lang="en-US" dirty="0" smtClean="0"/>
              <a:t>months </a:t>
            </a:r>
            <a:endParaRPr lang="en-US" dirty="0"/>
          </a:p>
        </p:txBody>
      </p:sp>
    </p:spTree>
    <p:extLst>
      <p:ext uri="{BB962C8B-B14F-4D97-AF65-F5344CB8AC3E}">
        <p14:creationId xmlns:p14="http://schemas.microsoft.com/office/powerpoint/2010/main" val="32522474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229600" cy="1143000"/>
          </a:xfrm>
        </p:spPr>
        <p:txBody>
          <a:bodyPr/>
          <a:lstStyle/>
          <a:p>
            <a:pPr algn="ctr"/>
            <a:r>
              <a:rPr lang="en-US" dirty="0" smtClean="0"/>
              <a:t>introduction</a:t>
            </a:r>
            <a:endParaRPr lang="en-US" dirty="0"/>
          </a:p>
        </p:txBody>
      </p:sp>
      <p:sp>
        <p:nvSpPr>
          <p:cNvPr id="3" name="Content Placeholder 2"/>
          <p:cNvSpPr>
            <a:spLocks noGrp="1"/>
          </p:cNvSpPr>
          <p:nvPr>
            <p:ph idx="1"/>
          </p:nvPr>
        </p:nvSpPr>
        <p:spPr>
          <a:xfrm>
            <a:off x="1043492" y="1828800"/>
            <a:ext cx="6777317" cy="4003829"/>
          </a:xfrm>
        </p:spPr>
        <p:txBody>
          <a:bodyPr>
            <a:normAutofit/>
          </a:bodyPr>
          <a:lstStyle/>
          <a:p>
            <a:r>
              <a:rPr lang="en-US" sz="2800" dirty="0" smtClean="0"/>
              <a:t> </a:t>
            </a:r>
            <a:r>
              <a:rPr lang="en-US" sz="2800" dirty="0" smtClean="0"/>
              <a:t> </a:t>
            </a:r>
            <a:r>
              <a:rPr lang="en-US" sz="2800" dirty="0" smtClean="0"/>
              <a:t>any sexual act performed by one person on another without </a:t>
            </a:r>
            <a:r>
              <a:rPr lang="en-US" sz="2800" dirty="0" smtClean="0"/>
              <a:t>consent</a:t>
            </a:r>
            <a:endParaRPr lang="en-US" sz="2800" dirty="0"/>
          </a:p>
          <a:p>
            <a:pPr marL="68580" indent="0">
              <a:buNone/>
            </a:pPr>
            <a:endParaRPr lang="fa-IR" sz="2800" dirty="0" smtClean="0"/>
          </a:p>
          <a:p>
            <a:r>
              <a:rPr lang="" sz="2800" smtClean="0"/>
              <a:t>R</a:t>
            </a:r>
            <a:r>
              <a:rPr lang="en-US" sz="2800" dirty="0" smtClean="0"/>
              <a:t>APE </a:t>
            </a:r>
            <a:endParaRPr lang="en-US" sz="2800" dirty="0"/>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632" t="19951" r="9343" b="17858"/>
          <a:stretch/>
        </p:blipFill>
        <p:spPr bwMode="auto">
          <a:xfrm>
            <a:off x="4724400" y="2971800"/>
            <a:ext cx="3694618" cy="3328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54868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7024744" cy="685800"/>
          </a:xfrm>
        </p:spPr>
        <p:txBody>
          <a:bodyPr>
            <a:normAutofit fontScale="90000"/>
          </a:bodyPr>
          <a:lstStyle/>
          <a:p>
            <a:pPr algn="ctr"/>
            <a:r>
              <a:rPr lang="en-US" dirty="0" smtClean="0"/>
              <a:t>Long-term implications</a:t>
            </a:r>
            <a:endParaRPr lang="en-US" dirty="0"/>
          </a:p>
        </p:txBody>
      </p:sp>
      <p:sp>
        <p:nvSpPr>
          <p:cNvPr id="4" name="Content Placeholder 3"/>
          <p:cNvSpPr>
            <a:spLocks noGrp="1"/>
          </p:cNvSpPr>
          <p:nvPr>
            <p:ph idx="1"/>
          </p:nvPr>
        </p:nvSpPr>
        <p:spPr>
          <a:xfrm>
            <a:off x="762000" y="1447800"/>
            <a:ext cx="7467600" cy="4648200"/>
          </a:xfrm>
        </p:spPr>
        <p:txBody>
          <a:bodyPr>
            <a:noAutofit/>
          </a:bodyPr>
          <a:lstStyle/>
          <a:p>
            <a:pPr marL="0" indent="0">
              <a:buNone/>
            </a:pPr>
            <a:r>
              <a:rPr lang="en-US" sz="2400" dirty="0" smtClean="0"/>
              <a:t>● </a:t>
            </a:r>
            <a:r>
              <a:rPr lang="en-US" sz="2400" dirty="0" smtClean="0"/>
              <a:t>PTSD, anxiety, depression, and suicide attempt </a:t>
            </a:r>
            <a:endParaRPr lang="en-US" sz="2400" dirty="0" smtClean="0"/>
          </a:p>
          <a:p>
            <a:pPr marL="0" indent="0">
              <a:buNone/>
            </a:pPr>
            <a:endParaRPr lang="en-US" sz="2400" dirty="0" smtClean="0"/>
          </a:p>
          <a:p>
            <a:pPr marL="0" indent="0">
              <a:buNone/>
            </a:pPr>
            <a:r>
              <a:rPr lang="en-US" sz="2400" dirty="0" smtClean="0"/>
              <a:t>● </a:t>
            </a:r>
            <a:r>
              <a:rPr lang="en-US" sz="2400" dirty="0" smtClean="0"/>
              <a:t>avoidance </a:t>
            </a:r>
            <a:r>
              <a:rPr lang="en-US" sz="2400" dirty="0" smtClean="0"/>
              <a:t>of cervical cancer screening </a:t>
            </a:r>
            <a:r>
              <a:rPr lang="en-US" dirty="0"/>
              <a:t>and pelvic examination </a:t>
            </a:r>
            <a:endParaRPr lang="en-US" dirty="0" smtClean="0"/>
          </a:p>
          <a:p>
            <a:pPr marL="0" indent="0">
              <a:buNone/>
            </a:pPr>
            <a:endParaRPr lang="en-US" sz="2400" dirty="0" smtClean="0"/>
          </a:p>
          <a:p>
            <a:pPr marL="0" indent="0">
              <a:buNone/>
            </a:pPr>
            <a:r>
              <a:rPr lang="en-US" sz="2400" dirty="0" smtClean="0"/>
              <a:t>● Irregular menses, pelvic pain, dyspareunia, and urinary </a:t>
            </a:r>
            <a:r>
              <a:rPr lang="en-US" sz="2400" dirty="0" smtClean="0"/>
              <a:t>infections</a:t>
            </a:r>
          </a:p>
          <a:p>
            <a:pPr marL="0" indent="0">
              <a:buNone/>
            </a:pPr>
            <a:endParaRPr lang="en-US" sz="2400" dirty="0" smtClean="0"/>
          </a:p>
          <a:p>
            <a:pPr marL="0" indent="0">
              <a:buNone/>
            </a:pPr>
            <a:r>
              <a:rPr lang="en-US" sz="2400" dirty="0" smtClean="0"/>
              <a:t>● Decreased sexual satisfaction </a:t>
            </a:r>
            <a:endParaRPr lang="en-US" sz="2400" dirty="0" smtClean="0"/>
          </a:p>
          <a:p>
            <a:pPr marL="0" indent="0">
              <a:buNone/>
            </a:pPr>
            <a:endParaRPr lang="en-US" sz="2400" dirty="0" smtClean="0"/>
          </a:p>
          <a:p>
            <a:pPr marL="0" indent="0">
              <a:buNone/>
            </a:pPr>
            <a:r>
              <a:rPr lang="en-US" sz="2400" dirty="0" smtClean="0"/>
              <a:t>● Increased risk for cervical cancer </a:t>
            </a:r>
            <a:endParaRPr lang="en-US" sz="2400" dirty="0"/>
          </a:p>
        </p:txBody>
      </p:sp>
    </p:spTree>
    <p:extLst>
      <p:ext uri="{BB962C8B-B14F-4D97-AF65-F5344CB8AC3E}">
        <p14:creationId xmlns:p14="http://schemas.microsoft.com/office/powerpoint/2010/main" val="39387930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762000"/>
            <a:ext cx="7024744" cy="1066800"/>
          </a:xfrm>
        </p:spPr>
        <p:txBody>
          <a:bodyPr/>
          <a:lstStyle/>
          <a:p>
            <a:pPr algn="ctr"/>
            <a:r>
              <a:rPr lang="en-US" dirty="0" smtClean="0"/>
              <a:t>epidemiology</a:t>
            </a:r>
            <a:endParaRPr lang="en-US" dirty="0"/>
          </a:p>
        </p:txBody>
      </p:sp>
      <p:sp>
        <p:nvSpPr>
          <p:cNvPr id="3" name="Content Placeholder 2"/>
          <p:cNvSpPr>
            <a:spLocks noGrp="1"/>
          </p:cNvSpPr>
          <p:nvPr>
            <p:ph idx="1"/>
          </p:nvPr>
        </p:nvSpPr>
        <p:spPr/>
        <p:txBody>
          <a:bodyPr>
            <a:normAutofit/>
          </a:bodyPr>
          <a:lstStyle/>
          <a:p>
            <a:r>
              <a:rPr lang="en-US" sz="2800" dirty="0" smtClean="0"/>
              <a:t> against women </a:t>
            </a:r>
            <a:r>
              <a:rPr lang="en-US" sz="2800" dirty="0" smtClean="0"/>
              <a:t>is more </a:t>
            </a:r>
            <a:r>
              <a:rPr lang="en-US" sz="2800" dirty="0" smtClean="0"/>
              <a:t>common </a:t>
            </a:r>
          </a:p>
          <a:p>
            <a:r>
              <a:rPr lang="en-US" sz="2800" dirty="0" smtClean="0"/>
              <a:t> 18 to 19 percent in women and 2 to 3 percent in men .</a:t>
            </a:r>
            <a:endParaRPr lang="en-US" sz="2800" dirty="0"/>
          </a:p>
          <a:p>
            <a:r>
              <a:rPr lang="en-US" sz="2800" dirty="0" smtClean="0"/>
              <a:t>Only 10 to15 percent are reported to police </a:t>
            </a:r>
          </a:p>
        </p:txBody>
      </p:sp>
    </p:spTree>
    <p:extLst>
      <p:ext uri="{BB962C8B-B14F-4D97-AF65-F5344CB8AC3E}">
        <p14:creationId xmlns:p14="http://schemas.microsoft.com/office/powerpoint/2010/main" val="16915172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0"/>
            <a:ext cx="7024744" cy="1143000"/>
          </a:xfrm>
        </p:spPr>
        <p:txBody>
          <a:bodyPr/>
          <a:lstStyle/>
          <a:p>
            <a:pPr algn="ctr"/>
            <a:r>
              <a:rPr lang="en-US" dirty="0" smtClean="0"/>
              <a:t>Qs After sexual assault</a:t>
            </a:r>
            <a:endParaRPr lang="en-US" dirty="0"/>
          </a:p>
        </p:txBody>
      </p:sp>
      <p:sp>
        <p:nvSpPr>
          <p:cNvPr id="3" name="Content Placeholder 2"/>
          <p:cNvSpPr>
            <a:spLocks noGrp="1"/>
          </p:cNvSpPr>
          <p:nvPr>
            <p:ph idx="1"/>
          </p:nvPr>
        </p:nvSpPr>
        <p:spPr/>
        <p:txBody>
          <a:bodyPr/>
          <a:lstStyle/>
          <a:p>
            <a:pPr algn="ctr"/>
            <a:endParaRPr lang="en-US" dirty="0" smtClean="0">
              <a:solidFill>
                <a:srgbClr val="FF0000"/>
              </a:solidFill>
            </a:endParaRPr>
          </a:p>
          <a:p>
            <a:pPr algn="ctr"/>
            <a:endParaRPr lang="en-US" dirty="0">
              <a:solidFill>
                <a:srgbClr val="FF0000"/>
              </a:solidFill>
            </a:endParaRPr>
          </a:p>
          <a:p>
            <a:pPr marL="68580" indent="0" algn="ctr">
              <a:buNone/>
            </a:pPr>
            <a:endParaRPr lang="en-US" dirty="0" smtClean="0">
              <a:solidFill>
                <a:srgbClr val="FF0000"/>
              </a:solidFill>
            </a:endParaRPr>
          </a:p>
          <a:p>
            <a:pPr marL="68580" indent="0" algn="ctr">
              <a:buNone/>
            </a:pPr>
            <a:r>
              <a:rPr lang="en-US" dirty="0" smtClean="0">
                <a:solidFill>
                  <a:srgbClr val="FF0000"/>
                </a:solidFill>
              </a:rPr>
              <a:t> YOU DID NOT CAUSE THE SEXUAL ASSAULT</a:t>
            </a:r>
            <a:endParaRPr lang="en-US" dirty="0">
              <a:solidFill>
                <a:srgbClr val="FF0000"/>
              </a:solidFill>
            </a:endParaRPr>
          </a:p>
        </p:txBody>
      </p:sp>
    </p:spTree>
    <p:extLst>
      <p:ext uri="{BB962C8B-B14F-4D97-AF65-F5344CB8AC3E}">
        <p14:creationId xmlns:p14="http://schemas.microsoft.com/office/powerpoint/2010/main" val="33015975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533400"/>
            <a:ext cx="7024744" cy="762000"/>
          </a:xfrm>
        </p:spPr>
        <p:txBody>
          <a:bodyPr>
            <a:normAutofit/>
          </a:bodyPr>
          <a:lstStyle/>
          <a:p>
            <a:pPr algn="ctr"/>
            <a:r>
              <a:rPr lang="en-US" dirty="0" smtClean="0"/>
              <a:t>Steps are recommended </a:t>
            </a:r>
            <a:endParaRPr lang="en-US" dirty="0"/>
          </a:p>
        </p:txBody>
      </p:sp>
      <p:sp>
        <p:nvSpPr>
          <p:cNvPr id="3" name="Content Placeholder 2"/>
          <p:cNvSpPr>
            <a:spLocks noGrp="1"/>
          </p:cNvSpPr>
          <p:nvPr>
            <p:ph idx="1"/>
          </p:nvPr>
        </p:nvSpPr>
        <p:spPr>
          <a:xfrm>
            <a:off x="1043492" y="1371600"/>
            <a:ext cx="7262308" cy="4953000"/>
          </a:xfrm>
        </p:spPr>
        <p:txBody>
          <a:bodyPr>
            <a:normAutofit/>
          </a:bodyPr>
          <a:lstStyle/>
          <a:p>
            <a:r>
              <a:rPr lang="en-US" dirty="0" smtClean="0"/>
              <a:t>Find a safe environment </a:t>
            </a:r>
          </a:p>
          <a:p>
            <a:pPr marL="68580" indent="0">
              <a:buNone/>
            </a:pPr>
            <a:endParaRPr lang="en-US" dirty="0" smtClean="0"/>
          </a:p>
          <a:p>
            <a:r>
              <a:rPr lang="en-US" dirty="0" smtClean="0"/>
              <a:t>Call a close fiend or relative</a:t>
            </a:r>
          </a:p>
          <a:p>
            <a:pPr marL="68580" indent="0">
              <a:buNone/>
            </a:pPr>
            <a:endParaRPr lang="en-US" dirty="0" smtClean="0"/>
          </a:p>
          <a:p>
            <a:r>
              <a:rPr lang="en-US" dirty="0" smtClean="0">
                <a:solidFill>
                  <a:srgbClr val="FF0000"/>
                </a:solidFill>
              </a:rPr>
              <a:t>Seek medical care </a:t>
            </a:r>
          </a:p>
          <a:p>
            <a:pPr marL="68580" indent="0">
              <a:buNone/>
            </a:pPr>
            <a:endParaRPr lang="en-US" dirty="0" smtClean="0">
              <a:solidFill>
                <a:srgbClr val="FF0000"/>
              </a:solidFill>
            </a:endParaRPr>
          </a:p>
          <a:p>
            <a:r>
              <a:rPr lang="en-US" dirty="0" smtClean="0"/>
              <a:t>Discuss filing a police report</a:t>
            </a:r>
          </a:p>
          <a:p>
            <a:pPr marL="68580" indent="0">
              <a:buNone/>
            </a:pPr>
            <a:endParaRPr lang="en-US" dirty="0" smtClean="0"/>
          </a:p>
          <a:p>
            <a:r>
              <a:rPr lang="en-US" dirty="0" smtClean="0"/>
              <a:t>Follow up </a:t>
            </a:r>
          </a:p>
          <a:p>
            <a:pPr marL="68580" indent="0">
              <a:buNone/>
            </a:pPr>
            <a:endParaRPr lang="en-US" dirty="0" smtClean="0"/>
          </a:p>
          <a:p>
            <a:r>
              <a:rPr lang="en-US" dirty="0" smtClean="0"/>
              <a:t>Seek counseling services</a:t>
            </a:r>
            <a:endParaRPr lang="en-US" dirty="0"/>
          </a:p>
        </p:txBody>
      </p:sp>
    </p:spTree>
    <p:extLst>
      <p:ext uri="{BB962C8B-B14F-4D97-AF65-F5344CB8AC3E}">
        <p14:creationId xmlns:p14="http://schemas.microsoft.com/office/powerpoint/2010/main" val="26748063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762000"/>
            <a:ext cx="7024744" cy="685800"/>
          </a:xfrm>
        </p:spPr>
        <p:txBody>
          <a:bodyPr>
            <a:normAutofit fontScale="90000"/>
          </a:bodyPr>
          <a:lstStyle/>
          <a:p>
            <a:pPr algn="ctr"/>
            <a:r>
              <a:rPr lang="en-US" dirty="0" smtClean="0"/>
              <a:t>evaluation</a:t>
            </a:r>
            <a:endParaRPr lang="en-US" dirty="0"/>
          </a:p>
        </p:txBody>
      </p:sp>
      <p:sp>
        <p:nvSpPr>
          <p:cNvPr id="3" name="Content Placeholder 2"/>
          <p:cNvSpPr>
            <a:spLocks noGrp="1"/>
          </p:cNvSpPr>
          <p:nvPr>
            <p:ph idx="1"/>
          </p:nvPr>
        </p:nvSpPr>
        <p:spPr>
          <a:xfrm>
            <a:off x="685800" y="1600200"/>
            <a:ext cx="7620000" cy="4232429"/>
          </a:xfrm>
        </p:spPr>
        <p:txBody>
          <a:bodyPr>
            <a:normAutofit fontScale="92500" lnSpcReduction="10000"/>
          </a:bodyPr>
          <a:lstStyle/>
          <a:p>
            <a:pPr marL="0" indent="0">
              <a:buNone/>
            </a:pPr>
            <a:r>
              <a:rPr lang="en-US" sz="2800" dirty="0" smtClean="0"/>
              <a:t>● Assessment and treatment of physical </a:t>
            </a:r>
            <a:r>
              <a:rPr lang="en-US" sz="2800" dirty="0" smtClean="0"/>
              <a:t>injury</a:t>
            </a:r>
          </a:p>
          <a:p>
            <a:pPr marL="0" indent="0">
              <a:buNone/>
            </a:pPr>
            <a:endParaRPr lang="en-US" sz="2800" dirty="0" smtClean="0"/>
          </a:p>
          <a:p>
            <a:pPr marL="0" indent="0">
              <a:buNone/>
            </a:pPr>
            <a:r>
              <a:rPr lang="en-US" sz="2800" dirty="0" smtClean="0"/>
              <a:t>● Psychological assessment and </a:t>
            </a:r>
            <a:r>
              <a:rPr lang="en-US" sz="2800" dirty="0" smtClean="0"/>
              <a:t>support</a:t>
            </a:r>
          </a:p>
          <a:p>
            <a:pPr marL="0" indent="0">
              <a:buNone/>
            </a:pPr>
            <a:endParaRPr lang="en-US" sz="2800" dirty="0" smtClean="0"/>
          </a:p>
          <a:p>
            <a:pPr marL="0" indent="0">
              <a:buNone/>
            </a:pPr>
            <a:r>
              <a:rPr lang="en-US" sz="2800" dirty="0" smtClean="0">
                <a:solidFill>
                  <a:srgbClr val="FF0000"/>
                </a:solidFill>
              </a:rPr>
              <a:t>● Pregnancy assessment and </a:t>
            </a:r>
            <a:r>
              <a:rPr lang="en-US" sz="2800" dirty="0" smtClean="0">
                <a:solidFill>
                  <a:srgbClr val="FF0000"/>
                </a:solidFill>
              </a:rPr>
              <a:t>prevention</a:t>
            </a:r>
          </a:p>
          <a:p>
            <a:pPr marL="0" indent="0">
              <a:buNone/>
            </a:pPr>
            <a:endParaRPr lang="en-US" sz="2800" dirty="0" smtClean="0">
              <a:solidFill>
                <a:srgbClr val="FF0000"/>
              </a:solidFill>
            </a:endParaRPr>
          </a:p>
          <a:p>
            <a:pPr marL="0" indent="0">
              <a:buNone/>
            </a:pPr>
            <a:r>
              <a:rPr lang="en-US" sz="2800" dirty="0" smtClean="0">
                <a:solidFill>
                  <a:srgbClr val="FF0000"/>
                </a:solidFill>
              </a:rPr>
              <a:t>● Evaluation, treatment, and prevention of </a:t>
            </a:r>
            <a:r>
              <a:rPr lang="en-US" sz="2800" dirty="0" smtClean="0">
                <a:solidFill>
                  <a:srgbClr val="FF0000"/>
                </a:solidFill>
              </a:rPr>
              <a:t>STI</a:t>
            </a:r>
          </a:p>
          <a:p>
            <a:pPr marL="0" indent="0">
              <a:buNone/>
            </a:pPr>
            <a:endParaRPr lang="en-US" sz="2800" dirty="0" smtClean="0">
              <a:solidFill>
                <a:srgbClr val="FF0000"/>
              </a:solidFill>
            </a:endParaRPr>
          </a:p>
          <a:p>
            <a:pPr marL="0" indent="0">
              <a:buNone/>
            </a:pPr>
            <a:r>
              <a:rPr lang="en-US" sz="2800" dirty="0" smtClean="0"/>
              <a:t>● Forensic evaluation</a:t>
            </a:r>
          </a:p>
          <a:p>
            <a:pPr marL="0" indent="0">
              <a:buNone/>
            </a:pPr>
            <a:endParaRPr lang="en-US" sz="2800" dirty="0"/>
          </a:p>
        </p:txBody>
      </p:sp>
    </p:spTree>
    <p:extLst>
      <p:ext uri="{BB962C8B-B14F-4D97-AF65-F5344CB8AC3E}">
        <p14:creationId xmlns:p14="http://schemas.microsoft.com/office/powerpoint/2010/main" val="30296465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7024744" cy="914400"/>
          </a:xfrm>
        </p:spPr>
        <p:txBody>
          <a:bodyPr/>
          <a:lstStyle/>
          <a:p>
            <a:pPr algn="ctr"/>
            <a:r>
              <a:rPr lang="en-US" dirty="0" smtClean="0"/>
              <a:t>history</a:t>
            </a:r>
            <a:endParaRPr lang="en-US" dirty="0"/>
          </a:p>
        </p:txBody>
      </p:sp>
      <p:sp>
        <p:nvSpPr>
          <p:cNvPr id="3" name="Content Placeholder 2"/>
          <p:cNvSpPr>
            <a:spLocks noGrp="1"/>
          </p:cNvSpPr>
          <p:nvPr>
            <p:ph idx="1"/>
          </p:nvPr>
        </p:nvSpPr>
        <p:spPr>
          <a:xfrm>
            <a:off x="609600" y="1981200"/>
            <a:ext cx="8229600" cy="4221163"/>
          </a:xfrm>
        </p:spPr>
        <p:txBody>
          <a:bodyPr>
            <a:noAutofit/>
          </a:bodyPr>
          <a:lstStyle/>
          <a:p>
            <a:pPr marL="0" indent="0">
              <a:buNone/>
            </a:pPr>
            <a:r>
              <a:rPr lang="en-US" dirty="0" smtClean="0"/>
              <a:t>● </a:t>
            </a:r>
            <a:r>
              <a:rPr lang="en-US" dirty="0" smtClean="0"/>
              <a:t> </a:t>
            </a:r>
            <a:r>
              <a:rPr lang="en-US" dirty="0" smtClean="0"/>
              <a:t>time, location, use of </a:t>
            </a:r>
            <a:r>
              <a:rPr lang="en-US" dirty="0" smtClean="0"/>
              <a:t> force or threats</a:t>
            </a:r>
          </a:p>
          <a:p>
            <a:pPr marL="0" indent="0">
              <a:buNone/>
            </a:pPr>
            <a:endParaRPr lang="en-US" dirty="0" smtClean="0"/>
          </a:p>
          <a:p>
            <a:pPr marL="0" indent="0">
              <a:buNone/>
            </a:pPr>
            <a:r>
              <a:rPr lang="en-US" dirty="0" smtClean="0"/>
              <a:t>● loss of consciousness or memory </a:t>
            </a:r>
            <a:r>
              <a:rPr lang="en-US" dirty="0" smtClean="0"/>
              <a:t>loss</a:t>
            </a:r>
          </a:p>
          <a:p>
            <a:pPr marL="0" indent="0">
              <a:buNone/>
            </a:pPr>
            <a:endParaRPr lang="en-US" dirty="0" smtClean="0"/>
          </a:p>
          <a:p>
            <a:pPr marL="0" indent="0">
              <a:buNone/>
            </a:pPr>
            <a:r>
              <a:rPr lang="en-US" dirty="0" smtClean="0"/>
              <a:t>● </a:t>
            </a:r>
            <a:r>
              <a:rPr lang="en-US" dirty="0" smtClean="0"/>
              <a:t>contact </a:t>
            </a:r>
            <a:r>
              <a:rPr lang="en-US" dirty="0" smtClean="0"/>
              <a:t>or penetration </a:t>
            </a:r>
            <a:r>
              <a:rPr lang="en-US" dirty="0"/>
              <a:t> </a:t>
            </a:r>
            <a:r>
              <a:rPr lang="en-US" dirty="0" smtClean="0"/>
              <a:t> or </a:t>
            </a:r>
            <a:r>
              <a:rPr lang="en-US" dirty="0" smtClean="0"/>
              <a:t>condom use</a:t>
            </a:r>
          </a:p>
          <a:p>
            <a:pPr marL="0" indent="0">
              <a:buNone/>
            </a:pPr>
            <a:endParaRPr lang="en-US" dirty="0" smtClean="0"/>
          </a:p>
          <a:p>
            <a:pPr marL="0" indent="0">
              <a:buNone/>
            </a:pPr>
            <a:r>
              <a:rPr lang="en-US" dirty="0" smtClean="0"/>
              <a:t>●  trauma </a:t>
            </a:r>
            <a:r>
              <a:rPr lang="en-US" dirty="0" smtClean="0"/>
              <a:t> or bleeding</a:t>
            </a:r>
          </a:p>
          <a:p>
            <a:pPr marL="0" indent="0">
              <a:buNone/>
            </a:pPr>
            <a:endParaRPr lang="en-US" dirty="0" smtClean="0"/>
          </a:p>
          <a:p>
            <a:pPr marL="0" indent="0">
              <a:buNone/>
            </a:pPr>
            <a:r>
              <a:rPr lang="en-US" dirty="0" smtClean="0"/>
              <a:t>● have </a:t>
            </a:r>
            <a:r>
              <a:rPr lang="en-US" dirty="0" smtClean="0"/>
              <a:t>showered , </a:t>
            </a:r>
            <a:r>
              <a:rPr lang="en-US" dirty="0" smtClean="0"/>
              <a:t>changed clothing, eaten, used </a:t>
            </a:r>
            <a:r>
              <a:rPr lang="en-US" dirty="0" smtClean="0"/>
              <a:t>toothpaste, </a:t>
            </a:r>
            <a:r>
              <a:rPr lang="en-US" dirty="0" smtClean="0"/>
              <a:t>changed or removed a </a:t>
            </a:r>
            <a:r>
              <a:rPr lang="en-US" dirty="0" smtClean="0"/>
              <a:t>tampon </a:t>
            </a:r>
            <a:endParaRPr lang="en-US" dirty="0" smtClean="0"/>
          </a:p>
          <a:p>
            <a:pPr marL="0" indent="0">
              <a:buNone/>
            </a:pPr>
            <a:endParaRPr lang="en-US" dirty="0" smtClean="0"/>
          </a:p>
          <a:p>
            <a:pPr marL="0" indent="0">
              <a:buNone/>
            </a:pPr>
            <a:endParaRPr lang="en-US" sz="1800" dirty="0"/>
          </a:p>
        </p:txBody>
      </p:sp>
    </p:spTree>
    <p:extLst>
      <p:ext uri="{BB962C8B-B14F-4D97-AF65-F5344CB8AC3E}">
        <p14:creationId xmlns:p14="http://schemas.microsoft.com/office/powerpoint/2010/main" val="17456183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7024744" cy="762000"/>
          </a:xfrm>
        </p:spPr>
        <p:txBody>
          <a:bodyPr/>
          <a:lstStyle/>
          <a:p>
            <a:pPr algn="ctr"/>
            <a:r>
              <a:rPr lang="en-US" dirty="0" smtClean="0"/>
              <a:t>Physical examination</a:t>
            </a:r>
            <a:endParaRPr lang="en-US" dirty="0"/>
          </a:p>
        </p:txBody>
      </p:sp>
      <p:sp>
        <p:nvSpPr>
          <p:cNvPr id="3" name="Content Placeholder 2"/>
          <p:cNvSpPr>
            <a:spLocks noGrp="1"/>
          </p:cNvSpPr>
          <p:nvPr>
            <p:ph idx="1"/>
          </p:nvPr>
        </p:nvSpPr>
        <p:spPr>
          <a:xfrm>
            <a:off x="1043492" y="1447800"/>
            <a:ext cx="7262308" cy="4953000"/>
          </a:xfrm>
        </p:spPr>
        <p:txBody>
          <a:bodyPr>
            <a:noAutofit/>
          </a:bodyPr>
          <a:lstStyle/>
          <a:p>
            <a:r>
              <a:rPr lang="en-US" dirty="0" smtClean="0"/>
              <a:t> </a:t>
            </a:r>
            <a:r>
              <a:rPr lang="en-US" dirty="0" smtClean="0"/>
              <a:t>undress  </a:t>
            </a:r>
            <a:r>
              <a:rPr lang="en-US" dirty="0" smtClean="0"/>
              <a:t>with a sheet beneath </a:t>
            </a:r>
            <a:endParaRPr lang="en-US" dirty="0" smtClean="0"/>
          </a:p>
          <a:p>
            <a:pPr marL="68580" indent="0">
              <a:buNone/>
            </a:pPr>
            <a:endParaRPr lang="en-US" dirty="0"/>
          </a:p>
          <a:p>
            <a:r>
              <a:rPr lang="en-US" dirty="0" smtClean="0"/>
              <a:t>document any evidence of </a:t>
            </a:r>
            <a:r>
              <a:rPr lang="en-US" dirty="0" smtClean="0"/>
              <a:t>trauma</a:t>
            </a:r>
          </a:p>
          <a:p>
            <a:pPr marL="68580" indent="0">
              <a:buNone/>
            </a:pPr>
            <a:endParaRPr lang="en-US" dirty="0" smtClean="0"/>
          </a:p>
          <a:p>
            <a:r>
              <a:rPr lang="en-US" dirty="0" err="1" smtClean="0"/>
              <a:t>Extragenital</a:t>
            </a:r>
            <a:r>
              <a:rPr lang="en-US" dirty="0" smtClean="0"/>
              <a:t> trauma </a:t>
            </a:r>
            <a:r>
              <a:rPr lang="en-US" dirty="0" smtClean="0"/>
              <a:t>is more common</a:t>
            </a:r>
          </a:p>
          <a:p>
            <a:pPr marL="68580" indent="0">
              <a:buNone/>
            </a:pPr>
            <a:endParaRPr lang="en-US" dirty="0" smtClean="0"/>
          </a:p>
          <a:p>
            <a:r>
              <a:rPr lang="en-US" dirty="0" smtClean="0"/>
              <a:t>Common sites of genital injury </a:t>
            </a:r>
            <a:r>
              <a:rPr lang="en-US" dirty="0"/>
              <a:t>:</a:t>
            </a:r>
            <a:r>
              <a:rPr lang="en-US" dirty="0" smtClean="0"/>
              <a:t> </a:t>
            </a:r>
            <a:r>
              <a:rPr lang="en-US" dirty="0" smtClean="0"/>
              <a:t>posterior </a:t>
            </a:r>
            <a:r>
              <a:rPr lang="en-US" dirty="0" err="1" smtClean="0"/>
              <a:t>fourchette</a:t>
            </a:r>
            <a:r>
              <a:rPr lang="en-US" dirty="0" smtClean="0"/>
              <a:t> and the labia </a:t>
            </a:r>
            <a:r>
              <a:rPr lang="en-US" dirty="0" err="1" smtClean="0"/>
              <a:t>minora</a:t>
            </a:r>
            <a:endParaRPr lang="en-US" dirty="0" smtClean="0"/>
          </a:p>
          <a:p>
            <a:pPr marL="68580" indent="0">
              <a:buNone/>
            </a:pPr>
            <a:endParaRPr lang="en-US" dirty="0" smtClean="0"/>
          </a:p>
          <a:p>
            <a:r>
              <a:rPr lang="en-US" dirty="0" err="1" smtClean="0"/>
              <a:t>Colposcopic</a:t>
            </a:r>
            <a:r>
              <a:rPr lang="en-US" dirty="0" smtClean="0"/>
              <a:t> examination </a:t>
            </a:r>
            <a:endParaRPr lang="en-US" dirty="0"/>
          </a:p>
          <a:p>
            <a:r>
              <a:rPr lang="en-US" dirty="0" smtClean="0"/>
              <a:t>UV </a:t>
            </a:r>
            <a:r>
              <a:rPr lang="en-US" dirty="0" smtClean="0"/>
              <a:t>light source </a:t>
            </a:r>
          </a:p>
        </p:txBody>
      </p:sp>
    </p:spTree>
    <p:extLst>
      <p:ext uri="{BB962C8B-B14F-4D97-AF65-F5344CB8AC3E}">
        <p14:creationId xmlns:p14="http://schemas.microsoft.com/office/powerpoint/2010/main" val="22222223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560</TotalTime>
  <Words>3327</Words>
  <Application>Microsoft Office PowerPoint</Application>
  <PresentationFormat>On-screen Show (4:3)</PresentationFormat>
  <Paragraphs>319</Paragraphs>
  <Slides>30</Slides>
  <Notes>21</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Austin</vt:lpstr>
      <vt:lpstr>Sexual assault</vt:lpstr>
      <vt:lpstr>PowerPoint Presentation</vt:lpstr>
      <vt:lpstr>introduction</vt:lpstr>
      <vt:lpstr>epidemiology</vt:lpstr>
      <vt:lpstr>Qs After sexual assault</vt:lpstr>
      <vt:lpstr>Steps are recommended </vt:lpstr>
      <vt:lpstr>evaluation</vt:lpstr>
      <vt:lpstr>history</vt:lpstr>
      <vt:lpstr>Physical examination</vt:lpstr>
      <vt:lpstr>Forensic evaluation</vt:lpstr>
      <vt:lpstr>PowerPoint Presentation</vt:lpstr>
      <vt:lpstr>Laboratory testing </vt:lpstr>
      <vt:lpstr>treatment</vt:lpstr>
      <vt:lpstr>Sexually transmitted infections</vt:lpstr>
      <vt:lpstr>Hepatitis B infection</vt:lpstr>
      <vt:lpstr>NO prophylaxis</vt:lpstr>
      <vt:lpstr>HBV vaccination</vt:lpstr>
      <vt:lpstr>HBV vaccination and  HBIG </vt:lpstr>
      <vt:lpstr>HIV infection </vt:lpstr>
      <vt:lpstr>the risk may be increased :</vt:lpstr>
      <vt:lpstr>HPV infection</vt:lpstr>
      <vt:lpstr>Pregnancy </vt:lpstr>
      <vt:lpstr>Ulipristal </vt:lpstr>
      <vt:lpstr>Levonorgestrel </vt:lpstr>
      <vt:lpstr>Yuzpe regimen</vt:lpstr>
      <vt:lpstr>nausea and vomiting</vt:lpstr>
      <vt:lpstr>Psychosocial issues</vt:lpstr>
      <vt:lpstr>Follow-up care </vt:lpstr>
      <vt:lpstr>Follow-up care </vt:lpstr>
      <vt:lpstr>Long-term implications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Nima</dc:creator>
  <cp:lastModifiedBy>Nima</cp:lastModifiedBy>
  <cp:revision>116</cp:revision>
  <dcterms:created xsi:type="dcterms:W3CDTF">2018-05-06T11:31:38Z</dcterms:created>
  <dcterms:modified xsi:type="dcterms:W3CDTF">2020-11-19T17:46:25Z</dcterms:modified>
</cp:coreProperties>
</file>