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6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948852"/>
          </a:xfrm>
        </p:spPr>
        <p:txBody>
          <a:bodyPr>
            <a:normAutofit/>
          </a:bodyPr>
          <a:lstStyle/>
          <a:p>
            <a:r>
              <a:rPr lang="fa-IR" sz="5400" dirty="0" smtClean="0">
                <a:cs typeface="B Nazanin" panose="00000400000000000000" pitchFamily="2" charset="-78"/>
              </a:rPr>
              <a:t>تزریق بوتاکس برای صورت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89120"/>
            <a:ext cx="4016742" cy="868679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فاطمه خانساری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15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6049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13660" y="3072161"/>
            <a:ext cx="4564566" cy="283055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محل </a:t>
            </a:r>
            <a:r>
              <a:rPr lang="fa-IR" sz="2400" dirty="0" smtClean="0">
                <a:cs typeface="B Nazanin" panose="00000400000000000000" pitchFamily="2" charset="-78"/>
              </a:rPr>
              <a:t>تزریق: چینهای بینی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 نقطه  </a:t>
            </a:r>
            <a:r>
              <a:rPr lang="fa-IR" sz="2400" dirty="0">
                <a:cs typeface="B Nazanin" panose="00000400000000000000" pitchFamily="2" charset="-78"/>
              </a:rPr>
              <a:t>تزریق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دوز:1-3 واحد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صورت نیاز به تزریق میدلاین: 1 واحد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4" y="1763389"/>
            <a:ext cx="5363323" cy="197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" y="3072161"/>
            <a:ext cx="3067478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7638" y="2367092"/>
            <a:ext cx="4519961" cy="1707389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محل </a:t>
            </a:r>
            <a:r>
              <a:rPr lang="fa-IR" sz="2400" dirty="0" smtClean="0">
                <a:cs typeface="B Nazanin" panose="00000400000000000000" pitchFamily="2" charset="-78"/>
              </a:rPr>
              <a:t>تزریق : دور لب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4 نقطه تزریق بلافاصله زیر و بالای ورمیلیون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 0/5- 2 واحد در هر تزریق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1" y="1945247"/>
            <a:ext cx="5934903" cy="213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99" y="4074481"/>
            <a:ext cx="3067478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23824" y="2367092"/>
            <a:ext cx="4653776" cy="235965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محل </a:t>
            </a:r>
            <a:r>
              <a:rPr lang="fa-IR" sz="2400" dirty="0" smtClean="0">
                <a:cs typeface="B Nazanin" panose="00000400000000000000" pitchFamily="2" charset="-78"/>
              </a:rPr>
              <a:t>تزریق: خط ماریونت: 1 سانتی متری خارج گوشه لب روی مندیبول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 نقطه تزریق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 2-4 واحد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7" y="2367092"/>
            <a:ext cx="4363059" cy="1524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59" y="4043703"/>
            <a:ext cx="3048425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2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6262" y="2367092"/>
            <a:ext cx="5211337" cy="188135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محل </a:t>
            </a:r>
            <a:r>
              <a:rPr lang="fa-IR" sz="2400" dirty="0" smtClean="0">
                <a:cs typeface="B Nazanin" panose="00000400000000000000" pitchFamily="2" charset="-78"/>
              </a:rPr>
              <a:t>تزریق: عضله منتالیس/ زیر برجستگی چانه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یک نقطه تزریق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 5-10 واحد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28" y="2199750"/>
            <a:ext cx="3791479" cy="156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69" y="4085624"/>
            <a:ext cx="3010320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9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7741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توصیه های پس از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08628"/>
            <a:ext cx="10363826" cy="358257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 4 ساعت سر در وضعیت عمودی باشد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عدم دستکاری محل تزریق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هشدار در مورد احتمال کبودی و بهبود در 10-14 روز آینده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پیگیری بعد از 2-3 هفته</a:t>
            </a:r>
          </a:p>
        </p:txBody>
      </p:sp>
    </p:spTree>
    <p:extLst>
      <p:ext uri="{BB962C8B-B14F-4D97-AF65-F5344CB8AC3E}">
        <p14:creationId xmlns:p14="http://schemas.microsoft.com/office/powerpoint/2010/main" val="4006652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4523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عوارض احتمالی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6258" y="1786596"/>
            <a:ext cx="9561342" cy="4360985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عوارض سیستمیک نادر است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عوارض محل تزریق محتمل است بویژه در صورت تجربه کم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افتادگی پلک در تزریق نزدیک اوربیت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افتادگی ابرو  در تزریق نزدیک و خارج ابرو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ابروی عجیب: ترمیم با تزریق در طول خط تمپورال 2-4 سانتی متر بالای ابرو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اکتروپیون ابروی زیر چشم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افتادگی گوشه لب</a:t>
            </a:r>
          </a:p>
        </p:txBody>
      </p:sp>
    </p:spTree>
    <p:extLst>
      <p:ext uri="{BB962C8B-B14F-4D97-AF65-F5344CB8AC3E}">
        <p14:creationId xmlns:p14="http://schemas.microsoft.com/office/powerpoint/2010/main" val="3310760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6388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تاریخچه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3385" y="1688124"/>
            <a:ext cx="10574215" cy="4642338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کلستریدیدم بوتولینوم: باکتری میله ای شکل گرم مثبت بی هوازی؛ دارای هفت سروتایپ </a:t>
            </a:r>
            <a:r>
              <a:rPr lang="en-US" sz="2400" dirty="0" smtClean="0">
                <a:cs typeface="B Nazanin" panose="00000400000000000000" pitchFamily="2" charset="-78"/>
              </a:rPr>
              <a:t>A-B-C-D-E-F-G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تایپ </a:t>
            </a:r>
            <a:r>
              <a:rPr lang="en-US" sz="2400" dirty="0" smtClean="0">
                <a:cs typeface="B Nazanin" panose="00000400000000000000" pitchFamily="2" charset="-78"/>
              </a:rPr>
              <a:t>A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en-US" sz="2400" dirty="0" smtClean="0">
                <a:cs typeface="B Nazanin" panose="00000400000000000000" pitchFamily="2" charset="-78"/>
              </a:rPr>
              <a:t>B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en-US" sz="2400" dirty="0" smtClean="0">
                <a:cs typeface="B Nazanin" panose="00000400000000000000" pitchFamily="2" charset="-78"/>
              </a:rPr>
              <a:t>E</a:t>
            </a:r>
            <a:r>
              <a:rPr lang="fa-IR" sz="2400" dirty="0" smtClean="0">
                <a:cs typeface="B Nazanin" panose="00000400000000000000" pitchFamily="2" charset="-78"/>
              </a:rPr>
              <a:t>  در انسان سبب فلج کشنده می شود.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سال 1960: آلن اسکات و ادوارد شانز در موسسه پژوهشی چشم اسمیت کِتلِوِل در سانفرانسیسکو: پژوهش بر روی کاهش استرابیسم به شیوه نوروسرجیکال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سال 1978: گرفتن  تایید </a:t>
            </a:r>
            <a:r>
              <a:rPr lang="en-US" sz="2400" dirty="0" smtClean="0">
                <a:cs typeface="B Nazanin" panose="00000400000000000000" pitchFamily="2" charset="-78"/>
              </a:rPr>
              <a:t>FDA</a:t>
            </a:r>
            <a:r>
              <a:rPr lang="fa-IR" sz="2400" dirty="0" smtClean="0">
                <a:cs typeface="B Nazanin" panose="00000400000000000000" pitchFamily="2" charset="-78"/>
              </a:rPr>
              <a:t> برای تزریق سم بوتولینوم </a:t>
            </a:r>
            <a:r>
              <a:rPr lang="en-US" sz="2400" dirty="0" smtClean="0">
                <a:cs typeface="B Nazanin" panose="00000400000000000000" pitchFamily="2" charset="-78"/>
              </a:rPr>
              <a:t>A</a:t>
            </a:r>
            <a:r>
              <a:rPr lang="fa-IR" sz="2400" dirty="0" smtClean="0">
                <a:cs typeface="B Nazanin" panose="00000400000000000000" pitchFamily="2" charset="-78"/>
              </a:rPr>
              <a:t> به داوطلبان مبتلا به استرابیسم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سال 1987: جین و آلستر کاراترز: بهبود چینهای گلابلا در بیماران درمان شده بلفارواسپاسم توسط سم بوتولینوم </a:t>
            </a:r>
            <a:r>
              <a:rPr lang="en-US" sz="2400" dirty="0" smtClean="0">
                <a:cs typeface="B Nazanin" panose="00000400000000000000" pitchFamily="2" charset="-78"/>
              </a:rPr>
              <a:t>A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5 سال بعد: انتشار اولین مصرف درماتولوژیک سم بوتولینوم </a:t>
            </a:r>
            <a:r>
              <a:rPr lang="en-US" sz="2400" dirty="0" smtClean="0">
                <a:cs typeface="B Nazanin" panose="00000400000000000000" pitchFamily="2" charset="-78"/>
              </a:rPr>
              <a:t>A</a:t>
            </a:r>
            <a:r>
              <a:rPr lang="fa-IR" sz="2400" dirty="0" smtClean="0">
                <a:cs typeface="B Nazanin" panose="00000400000000000000" pitchFamily="2" charset="-78"/>
              </a:rPr>
              <a:t> برای خطوط گلابلا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77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978" y="745587"/>
            <a:ext cx="10972800" cy="5781821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میزان مصرف دوبرابر هیالورونیک اسید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تایید تنها برای مصرف در خطوط اخم گلابلا/ برای سایر ناحیه ها به صورت </a:t>
            </a:r>
            <a:r>
              <a:rPr lang="en-US" sz="2400" dirty="0" smtClean="0">
                <a:cs typeface="B Nazanin" panose="00000400000000000000" pitchFamily="2" charset="-78"/>
              </a:rPr>
              <a:t>off label</a:t>
            </a:r>
            <a:r>
              <a:rPr lang="fa-IR" sz="2400" dirty="0" smtClean="0">
                <a:cs typeface="B Nazanin" panose="00000400000000000000" pitchFamily="2" charset="-78"/>
              </a:rPr>
              <a:t> استفاده می شود.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تایید مصرف برای افراد 18-65 سال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انواع بوتاکس: </a:t>
            </a:r>
          </a:p>
          <a:p>
            <a:r>
              <a:rPr lang="en-US" sz="2400" dirty="0" smtClean="0">
                <a:cs typeface="B Nazanin" panose="00000400000000000000" pitchFamily="2" charset="-78"/>
              </a:rPr>
              <a:t>Allergan; USA; FDA APPROVED IN 2002</a:t>
            </a:r>
          </a:p>
          <a:p>
            <a:r>
              <a:rPr lang="en-US" sz="2400" dirty="0" smtClean="0">
                <a:cs typeface="B Nazanin" panose="00000400000000000000" pitchFamily="2" charset="-78"/>
              </a:rPr>
              <a:t>DYSPORT; UK; AWAITS FDA APPROVAL.</a:t>
            </a:r>
          </a:p>
          <a:p>
            <a:r>
              <a:rPr lang="en-US" sz="2400" dirty="0" smtClean="0">
                <a:cs typeface="B Nazanin" panose="00000400000000000000" pitchFamily="2" charset="-78"/>
              </a:rPr>
              <a:t>XEOMIN; GERMANY;</a:t>
            </a:r>
          </a:p>
          <a:p>
            <a:r>
              <a:rPr lang="en-US" sz="2400" dirty="0" smtClean="0">
                <a:cs typeface="B Nazanin" panose="00000400000000000000" pitchFamily="2" charset="-78"/>
              </a:rPr>
              <a:t>NEURONOX; KOREA</a:t>
            </a:r>
          </a:p>
          <a:p>
            <a:r>
              <a:rPr lang="en-US" sz="2400" dirty="0" smtClean="0">
                <a:cs typeface="B Nazanin" panose="00000400000000000000" pitchFamily="2" charset="-78"/>
              </a:rPr>
              <a:t>MYOBLOC; USA; FDA APPROVED IN 2000: </a:t>
            </a:r>
            <a:r>
              <a:rPr lang="fa-IR" sz="2400" dirty="0" smtClean="0">
                <a:cs typeface="B Nazanin" panose="00000400000000000000" pitchFamily="2" charset="-78"/>
              </a:rPr>
              <a:t>دیستونی گردن برای کاهش شدت پوزیشن آنرمال سر و درد گردن</a:t>
            </a:r>
          </a:p>
        </p:txBody>
      </p:sp>
    </p:spTree>
    <p:extLst>
      <p:ext uri="{BB962C8B-B14F-4D97-AF65-F5344CB8AC3E}">
        <p14:creationId xmlns:p14="http://schemas.microsoft.com/office/powerpoint/2010/main" val="371854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520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مکانیسم عمل بوتاکس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پیشگیری از آزاد شدن استیل کولین در انتهای آکسون اعصاب حرکتی در </a:t>
            </a:r>
            <a:r>
              <a:rPr lang="en-US" sz="2400" dirty="0" smtClean="0">
                <a:cs typeface="B Nazanin" panose="00000400000000000000" pitchFamily="2" charset="-78"/>
              </a:rPr>
              <a:t>NEUROMASCULAR JUNCTION</a:t>
            </a:r>
            <a:r>
              <a:rPr lang="fa-IR" sz="2400" dirty="0" smtClean="0">
                <a:cs typeface="B Nazanin" panose="00000400000000000000" pitchFamily="2" charset="-78"/>
              </a:rPr>
              <a:t> و ایجاد فلج موفت عضله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بی اثر بر روی بهبود الاستیسیته پوست ثانویه به دژنراسیون کلاژن و بهبود قوام پوست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شروع اثر 4-7 روز و </a:t>
            </a:r>
            <a:r>
              <a:rPr lang="fa-IR" sz="2400" dirty="0" smtClean="0">
                <a:cs typeface="B Nazanin" panose="00000400000000000000" pitchFamily="2" charset="-78"/>
              </a:rPr>
              <a:t>استقرار </a:t>
            </a:r>
            <a:r>
              <a:rPr lang="fa-IR" sz="2400" dirty="0">
                <a:cs typeface="B Nazanin" panose="00000400000000000000" pitchFamily="2" charset="-78"/>
              </a:rPr>
              <a:t>کامل 3-4 هفته . دوام 3-6 </a:t>
            </a:r>
            <a:r>
              <a:rPr lang="fa-IR" sz="2400" dirty="0" smtClean="0">
                <a:cs typeface="B Nazanin" panose="00000400000000000000" pitchFamily="2" charset="-78"/>
              </a:rPr>
              <a:t>ما</a:t>
            </a:r>
            <a:r>
              <a:rPr lang="fa-IR" sz="2400" dirty="0">
                <a:cs typeface="B Nazanin" panose="00000400000000000000" pitchFamily="2" charset="-78"/>
              </a:rPr>
              <a:t>ه</a:t>
            </a:r>
          </a:p>
        </p:txBody>
      </p:sp>
    </p:spTree>
    <p:extLst>
      <p:ext uri="{BB962C8B-B14F-4D97-AF65-F5344CB8AC3E}">
        <p14:creationId xmlns:p14="http://schemas.microsoft.com/office/powerpoint/2010/main" val="2996679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114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اندیکاسیون ها و انتخاب کیس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7288"/>
            <a:ext cx="10363826" cy="4728117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کاهش چین های داینامیک  ناشی از انقباض عضلات  و تبدیل استاتیک ها به داینامیک در طول زمان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افتالمولوژی</a:t>
            </a:r>
            <a:r>
              <a:rPr lang="fa-IR" sz="2400" dirty="0">
                <a:cs typeface="B Nazanin" panose="00000400000000000000" pitchFamily="2" charset="-78"/>
              </a:rPr>
              <a:t>: بلفارواسپاسم، استرابیسم، هیپر اکتیوی های عضلات خارج چشمی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اصلاح ناقرینگی صورت/ اسپاسم ناشی از بلز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Facial contouring</a:t>
            </a:r>
            <a:r>
              <a:rPr lang="fa-IR" sz="2400" dirty="0" smtClean="0">
                <a:cs typeface="B Nazanin" panose="00000400000000000000" pitchFamily="2" charset="-78"/>
              </a:rPr>
              <a:t>: هیپرتروفی </a:t>
            </a:r>
            <a:r>
              <a:rPr lang="en-US" sz="2400" dirty="0" smtClean="0">
                <a:cs typeface="B Nazanin" panose="00000400000000000000" pitchFamily="2" charset="-78"/>
              </a:rPr>
              <a:t>masseter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بهبود اسکار: محل تنشن عضله</a:t>
            </a: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گرفتن عکس قبل و در پیگیری : کمک به نقاط تزریق در ترمیم</a:t>
            </a:r>
          </a:p>
        </p:txBody>
      </p:sp>
    </p:spTree>
    <p:extLst>
      <p:ext uri="{BB962C8B-B14F-4D97-AF65-F5344CB8AC3E}">
        <p14:creationId xmlns:p14="http://schemas.microsoft.com/office/powerpoint/2010/main" val="1904401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3674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کنتراندیکاسیون 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27274"/>
            <a:ext cx="10363826" cy="3863925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عفونت محل تزریق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بیماران دارای حساسیت به ترکیبات فورمولاسیون بوتاکس از جمله آلبومین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بیماریهای نوروپاتیک محیطی و اختلالات نوروماسکولار مثل میاستنی گراویس: نسبی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امکان تداخل دارویی آمینوگلیکوزیدها و کینیدین: تشدید اثر بوتاکس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حاملگی  و شیردهی: گروه </a:t>
            </a:r>
            <a:r>
              <a:rPr lang="en-US" sz="2400" dirty="0" smtClean="0">
                <a:cs typeface="B Nazanin" panose="00000400000000000000" pitchFamily="2" charset="-78"/>
              </a:rPr>
              <a:t>c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42997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016699"/>
            <a:ext cx="5128930" cy="3865184"/>
          </a:xfrm>
        </p:spPr>
      </p:pic>
      <p:sp>
        <p:nvSpPr>
          <p:cNvPr id="5" name="TextBox 4"/>
          <p:cNvSpPr txBox="1"/>
          <p:nvPr/>
        </p:nvSpPr>
        <p:spPr>
          <a:xfrm>
            <a:off x="6096000" y="2062772"/>
            <a:ext cx="5345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5 نقطه تزریق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یک نقطه اضافه در </a:t>
            </a:r>
            <a:r>
              <a:rPr lang="en-US" sz="2400" dirty="0" smtClean="0">
                <a:cs typeface="B Nazanin" panose="00000400000000000000" pitchFamily="2" charset="-78"/>
              </a:rPr>
              <a:t>SUPERIOR ORBITAL RIM</a:t>
            </a:r>
            <a:r>
              <a:rPr lang="fa-IR" sz="2400" dirty="0" smtClean="0">
                <a:cs typeface="B Nazanin" panose="00000400000000000000" pitchFamily="2" charset="-78"/>
              </a:rPr>
              <a:t>  در مردان)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1 سانتی متر بالای </a:t>
            </a:r>
            <a:r>
              <a:rPr lang="en-US" sz="2400" dirty="0" smtClean="0">
                <a:cs typeface="B Nazanin" panose="00000400000000000000" pitchFamily="2" charset="-78"/>
              </a:rPr>
              <a:t>RIM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کل 20 واحد برای خانمها و 40 واحد برای آقایان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68" y="4133957"/>
            <a:ext cx="3057952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9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8" y="306283"/>
            <a:ext cx="10364451" cy="786537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44682" y="1288145"/>
            <a:ext cx="5032917" cy="243549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عضله فورونتالیس: دو سوم فوقانی عضله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معمولا در مردان خطی/ در خانمها </a:t>
            </a:r>
            <a:r>
              <a:rPr lang="en-US" sz="2400" dirty="0" smtClean="0">
                <a:cs typeface="B Nazanin" panose="00000400000000000000" pitchFamily="2" charset="-78"/>
              </a:rPr>
              <a:t>V</a:t>
            </a:r>
            <a:r>
              <a:rPr lang="fa-IR" sz="2400" dirty="0" smtClean="0">
                <a:cs typeface="B Nazanin" panose="00000400000000000000" pitchFamily="2" charset="-78"/>
              </a:rPr>
              <a:t> شکل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4-5 نقطه تزریق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 20 -30 واحد/ 2-4 واحد در هر تزریق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1" y="1288145"/>
            <a:ext cx="5216181" cy="4178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72" y="3723636"/>
            <a:ext cx="3067478" cy="277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77" y="4171374"/>
            <a:ext cx="305795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2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8" y="350889"/>
            <a:ext cx="10364451" cy="942654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تکنیک تزریق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94910" y="1604371"/>
            <a:ext cx="4878109" cy="3424107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محل تزریق : پنجه کلاغی خارج چشم/ 1/5 -1 سانتی متر از اوربیتال ریم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3 نقطه تزریق  زیر جلدی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دوز: 2-4 واحد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2" y="1604371"/>
            <a:ext cx="6182588" cy="2972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5" y="3830706"/>
            <a:ext cx="3057952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4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1567</TotalTime>
  <Words>610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 Nazanin</vt:lpstr>
      <vt:lpstr>Tw Cen MT</vt:lpstr>
      <vt:lpstr>Droplet</vt:lpstr>
      <vt:lpstr>تزریق بوتاکس برای صورت</vt:lpstr>
      <vt:lpstr>تاریخچه</vt:lpstr>
      <vt:lpstr>PowerPoint Presentation</vt:lpstr>
      <vt:lpstr>مکانیسم عمل بوتاکس</vt:lpstr>
      <vt:lpstr>اندیکاسیون ها و انتخاب کیس</vt:lpstr>
      <vt:lpstr>کنتراندیکاسیون ها</vt:lpstr>
      <vt:lpstr>تکنیک تزریق</vt:lpstr>
      <vt:lpstr>تکنیک تزریق</vt:lpstr>
      <vt:lpstr>تکنیک تزریق</vt:lpstr>
      <vt:lpstr>تکنیک تزریق</vt:lpstr>
      <vt:lpstr>تکنیک تزریق</vt:lpstr>
      <vt:lpstr>تکنیک تزریق</vt:lpstr>
      <vt:lpstr>تکنیک تزریق</vt:lpstr>
      <vt:lpstr>توصیه های پس از تزریق</vt:lpstr>
      <vt:lpstr>عوارض احتمالی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تزریق بوتاکس</dc:title>
  <dc:creator>asal</dc:creator>
  <cp:lastModifiedBy>shargh pc</cp:lastModifiedBy>
  <cp:revision>34</cp:revision>
  <dcterms:created xsi:type="dcterms:W3CDTF">2017-01-14T12:36:00Z</dcterms:created>
  <dcterms:modified xsi:type="dcterms:W3CDTF">2021-12-14T14:48:20Z</dcterms:modified>
</cp:coreProperties>
</file>